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2" r:id="rId3"/>
    <p:sldId id="258" r:id="rId4"/>
    <p:sldId id="257" r:id="rId5"/>
    <p:sldId id="259" r:id="rId6"/>
    <p:sldId id="268" r:id="rId7"/>
    <p:sldId id="269" r:id="rId8"/>
    <p:sldId id="272" r:id="rId9"/>
    <p:sldId id="277" r:id="rId10"/>
    <p:sldId id="275" r:id="rId11"/>
    <p:sldId id="271" r:id="rId12"/>
    <p:sldId id="263" r:id="rId13"/>
    <p:sldId id="261" r:id="rId14"/>
    <p:sldId id="274" r:id="rId15"/>
    <p:sldId id="264" r:id="rId16"/>
    <p:sldId id="267" r:id="rId17"/>
    <p:sldId id="265" r:id="rId18"/>
    <p:sldId id="276" r:id="rId19"/>
    <p:sldId id="278" r:id="rId20"/>
    <p:sldId id="279" r:id="rId21"/>
    <p:sldId id="26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429" autoAdjust="0"/>
  </p:normalViewPr>
  <p:slideViewPr>
    <p:cSldViewPr>
      <p:cViewPr varScale="1">
        <p:scale>
          <a:sx n="77" d="100"/>
          <a:sy n="77" d="100"/>
        </p:scale>
        <p:origin x="-9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EC2E9-FFAD-4D4B-8832-99EB651BF318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0F608B-7D9F-4C32-89F8-BECA9E621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97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C9431-EF69-4911-BC30-592340145467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24F83-289E-4732-8511-1AADAFC34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012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24F83-289E-4732-8511-1AADAFC34A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744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24F83-289E-4732-8511-1AADAFC34AA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541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24F83-289E-4732-8511-1AADAFC34AA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558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24F83-289E-4732-8511-1AADAFC34AA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395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24F83-289E-4732-8511-1AADAFC34AA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573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24F83-289E-4732-8511-1AADAFC34AA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3195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24F83-289E-4732-8511-1AADAFC34AA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37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24F83-289E-4732-8511-1AADAFC34AAD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24F83-289E-4732-8511-1AADAFC34AAD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24F83-289E-4732-8511-1AADAFC34A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46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24F83-289E-4732-8511-1AADAFC34A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240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24F83-289E-4732-8511-1AADAFC34AA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28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24F83-289E-4732-8511-1AADAFC34AA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285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24F83-289E-4732-8511-1AADAFC34AA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671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24F83-289E-4732-8511-1AADAFC34AA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83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B89B-D2B0-4F59-AED8-BE03799BCE8E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5344-CCCC-4E9A-B2E8-D1702FC06C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B89B-D2B0-4F59-AED8-BE03799BCE8E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5344-CCCC-4E9A-B2E8-D1702FC06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B89B-D2B0-4F59-AED8-BE03799BCE8E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5344-CCCC-4E9A-B2E8-D1702FC06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B89B-D2B0-4F59-AED8-BE03799BCE8E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5344-CCCC-4E9A-B2E8-D1702FC06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B89B-D2B0-4F59-AED8-BE03799BCE8E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5344-CCCC-4E9A-B2E8-D1702FC06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B89B-D2B0-4F59-AED8-BE03799BCE8E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5344-CCCC-4E9A-B2E8-D1702FC06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B89B-D2B0-4F59-AED8-BE03799BCE8E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5344-CCCC-4E9A-B2E8-D1702FC06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B89B-D2B0-4F59-AED8-BE03799BCE8E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5344-CCCC-4E9A-B2E8-D1702FC06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B89B-D2B0-4F59-AED8-BE03799BCE8E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5344-CCCC-4E9A-B2E8-D1702FC06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B89B-D2B0-4F59-AED8-BE03799BCE8E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5344-CCCC-4E9A-B2E8-D1702FC06C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89AB89B-D2B0-4F59-AED8-BE03799BCE8E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BEA5344-CCCC-4E9A-B2E8-D1702FC06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89AB89B-D2B0-4F59-AED8-BE03799BCE8E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BEA5344-CCCC-4E9A-B2E8-D1702FC06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spsdhhs@purdue.edu" TargetMode="External"/><Relationship Id="rId7" Type="http://schemas.openxmlformats.org/officeDocument/2006/relationships/hyperlink" Target="http://www.purdue.edu/business/sps/postaward/sponsors/dhhs/index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ants.nih.gov/grants/guide/notice-files/NOT-OD-13-002.html" TargetMode="External"/><Relationship Id="rId5" Type="http://schemas.openxmlformats.org/officeDocument/2006/relationships/hyperlink" Target="http://grants.nih.gov/grants/guide/notice-files/NOT-OD-11-073.html" TargetMode="External"/><Relationship Id="rId4" Type="http://schemas.openxmlformats.org/officeDocument/2006/relationships/hyperlink" Target="http://grants.nih.gov/grants/policy/salcap_summary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429000"/>
            <a:ext cx="8077200" cy="1673352"/>
          </a:xfrm>
        </p:spPr>
        <p:txBody>
          <a:bodyPr/>
          <a:lstStyle/>
          <a:p>
            <a:r>
              <a:rPr lang="en-US" dirty="0" smtClean="0"/>
              <a:t>National Institutes of Health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81400"/>
            <a:ext cx="8077200" cy="1499616"/>
          </a:xfrm>
        </p:spPr>
        <p:txBody>
          <a:bodyPr/>
          <a:lstStyle/>
          <a:p>
            <a:pPr algn="ctr"/>
            <a:r>
              <a:rPr lang="en-US" sz="4400" dirty="0" smtClean="0"/>
              <a:t>Salary Cap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 13 Salary Cap Limitation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3124200"/>
            <a:ext cx="8153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NIH is currently working under Continuing Resolution, therefore, all legislative mandates that were in effect in FY 12 remain in effect now. </a:t>
            </a:r>
          </a:p>
          <a:p>
            <a:endParaRPr lang="en-US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This includes the Salary Limitation at Executive Level II ($179,700 FY)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FY13 funds issued while Continuing Resolution is in effect will be added to existing FY12 accounts within the grant and the SP title will be changed to include “FY13” 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113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Pay Attention to….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85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294920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 increase in the Salary Cap limitation will affect the amount that will need to be cost shared</a:t>
            </a:r>
          </a:p>
          <a:p>
            <a:r>
              <a:rPr lang="en-US" dirty="0" smtClean="0"/>
              <a:t>An increase or decrease in PI salary will affect the amount that will be cost shared or if Salary Cap is applicable</a:t>
            </a:r>
          </a:p>
          <a:p>
            <a:r>
              <a:rPr lang="en-US" dirty="0" smtClean="0"/>
              <a:t>Changes in the PI’s effort on the project will change the cost distribution between sponsor dollars and cost share dollars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951274"/>
            <a:ext cx="784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**Effort only changes the dollar amount of cost share required, not if Salary Cap is applicable</a:t>
            </a:r>
          </a:p>
          <a:p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**If Salary Cap is increased, but the PI’s salary stays the same, Salary Cap could cease to apply; if the PI’s salary then falls under the new cap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Calculating Salary Cap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057400"/>
            <a:ext cx="8022336" cy="685800"/>
          </a:xfrm>
        </p:spPr>
        <p:txBody>
          <a:bodyPr/>
          <a:lstStyle/>
          <a:p>
            <a:r>
              <a:rPr lang="en-US" dirty="0" smtClean="0"/>
              <a:t>Fiscal Year Employee and Academic Year Employee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Salary Cap Cheat Sheet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6027471"/>
              </p:ext>
            </p:extLst>
          </p:nvPr>
        </p:nvGraphicFramePr>
        <p:xfrm>
          <a:off x="457200" y="22098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Salary</a:t>
                      </a:r>
                      <a:r>
                        <a:rPr lang="en-US" baseline="0" dirty="0" smtClean="0"/>
                        <a:t> Cap FY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Salary Cap 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Monthly </a:t>
                      </a:r>
                      <a:r>
                        <a:rPr lang="en-US" baseline="0" dirty="0" smtClean="0"/>
                        <a:t> Cap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$191,300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$143,475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$15,942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$196,700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$147,525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$16,392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$199,700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$149,775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$16,642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$199,700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$149,775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$16,642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FY12*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$179,700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$134,775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$14,975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1022" y="4596714"/>
            <a:ext cx="792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*Effective with awards issued for FY12 on or after December 23, 2011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14672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Formulas for Calculating Salary 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Academic Year (monthly)</a:t>
            </a:r>
          </a:p>
          <a:p>
            <a:pPr lvl="1"/>
            <a:r>
              <a:rPr lang="en-US" dirty="0" smtClean="0"/>
              <a:t>(Institutional Salary* 1/9) * </a:t>
            </a:r>
            <a:r>
              <a:rPr lang="en-US" dirty="0" smtClean="0"/>
              <a:t>Effort</a:t>
            </a:r>
            <a:endParaRPr lang="en-US" dirty="0" smtClean="0"/>
          </a:p>
          <a:p>
            <a:r>
              <a:rPr lang="en-US" dirty="0" smtClean="0"/>
              <a:t>Fiscal Year (monthly)</a:t>
            </a:r>
          </a:p>
          <a:p>
            <a:pPr lvl="1"/>
            <a:r>
              <a:rPr lang="en-US" dirty="0" smtClean="0"/>
              <a:t>(Institutional Salary * 1/12) * </a:t>
            </a:r>
            <a:r>
              <a:rPr lang="en-US" dirty="0" smtClean="0"/>
              <a:t>Effort</a:t>
            </a:r>
            <a:endParaRPr lang="en-US" dirty="0" smtClean="0"/>
          </a:p>
          <a:p>
            <a:r>
              <a:rPr lang="en-US" dirty="0" smtClean="0"/>
              <a:t>Salary Cap: $16,642 * </a:t>
            </a:r>
            <a:r>
              <a:rPr lang="en-US" dirty="0" smtClean="0"/>
              <a:t>Effort</a:t>
            </a:r>
            <a:endParaRPr lang="en-US" dirty="0" smtClean="0"/>
          </a:p>
          <a:p>
            <a:pPr lvl="3"/>
            <a:r>
              <a:rPr lang="en-US" dirty="0" smtClean="0"/>
              <a:t>$16,642 is based off the current NIH Salary Cap of $199,700</a:t>
            </a:r>
          </a:p>
          <a:p>
            <a:pPr lvl="6"/>
            <a:r>
              <a:rPr lang="en-US" dirty="0" smtClean="0"/>
              <a:t>$199,700/12=$16,642</a:t>
            </a:r>
          </a:p>
          <a:p>
            <a:pPr lvl="6"/>
            <a:endParaRPr lang="en-US" dirty="0" smtClean="0"/>
          </a:p>
          <a:p>
            <a:pPr lvl="6"/>
            <a:endParaRPr lang="en-US" dirty="0" smtClean="0"/>
          </a:p>
          <a:p>
            <a:pPr lvl="1" algn="ctr">
              <a:buNone/>
            </a:pPr>
            <a:r>
              <a:rPr lang="en-US" sz="1600" dirty="0" smtClean="0">
                <a:solidFill>
                  <a:srgbClr val="FFC000"/>
                </a:solidFill>
              </a:rPr>
              <a:t>**Fringes are budgeted, but the PI’s salary drives the Cap, fringes just follow.</a:t>
            </a:r>
          </a:p>
          <a:p>
            <a:pPr lvl="6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Year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Institutional Salary: $200,000</a:t>
            </a:r>
          </a:p>
          <a:p>
            <a:pPr lvl="1"/>
            <a:r>
              <a:rPr lang="en-US" sz="2000" dirty="0" smtClean="0"/>
              <a:t>($200,000*1/9) * </a:t>
            </a:r>
            <a:r>
              <a:rPr lang="en-US" sz="2000" dirty="0" smtClean="0"/>
              <a:t>Effort </a:t>
            </a:r>
            <a:r>
              <a:rPr lang="en-US" sz="2000" dirty="0" smtClean="0"/>
              <a:t>(100%)</a:t>
            </a:r>
          </a:p>
          <a:p>
            <a:pPr lvl="4"/>
            <a:r>
              <a:rPr lang="en-US" sz="1600" dirty="0" smtClean="0"/>
              <a:t>=$22,222</a:t>
            </a:r>
          </a:p>
          <a:p>
            <a:pPr lvl="1"/>
            <a:r>
              <a:rPr lang="en-US" sz="2000" dirty="0" smtClean="0"/>
              <a:t>($149,775*1/9) * </a:t>
            </a:r>
            <a:r>
              <a:rPr lang="en-US" sz="2000" dirty="0" smtClean="0"/>
              <a:t>Effort </a:t>
            </a:r>
            <a:r>
              <a:rPr lang="en-US" sz="2000" dirty="0" smtClean="0"/>
              <a:t>(100%)</a:t>
            </a:r>
          </a:p>
          <a:p>
            <a:pPr lvl="4"/>
            <a:r>
              <a:rPr lang="en-US" sz="1600" dirty="0" smtClean="0"/>
              <a:t>=$16,642</a:t>
            </a:r>
          </a:p>
          <a:p>
            <a:pPr lvl="2"/>
            <a:r>
              <a:rPr lang="en-US" sz="1800" dirty="0" smtClean="0">
                <a:solidFill>
                  <a:srgbClr val="FFC000"/>
                </a:solidFill>
              </a:rPr>
              <a:t>Cost Share= $5,580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($200,000*1/9) * </a:t>
            </a:r>
            <a:r>
              <a:rPr lang="en-US" sz="2200" dirty="0" smtClean="0"/>
              <a:t>Effort </a:t>
            </a:r>
            <a:r>
              <a:rPr lang="en-US" sz="2200" dirty="0" smtClean="0"/>
              <a:t>(10%)</a:t>
            </a:r>
          </a:p>
          <a:p>
            <a:pPr lvl="4"/>
            <a:r>
              <a:rPr lang="en-US" sz="1600" dirty="0" smtClean="0"/>
              <a:t>=$2,222</a:t>
            </a:r>
          </a:p>
          <a:p>
            <a:pPr lvl="1"/>
            <a:r>
              <a:rPr lang="en-US" sz="2200" dirty="0" smtClean="0"/>
              <a:t>($149,775*1/9) * </a:t>
            </a:r>
            <a:r>
              <a:rPr lang="en-US" sz="2200" dirty="0" smtClean="0"/>
              <a:t>Effort</a:t>
            </a:r>
            <a:r>
              <a:rPr lang="en-US" sz="2200" dirty="0" smtClean="0"/>
              <a:t> </a:t>
            </a:r>
            <a:r>
              <a:rPr lang="en-US" sz="2200" dirty="0" smtClean="0"/>
              <a:t>(10%)</a:t>
            </a:r>
          </a:p>
          <a:p>
            <a:pPr lvl="4"/>
            <a:r>
              <a:rPr lang="en-US" sz="1600" dirty="0" smtClean="0"/>
              <a:t>=$1,664</a:t>
            </a:r>
          </a:p>
          <a:p>
            <a:pPr lvl="2"/>
            <a:r>
              <a:rPr lang="en-US" sz="1800" dirty="0" smtClean="0">
                <a:solidFill>
                  <a:srgbClr val="FFC000"/>
                </a:solidFill>
              </a:rPr>
              <a:t>Cost Share= $558</a:t>
            </a:r>
            <a:endParaRPr lang="en-US" sz="1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Calculation &amp; Distribution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73000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FY Employee Example</a:t>
            </a:r>
          </a:p>
          <a:p>
            <a:endParaRPr lang="en-US" dirty="0" smtClean="0"/>
          </a:p>
          <a:p>
            <a:r>
              <a:rPr lang="en-US" dirty="0" smtClean="0"/>
              <a:t>AY Employee Example</a:t>
            </a:r>
          </a:p>
          <a:p>
            <a:pPr marL="118872" indent="0">
              <a:buNone/>
            </a:pPr>
            <a:endParaRPr lang="en-US" dirty="0" smtClean="0"/>
          </a:p>
          <a:p>
            <a:r>
              <a:rPr lang="en-US" dirty="0" smtClean="0"/>
              <a:t>FY12 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Office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Notify SPS personnel when an individual has exceeded the salary cap limitation and is paid on an NIH funded research project (41020000)</a:t>
            </a:r>
          </a:p>
          <a:p>
            <a:pPr lvl="1"/>
            <a:r>
              <a:rPr lang="en-US" dirty="0" smtClean="0"/>
              <a:t>This applies to all personnel working on a project. </a:t>
            </a:r>
          </a:p>
          <a:p>
            <a:r>
              <a:rPr lang="en-US" dirty="0" smtClean="0"/>
              <a:t>Provide SPS with budget (salary and fringes) for the Salary Cap Account</a:t>
            </a:r>
          </a:p>
          <a:p>
            <a:r>
              <a:rPr lang="en-US" dirty="0" smtClean="0"/>
              <a:t>Accurately charge salaries to sponsor accounts and related cost sharing accounts based on PI’s effort certification</a:t>
            </a:r>
          </a:p>
          <a:p>
            <a:pPr lvl="1"/>
            <a:r>
              <a:rPr lang="en-US" dirty="0" smtClean="0"/>
              <a:t>If effort changes at any point, the distribution should change to ensure proper allocation to the salary </a:t>
            </a:r>
            <a:r>
              <a:rPr lang="en-US" dirty="0" smtClean="0"/>
              <a:t>cap </a:t>
            </a:r>
            <a:r>
              <a:rPr lang="en-US" dirty="0" smtClean="0"/>
              <a:t>and sponsor accounts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3669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Office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 your Salary Cap spreadsheet on a monthly basis to track and ensure compliance with the sponsor regulations</a:t>
            </a:r>
          </a:p>
          <a:p>
            <a:pPr lvl="1"/>
            <a:r>
              <a:rPr lang="en-US" dirty="0" smtClean="0"/>
              <a:t>This is the ideal time to verify salary levels for the PI and make appropriate adjustments</a:t>
            </a:r>
          </a:p>
          <a:p>
            <a:r>
              <a:rPr lang="en-US" dirty="0" smtClean="0"/>
              <a:t>Correct any non-compliance issues upon identification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852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Salary Cap Defined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1272809"/>
          </a:xfrm>
        </p:spPr>
        <p:txBody>
          <a:bodyPr/>
          <a:lstStyle/>
          <a:p>
            <a:r>
              <a:rPr lang="en-US" dirty="0" smtClean="0"/>
              <a:t>Salary cap is the difference between what is charged and the cap which is allowed by NIH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81940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	Example (FY):</a:t>
            </a:r>
          </a:p>
          <a:p>
            <a:r>
              <a:rPr lang="en-US" dirty="0" smtClean="0"/>
              <a:t>		</a:t>
            </a:r>
            <a:r>
              <a:rPr lang="en-US" dirty="0" smtClean="0">
                <a:solidFill>
                  <a:srgbClr val="FFC000"/>
                </a:solidFill>
              </a:rPr>
              <a:t>PI Salary: $250,000		NIH Cap (2011): $199,700</a:t>
            </a:r>
          </a:p>
          <a:p>
            <a:endParaRPr lang="en-US" dirty="0" smtClean="0"/>
          </a:p>
          <a:p>
            <a:pPr algn="ctr"/>
            <a:r>
              <a:rPr lang="en-US" sz="2400" b="1" u="sng" dirty="0" smtClean="0"/>
              <a:t>100% </a:t>
            </a:r>
            <a:r>
              <a:rPr lang="en-US" sz="2400" b="1" u="sng" dirty="0" smtClean="0"/>
              <a:t>Effort</a:t>
            </a:r>
            <a:endParaRPr lang="en-US" sz="2400" b="1" u="sng" dirty="0" smtClean="0"/>
          </a:p>
          <a:p>
            <a:r>
              <a:rPr lang="en-US" dirty="0" smtClean="0"/>
              <a:t>		Monthly Sal: $20,833		Monthly Cap: $16,642</a:t>
            </a:r>
          </a:p>
          <a:p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FFC000"/>
                </a:solidFill>
              </a:rPr>
              <a:t>	**Difference: $4,191 (Amt to be Cost Shared)</a:t>
            </a:r>
          </a:p>
          <a:p>
            <a:endParaRPr lang="en-US" dirty="0" smtClean="0"/>
          </a:p>
          <a:p>
            <a:pPr algn="ctr"/>
            <a:r>
              <a:rPr lang="en-US" sz="2400" b="1" u="sng" dirty="0" smtClean="0"/>
              <a:t>10% </a:t>
            </a:r>
            <a:r>
              <a:rPr lang="en-US" sz="2400" b="1" u="sng" dirty="0" smtClean="0"/>
              <a:t>Effort</a:t>
            </a:r>
            <a:endParaRPr lang="en-US" sz="2400" b="1" u="sng" dirty="0" smtClean="0"/>
          </a:p>
          <a:p>
            <a:r>
              <a:rPr lang="en-US" dirty="0" smtClean="0"/>
              <a:t>		Monthly Sal: $2,083		Monthly Cap: $1,664</a:t>
            </a:r>
          </a:p>
          <a:p>
            <a:endParaRPr lang="en-US" dirty="0" smtClean="0"/>
          </a:p>
          <a:p>
            <a:r>
              <a:rPr lang="en-US" dirty="0" smtClean="0"/>
              <a:t>		</a:t>
            </a:r>
            <a:r>
              <a:rPr lang="en-US" dirty="0" smtClean="0">
                <a:solidFill>
                  <a:srgbClr val="FFC000"/>
                </a:solidFill>
              </a:rPr>
              <a:t>**Difference: $419 (Amt to be Cost Shared)</a:t>
            </a:r>
          </a:p>
          <a:p>
            <a:endParaRPr lang="en-US" dirty="0" smtClean="0"/>
          </a:p>
          <a:p>
            <a:endParaRPr lang="en-US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Award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 Agency guidelines to University Departments via Business @ Purdue</a:t>
            </a:r>
          </a:p>
          <a:p>
            <a:r>
              <a:rPr lang="en-US" dirty="0" smtClean="0"/>
              <a:t>Review Salary Cap at PAR time </a:t>
            </a:r>
          </a:p>
          <a:p>
            <a:r>
              <a:rPr lang="en-US" dirty="0" smtClean="0"/>
              <a:t>Contact business office personnel in the event of non-compliance </a:t>
            </a:r>
          </a:p>
          <a:p>
            <a:r>
              <a:rPr lang="en-US" dirty="0" smtClean="0"/>
              <a:t>Meet with business offices upon request to discuss account specifics and/or overall management of salary cap faculty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3221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Megan Sweet (Sr. Account </a:t>
            </a:r>
            <a:r>
              <a:rPr lang="en-US" dirty="0" err="1" smtClean="0"/>
              <a:t>Mgr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765-494-6367</a:t>
            </a:r>
          </a:p>
          <a:p>
            <a:r>
              <a:rPr lang="en-US" dirty="0" smtClean="0"/>
              <a:t>Natasha Lavrenz (Account </a:t>
            </a:r>
            <a:r>
              <a:rPr lang="en-US" dirty="0" err="1" smtClean="0"/>
              <a:t>Mgr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765-494-1066</a:t>
            </a:r>
            <a:endParaRPr lang="en-US" dirty="0"/>
          </a:p>
          <a:p>
            <a:r>
              <a:rPr lang="en-US" sz="2400" dirty="0" smtClean="0"/>
              <a:t>Please use generic e-mail (</a:t>
            </a:r>
            <a:r>
              <a:rPr lang="en-US" sz="2400" dirty="0" smtClean="0">
                <a:hlinkClick r:id="rId3"/>
              </a:rPr>
              <a:t>spsdhhs@purdue.edu</a:t>
            </a:r>
            <a:r>
              <a:rPr lang="en-US" sz="2400" dirty="0" smtClean="0"/>
              <a:t>) </a:t>
            </a:r>
          </a:p>
          <a:p>
            <a:r>
              <a:rPr lang="en-US" dirty="0" smtClean="0"/>
              <a:t>NIH </a:t>
            </a:r>
          </a:p>
          <a:p>
            <a:pPr lvl="1"/>
            <a:r>
              <a:rPr lang="en-US" sz="2000" dirty="0" smtClean="0">
                <a:hlinkClick r:id="rId4"/>
              </a:rPr>
              <a:t>http://grants.nih.gov/grants/policy/salcap_summary.htm</a:t>
            </a:r>
            <a:endParaRPr lang="en-US" sz="2000" dirty="0" smtClean="0"/>
          </a:p>
          <a:p>
            <a:pPr lvl="1"/>
            <a:r>
              <a:rPr lang="en-US" sz="2000" dirty="0" smtClean="0">
                <a:hlinkClick r:id="rId5"/>
              </a:rPr>
              <a:t>http://grants.nih.gov/grants/guide/notice-files/NOT-OD-11-073.html</a:t>
            </a:r>
            <a:endParaRPr lang="en-US" sz="2000" dirty="0" smtClean="0"/>
          </a:p>
          <a:p>
            <a:pPr lvl="1"/>
            <a:r>
              <a:rPr lang="en-US" sz="2000" dirty="0">
                <a:hlinkClick r:id="rId6"/>
              </a:rPr>
              <a:t>http://</a:t>
            </a:r>
            <a:r>
              <a:rPr lang="en-US" sz="2000" dirty="0" smtClean="0">
                <a:hlinkClick r:id="rId6"/>
              </a:rPr>
              <a:t>grants.nih.gov/grants/guide/notice-files/NOT-OD-13-002.html</a:t>
            </a:r>
            <a:r>
              <a:rPr lang="en-US" sz="2000" dirty="0" smtClean="0"/>
              <a:t> </a:t>
            </a:r>
          </a:p>
          <a:p>
            <a:r>
              <a:rPr lang="en-US" sz="2400" dirty="0" smtClean="0"/>
              <a:t>Sponsored Programs </a:t>
            </a:r>
          </a:p>
          <a:p>
            <a:pPr lvl="1"/>
            <a:r>
              <a:rPr lang="en-US" sz="1800" dirty="0" smtClean="0">
                <a:hlinkClick r:id="rId7"/>
              </a:rPr>
              <a:t>http://www.purdue.edu/business/sps/postaward/sponsors/dhhs/index.html</a:t>
            </a:r>
            <a:endParaRPr lang="en-US" sz="1800" dirty="0" smtClean="0"/>
          </a:p>
          <a:p>
            <a:pPr lvl="2"/>
            <a:r>
              <a:rPr lang="en-US" sz="1400" dirty="0" smtClean="0"/>
              <a:t>Information housed under “Announcements”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 Salary Limitations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Grants, Cooperative Agreements, and Contracts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– OD – 11 – 073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Things to remember: </a:t>
            </a:r>
          </a:p>
          <a:p>
            <a:pPr lvl="1"/>
            <a:r>
              <a:rPr lang="en-US" dirty="0" smtClean="0"/>
              <a:t>Direct Salary, Salary, and Institutional Base Salary hold the same meeting in relation to the NIH salary limitations</a:t>
            </a:r>
          </a:p>
          <a:p>
            <a:pPr lvl="1"/>
            <a:r>
              <a:rPr lang="en-US" dirty="0" smtClean="0"/>
              <a:t>Institutional Salary is the individual’s annual compensation that the organization pays for their appointment</a:t>
            </a:r>
          </a:p>
          <a:p>
            <a:pPr lvl="1"/>
            <a:r>
              <a:rPr lang="en-US" dirty="0" smtClean="0"/>
              <a:t>Salary cap, as listed by NIH, is noted as FY Salary, not 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– OD – 11 – 073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FY 2011 Salary Cap</a:t>
            </a:r>
          </a:p>
          <a:p>
            <a:pPr lvl="1"/>
            <a:r>
              <a:rPr lang="en-US" dirty="0" smtClean="0"/>
              <a:t>Fiscal Year Employee: $199,700</a:t>
            </a:r>
          </a:p>
          <a:p>
            <a:pPr lvl="1"/>
            <a:r>
              <a:rPr lang="en-US" dirty="0" smtClean="0"/>
              <a:t>Academic Year Employee: $149,775</a:t>
            </a:r>
          </a:p>
          <a:p>
            <a:pPr lvl="1"/>
            <a:r>
              <a:rPr lang="en-US" dirty="0" smtClean="0"/>
              <a:t>Or $16,642 monthly salary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 Salary Limitations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Grants, Cooperative Agreements, and Contracts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17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– OD – 12-035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FY12 Salary Cap – Executive Level II ($179,700 FY; $134,775 AY; Monthly Salary $14,975)</a:t>
            </a:r>
          </a:p>
          <a:p>
            <a:r>
              <a:rPr lang="en-US" sz="2800" dirty="0" smtClean="0"/>
              <a:t>Effective with awards issued on or after December 23, 2011.</a:t>
            </a:r>
          </a:p>
          <a:p>
            <a:r>
              <a:rPr lang="en-US" sz="2800" dirty="0" smtClean="0"/>
              <a:t>FY 12 funds issued prior to this date will be calculated with the old rate of $199,700 (FY).</a:t>
            </a:r>
          </a:p>
          <a:p>
            <a:r>
              <a:rPr lang="en-US" sz="2800" dirty="0" smtClean="0"/>
              <a:t>Carry over funds from previous years will remain at the salary limitation level in effect at the time those awards were issued. 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5009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How Purdue Manages FY12       Salary 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Award</a:t>
            </a:r>
          </a:p>
          <a:p>
            <a:pPr lvl="1"/>
            <a:r>
              <a:rPr lang="en-US" dirty="0" smtClean="0"/>
              <a:t>Sponsor Accounts and Salary Cap Cost Share Accounts will be established and utilize “FY12” within their title to indicate the appropriate level to be used</a:t>
            </a:r>
          </a:p>
          <a:p>
            <a:r>
              <a:rPr lang="en-US" dirty="0" smtClean="0"/>
              <a:t>Increases (Non-Competing) </a:t>
            </a:r>
          </a:p>
          <a:p>
            <a:pPr lvl="1"/>
            <a:r>
              <a:rPr lang="en-US" dirty="0" smtClean="0"/>
              <a:t>New Sponsor Accounts and New Salary Cap Cost Share Accounts will be established and named “FY12”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904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How Purdue Manages FY12       Salary 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Increases- Continued</a:t>
            </a:r>
          </a:p>
          <a:p>
            <a:pPr lvl="1"/>
            <a:r>
              <a:rPr lang="en-US" dirty="0" smtClean="0"/>
              <a:t>Unobligated balances from previous years’ awards will remain in their original accounts</a:t>
            </a:r>
          </a:p>
          <a:p>
            <a:pPr lvl="2"/>
            <a:r>
              <a:rPr lang="en-US" dirty="0" smtClean="0"/>
              <a:t>Salary charged to these funds will use the salary cap level in effect at the time the award was issued</a:t>
            </a:r>
          </a:p>
          <a:p>
            <a:pPr lvl="1"/>
            <a:r>
              <a:rPr lang="en-US" dirty="0" smtClean="0"/>
              <a:t>Executive Level II (FY12) limitations will not be effective until the FY12 funds are used</a:t>
            </a:r>
          </a:p>
          <a:p>
            <a:pPr lvl="2"/>
            <a:r>
              <a:rPr lang="en-US" dirty="0" smtClean="0"/>
              <a:t>EX: PI’s salary is $200,000</a:t>
            </a:r>
          </a:p>
          <a:p>
            <a:pPr lvl="3"/>
            <a:r>
              <a:rPr lang="en-US" dirty="0" smtClean="0"/>
              <a:t>Level used when tracking Salary Cap on “old” funds would be $199,700</a:t>
            </a:r>
          </a:p>
          <a:p>
            <a:pPr lvl="3"/>
            <a:r>
              <a:rPr lang="en-US" dirty="0" smtClean="0"/>
              <a:t>Level used when tracking Salary Cap on “new” funds would be $179,700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45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298</TotalTime>
  <Words>1015</Words>
  <Application>Microsoft Office PowerPoint</Application>
  <PresentationFormat>On-screen Show (4:3)</PresentationFormat>
  <Paragraphs>164</Paragraphs>
  <Slides>21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Module</vt:lpstr>
      <vt:lpstr>National Institutes of Health</vt:lpstr>
      <vt:lpstr>Salary Cap Defined </vt:lpstr>
      <vt:lpstr>2011 Salary Limitations</vt:lpstr>
      <vt:lpstr>NOT – OD – 11 – 073 </vt:lpstr>
      <vt:lpstr>NOT – OD – 11 – 073 Cont’d</vt:lpstr>
      <vt:lpstr>2012 Salary Limitations</vt:lpstr>
      <vt:lpstr>NOT – OD – 12-035</vt:lpstr>
      <vt:lpstr>How Purdue Manages FY12       Salary Cap</vt:lpstr>
      <vt:lpstr>How Purdue Manages FY12       Salary Cap</vt:lpstr>
      <vt:lpstr>FY 13 Salary Cap Limitation</vt:lpstr>
      <vt:lpstr>Things to Pay Attention to….</vt:lpstr>
      <vt:lpstr>Changes</vt:lpstr>
      <vt:lpstr>Examples of Calculating Salary Cap</vt:lpstr>
      <vt:lpstr>Salary Cap Cheat Sheet</vt:lpstr>
      <vt:lpstr>Formulas for Calculating Salary Cap</vt:lpstr>
      <vt:lpstr>Academic Year Calculation</vt:lpstr>
      <vt:lpstr>Calculation &amp; Distribution Examples</vt:lpstr>
      <vt:lpstr>Business Office Roles</vt:lpstr>
      <vt:lpstr>Business Office Roles</vt:lpstr>
      <vt:lpstr>Post Award Roles</vt:lpstr>
      <vt:lpstr>Resources </vt:lpstr>
    </vt:vector>
  </TitlesOfParts>
  <Company>Purdue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Institutes of Health</dc:title>
  <dc:creator>smith479</dc:creator>
  <cp:lastModifiedBy>smith479</cp:lastModifiedBy>
  <cp:revision>51</cp:revision>
  <dcterms:created xsi:type="dcterms:W3CDTF">2011-08-29T14:15:56Z</dcterms:created>
  <dcterms:modified xsi:type="dcterms:W3CDTF">2013-02-04T17:16:23Z</dcterms:modified>
</cp:coreProperties>
</file>