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 id="2147483740" r:id="rId5"/>
  </p:sldMasterIdLst>
  <p:notesMasterIdLst>
    <p:notesMasterId r:id="rId16"/>
  </p:notesMasterIdLst>
  <p:sldIdLst>
    <p:sldId id="264" r:id="rId6"/>
    <p:sldId id="328" r:id="rId7"/>
    <p:sldId id="330" r:id="rId8"/>
    <p:sldId id="350" r:id="rId9"/>
    <p:sldId id="343" r:id="rId10"/>
    <p:sldId id="335" r:id="rId11"/>
    <p:sldId id="351" r:id="rId12"/>
    <p:sldId id="352" r:id="rId13"/>
    <p:sldId id="353" r:id="rId14"/>
    <p:sldId id="347" r:id="rId15"/>
  </p:sldIdLst>
  <p:sldSz cx="9144000" cy="6858000" type="screen4x3"/>
  <p:notesSz cx="6858000" cy="9144000"/>
  <p:embeddedFontLst>
    <p:embeddedFont>
      <p:font typeface="Gill Sans MT" panose="020B0502020104020203" pitchFamily="34" charset="0"/>
      <p:regular r:id="rId17"/>
      <p:bold r:id="rId18"/>
      <p:italic r:id="rId19"/>
      <p:boldItalic r:id="rId20"/>
    </p:embeddedFont>
    <p:embeddedFont>
      <p:font typeface="Acumin Pro ExtraCondensed Smbd" panose="020B0604020202020204" charset="0"/>
      <p:regular r:id="rId21"/>
      <p:bold r:id="rId22"/>
      <p:italic r:id="rId23"/>
      <p:boldItalic r:id="rId24"/>
    </p:embeddedFont>
    <p:embeddedFont>
      <p:font typeface="Acumin Pro ExtraCondensed" panose="020B0604020202020204" charset="0"/>
      <p:regular r:id="rId25"/>
      <p:bold r:id="rId26"/>
      <p:italic r:id="rId27"/>
      <p:boldItalic r:id="rId28"/>
    </p:embeddedFont>
    <p:embeddedFont>
      <p:font typeface="Acumin Pro" panose="020B0604020202020204" charset="0"/>
      <p:regular r:id="rId29"/>
      <p:bold r:id="rId30"/>
      <p:italic r:id="rId31"/>
      <p:boldItalic r:id="rId32"/>
    </p:embeddedFont>
    <p:embeddedFont>
      <p:font typeface="United Sans Cd Md" pitchFamily="50" charset="0"/>
      <p:regular r:id="rId33"/>
    </p:embeddedFont>
    <p:embeddedFont>
      <p:font typeface="Acumin Pro SemiCondensed" panose="020B0604020202020204" charset="0"/>
      <p:regular r:id="rId34"/>
      <p:bold r:id="rId35"/>
      <p:italic r:id="rId36"/>
      <p:boldItalic r:id="rId37"/>
    </p:embeddedFont>
    <p:embeddedFont>
      <p:font typeface="Calibri Light" panose="020F0302020204030204" pitchFamily="34" charset="0"/>
      <p:regular r:id="rId38"/>
      <p:italic r:id="rId39"/>
    </p:embeddedFont>
    <p:embeddedFont>
      <p:font typeface="Acumin Pro Medium" panose="020B0604020202020204" charset="0"/>
      <p:regular r:id="rId40"/>
      <p:italic r:id="rId41"/>
    </p:embeddedFont>
    <p:embeddedFont>
      <p:font typeface="Impact" panose="020B0806030902050204" pitchFamily="34" charset="0"/>
      <p:regular r:id="rId42"/>
    </p:embeddedFont>
    <p:embeddedFont>
      <p:font typeface="United Sans Reg Medium" panose="020B0604020202020204" charset="0"/>
      <p:regular r:id="rId43"/>
      <p:bold r:id="rId44"/>
      <p:italic r:id="rId45"/>
      <p:boldItalic r:id="rId46"/>
    </p:embeddedFont>
    <p:embeddedFont>
      <p:font typeface="Segoe UI" panose="020B0502040204020203"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Acumin Pro Semibold" panose="020B0604020202020204"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960"/>
    <a:srgbClr val="8E6F3E"/>
    <a:srgbClr val="AE9871"/>
    <a:srgbClr val="705731"/>
    <a:srgbClr val="DFDCD5"/>
    <a:srgbClr val="DAC7AA"/>
    <a:srgbClr val="C7AB7F"/>
    <a:srgbClr val="ECE3D4"/>
    <a:srgbClr val="655D5E"/>
    <a:srgbClr val="B194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1EE36E-230B-46B7-AC2D-BADAD31769EC}" v="121" dt="2021-11-02T12:19:33.7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5588" autoAdjust="0"/>
  </p:normalViewPr>
  <p:slideViewPr>
    <p:cSldViewPr snapToGrid="0" snapToObjects="1">
      <p:cViewPr varScale="1">
        <p:scale>
          <a:sx n="108" d="100"/>
          <a:sy n="108" d="100"/>
        </p:scale>
        <p:origin x="108" y="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font" Target="fonts/font26.fntdata"/><Relationship Id="rId47" Type="http://schemas.openxmlformats.org/officeDocument/2006/relationships/font" Target="fonts/font31.fntdata"/><Relationship Id="rId50" Type="http://schemas.openxmlformats.org/officeDocument/2006/relationships/font" Target="fonts/font34.fntdata"/><Relationship Id="rId55" Type="http://schemas.openxmlformats.org/officeDocument/2006/relationships/font" Target="fonts/font39.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font" Target="fonts/font25.fntdata"/><Relationship Id="rId54" Type="http://schemas.openxmlformats.org/officeDocument/2006/relationships/font" Target="fonts/font38.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font" Target="fonts/font29.fntdata"/><Relationship Id="rId53" Type="http://schemas.openxmlformats.org/officeDocument/2006/relationships/font" Target="fonts/font37.fntdata"/><Relationship Id="rId58" Type="http://schemas.openxmlformats.org/officeDocument/2006/relationships/font" Target="fonts/font42.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49" Type="http://schemas.openxmlformats.org/officeDocument/2006/relationships/font" Target="fonts/font33.fntdata"/><Relationship Id="rId57" Type="http://schemas.openxmlformats.org/officeDocument/2006/relationships/font" Target="fonts/font41.fntdata"/><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font" Target="fonts/font28.fntdata"/><Relationship Id="rId52" Type="http://schemas.openxmlformats.org/officeDocument/2006/relationships/font" Target="fonts/font36.fntdata"/><Relationship Id="rId60" Type="http://schemas.openxmlformats.org/officeDocument/2006/relationships/viewProps" Target="view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font" Target="fonts/font27.fntdata"/><Relationship Id="rId48" Type="http://schemas.openxmlformats.org/officeDocument/2006/relationships/font" Target="fonts/font32.fntdata"/><Relationship Id="rId56" Type="http://schemas.openxmlformats.org/officeDocument/2006/relationships/font" Target="fonts/font40.fntdata"/><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3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openxmlformats.org/officeDocument/2006/relationships/font" Target="fonts/font30.fntdata"/><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userId="tv3kXJ7cKTPPoL0Cy4PFanJleLy5zi6/NtBC8FixUDo=" providerId="None" clId="Web-{711EE36E-230B-46B7-AC2D-BADAD31769EC}"/>
    <pc:docChg chg="modSld">
      <pc:chgData name="Lindsey" userId="tv3kXJ7cKTPPoL0Cy4PFanJleLy5zi6/NtBC8FixUDo=" providerId="None" clId="Web-{711EE36E-230B-46B7-AC2D-BADAD31769EC}" dt="2021-11-02T12:19:33.729" v="81" actId="1076"/>
      <pc:docMkLst>
        <pc:docMk/>
      </pc:docMkLst>
      <pc:sldChg chg="modSp">
        <pc:chgData name="Lindsey" userId="tv3kXJ7cKTPPoL0Cy4PFanJleLy5zi6/NtBC8FixUDo=" providerId="None" clId="Web-{711EE36E-230B-46B7-AC2D-BADAD31769EC}" dt="2021-11-02T12:18:48.464" v="75" actId="1076"/>
        <pc:sldMkLst>
          <pc:docMk/>
          <pc:sldMk cId="3107341757" sldId="256"/>
        </pc:sldMkLst>
        <pc:spChg chg="mod">
          <ac:chgData name="Lindsey" userId="tv3kXJ7cKTPPoL0Cy4PFanJleLy5zi6/NtBC8FixUDo=" providerId="None" clId="Web-{711EE36E-230B-46B7-AC2D-BADAD31769EC}" dt="2021-11-02T12:18:47.526" v="68" actId="1076"/>
          <ac:spMkLst>
            <pc:docMk/>
            <pc:sldMk cId="3107341757" sldId="256"/>
            <ac:spMk id="3" creationId="{00000000-0000-0000-0000-000000000000}"/>
          </ac:spMkLst>
        </pc:spChg>
        <pc:spChg chg="mod">
          <ac:chgData name="Lindsey" userId="tv3kXJ7cKTPPoL0Cy4PFanJleLy5zi6/NtBC8FixUDo=" providerId="None" clId="Web-{711EE36E-230B-46B7-AC2D-BADAD31769EC}" dt="2021-11-02T12:15:15.263" v="30" actId="20577"/>
          <ac:spMkLst>
            <pc:docMk/>
            <pc:sldMk cId="3107341757" sldId="256"/>
            <ac:spMk id="4" creationId="{D34E9683-AA41-0D4B-AB16-A44F592FF218}"/>
          </ac:spMkLst>
        </pc:spChg>
        <pc:spChg chg="mod">
          <ac:chgData name="Lindsey" userId="tv3kXJ7cKTPPoL0Cy4PFanJleLy5zi6/NtBC8FixUDo=" providerId="None" clId="Web-{711EE36E-230B-46B7-AC2D-BADAD31769EC}" dt="2021-11-02T12:15:05.544" v="28" actId="20577"/>
          <ac:spMkLst>
            <pc:docMk/>
            <pc:sldMk cId="3107341757" sldId="256"/>
            <ac:spMk id="9" creationId="{6AB5DF2A-0AF5-014E-9C6F-B1E07CEB46EF}"/>
          </ac:spMkLst>
        </pc:spChg>
        <pc:spChg chg="mod">
          <ac:chgData name="Lindsey" userId="tv3kXJ7cKTPPoL0Cy4PFanJleLy5zi6/NtBC8FixUDo=" providerId="None" clId="Web-{711EE36E-230B-46B7-AC2D-BADAD31769EC}" dt="2021-11-02T12:17:31.980" v="41" actId="14100"/>
          <ac:spMkLst>
            <pc:docMk/>
            <pc:sldMk cId="3107341757" sldId="256"/>
            <ac:spMk id="54" creationId="{00000000-0000-0000-0000-000000000000}"/>
          </ac:spMkLst>
        </pc:spChg>
        <pc:spChg chg="mod">
          <ac:chgData name="Lindsey" userId="tv3kXJ7cKTPPoL0Cy4PFanJleLy5zi6/NtBC8FixUDo=" providerId="None" clId="Web-{711EE36E-230B-46B7-AC2D-BADAD31769EC}" dt="2021-11-02T12:18:47.854" v="71" actId="1076"/>
          <ac:spMkLst>
            <pc:docMk/>
            <pc:sldMk cId="3107341757" sldId="256"/>
            <ac:spMk id="55" creationId="{1F7C7BC6-9A55-9D4E-A69B-C8D70A066A6C}"/>
          </ac:spMkLst>
        </pc:spChg>
        <pc:spChg chg="mod">
          <ac:chgData name="Lindsey" userId="tv3kXJ7cKTPPoL0Cy4PFanJleLy5zi6/NtBC8FixUDo=" providerId="None" clId="Web-{711EE36E-230B-46B7-AC2D-BADAD31769EC}" dt="2021-11-02T12:17:35.886" v="44" actId="14100"/>
          <ac:spMkLst>
            <pc:docMk/>
            <pc:sldMk cId="3107341757" sldId="256"/>
            <ac:spMk id="57" creationId="{B6B29BDD-7F32-1F44-A4A6-C9FD2EB03E37}"/>
          </ac:spMkLst>
        </pc:spChg>
        <pc:spChg chg="mod">
          <ac:chgData name="Lindsey" userId="tv3kXJ7cKTPPoL0Cy4PFanJleLy5zi6/NtBC8FixUDo=" providerId="None" clId="Web-{711EE36E-230B-46B7-AC2D-BADAD31769EC}" dt="2021-11-02T12:18:47.745" v="70" actId="1076"/>
          <ac:spMkLst>
            <pc:docMk/>
            <pc:sldMk cId="3107341757" sldId="256"/>
            <ac:spMk id="58" creationId="{2F4C215B-DBAB-0140-9164-E602DDE3479D}"/>
          </ac:spMkLst>
        </pc:spChg>
        <pc:spChg chg="mod">
          <ac:chgData name="Lindsey" userId="tv3kXJ7cKTPPoL0Cy4PFanJleLy5zi6/NtBC8FixUDo=" providerId="None" clId="Web-{711EE36E-230B-46B7-AC2D-BADAD31769EC}" dt="2021-11-02T12:18:47.636" v="69" actId="1076"/>
          <ac:spMkLst>
            <pc:docMk/>
            <pc:sldMk cId="3107341757" sldId="256"/>
            <ac:spMk id="59" creationId="{2B70368C-989C-214C-802B-FD2353C07685}"/>
          </ac:spMkLst>
        </pc:spChg>
        <pc:spChg chg="mod">
          <ac:chgData name="Lindsey" userId="tv3kXJ7cKTPPoL0Cy4PFanJleLy5zi6/NtBC8FixUDo=" providerId="None" clId="Web-{711EE36E-230B-46B7-AC2D-BADAD31769EC}" dt="2021-11-02T12:18:33.136" v="67" actId="1076"/>
          <ac:spMkLst>
            <pc:docMk/>
            <pc:sldMk cId="3107341757" sldId="256"/>
            <ac:spMk id="61" creationId="{00000000-0000-0000-0000-000000000000}"/>
          </ac:spMkLst>
        </pc:spChg>
        <pc:grpChg chg="mod">
          <ac:chgData name="Lindsey" userId="tv3kXJ7cKTPPoL0Cy4PFanJleLy5zi6/NtBC8FixUDo=" providerId="None" clId="Web-{711EE36E-230B-46B7-AC2D-BADAD31769EC}" dt="2021-11-02T12:18:48.089" v="72" actId="1076"/>
          <ac:grpSpMkLst>
            <pc:docMk/>
            <pc:sldMk cId="3107341757" sldId="256"/>
            <ac:grpSpMk id="5" creationId="{782832C6-486D-44A3-B833-8A08247EF1E4}"/>
          </ac:grpSpMkLst>
        </pc:grpChg>
        <pc:grpChg chg="mod">
          <ac:chgData name="Lindsey" userId="tv3kXJ7cKTPPoL0Cy4PFanJleLy5zi6/NtBC8FixUDo=" providerId="None" clId="Web-{711EE36E-230B-46B7-AC2D-BADAD31769EC}" dt="2021-11-02T12:18:48.229" v="73" actId="1076"/>
          <ac:grpSpMkLst>
            <pc:docMk/>
            <pc:sldMk cId="3107341757" sldId="256"/>
            <ac:grpSpMk id="40" creationId="{45803868-00AB-AB48-9619-2EA0246447A4}"/>
          </ac:grpSpMkLst>
        </pc:grpChg>
        <pc:picChg chg="mod">
          <ac:chgData name="Lindsey" userId="tv3kXJ7cKTPPoL0Cy4PFanJleLy5zi6/NtBC8FixUDo=" providerId="None" clId="Web-{711EE36E-230B-46B7-AC2D-BADAD31769EC}" dt="2021-11-02T12:18:00.074" v="47" actId="1076"/>
          <ac:picMkLst>
            <pc:docMk/>
            <pc:sldMk cId="3107341757" sldId="256"/>
            <ac:picMk id="6" creationId="{D5081C99-07DD-6C44-A30B-F9256F56861C}"/>
          </ac:picMkLst>
        </pc:picChg>
        <pc:cxnChg chg="mod">
          <ac:chgData name="Lindsey" userId="tv3kXJ7cKTPPoL0Cy4PFanJleLy5zi6/NtBC8FixUDo=" providerId="None" clId="Web-{711EE36E-230B-46B7-AC2D-BADAD31769EC}" dt="2021-11-02T12:18:48.354" v="74" actId="1076"/>
          <ac:cxnSpMkLst>
            <pc:docMk/>
            <pc:sldMk cId="3107341757" sldId="256"/>
            <ac:cxnSpMk id="50" creationId="{00000000-0000-0000-0000-000000000000}"/>
          </ac:cxnSpMkLst>
        </pc:cxnChg>
        <pc:cxnChg chg="mod">
          <ac:chgData name="Lindsey" userId="tv3kXJ7cKTPPoL0Cy4PFanJleLy5zi6/NtBC8FixUDo=" providerId="None" clId="Web-{711EE36E-230B-46B7-AC2D-BADAD31769EC}" dt="2021-11-02T12:18:48.464" v="75" actId="1076"/>
          <ac:cxnSpMkLst>
            <pc:docMk/>
            <pc:sldMk cId="3107341757" sldId="256"/>
            <ac:cxnSpMk id="53" creationId="{00000000-0000-0000-0000-000000000000}"/>
          </ac:cxnSpMkLst>
        </pc:cxnChg>
      </pc:sldChg>
      <pc:sldChg chg="modSp">
        <pc:chgData name="Lindsey" userId="tv3kXJ7cKTPPoL0Cy4PFanJleLy5zi6/NtBC8FixUDo=" providerId="None" clId="Web-{711EE36E-230B-46B7-AC2D-BADAD31769EC}" dt="2021-11-02T12:11:15.421" v="1" actId="20577"/>
        <pc:sldMkLst>
          <pc:docMk/>
          <pc:sldMk cId="982284904" sldId="264"/>
        </pc:sldMkLst>
        <pc:spChg chg="mod">
          <ac:chgData name="Lindsey" userId="tv3kXJ7cKTPPoL0Cy4PFanJleLy5zi6/NtBC8FixUDo=" providerId="None" clId="Web-{711EE36E-230B-46B7-AC2D-BADAD31769EC}" dt="2021-11-02T12:11:15.421" v="1" actId="20577"/>
          <ac:spMkLst>
            <pc:docMk/>
            <pc:sldMk cId="982284904" sldId="264"/>
            <ac:spMk id="6" creationId="{00000000-0000-0000-0000-000000000000}"/>
          </ac:spMkLst>
        </pc:spChg>
      </pc:sldChg>
      <pc:sldChg chg="modSp modNotes">
        <pc:chgData name="Lindsey" userId="tv3kXJ7cKTPPoL0Cy4PFanJleLy5zi6/NtBC8FixUDo=" providerId="None" clId="Web-{711EE36E-230B-46B7-AC2D-BADAD31769EC}" dt="2021-11-02T12:14:50.982" v="26"/>
        <pc:sldMkLst>
          <pc:docMk/>
          <pc:sldMk cId="3317201590" sldId="330"/>
        </pc:sldMkLst>
        <pc:spChg chg="mod">
          <ac:chgData name="Lindsey" userId="tv3kXJ7cKTPPoL0Cy4PFanJleLy5zi6/NtBC8FixUDo=" providerId="None" clId="Web-{711EE36E-230B-46B7-AC2D-BADAD31769EC}" dt="2021-11-02T12:14:34.201" v="22" actId="20577"/>
          <ac:spMkLst>
            <pc:docMk/>
            <pc:sldMk cId="3317201590" sldId="330"/>
            <ac:spMk id="24" creationId="{00000000-0000-0000-0000-000000000000}"/>
          </ac:spMkLst>
        </pc:spChg>
        <pc:spChg chg="mod">
          <ac:chgData name="Lindsey" userId="tv3kXJ7cKTPPoL0Cy4PFanJleLy5zi6/NtBC8FixUDo=" providerId="None" clId="Web-{711EE36E-230B-46B7-AC2D-BADAD31769EC}" dt="2021-11-02T12:14:05.232" v="3" actId="20577"/>
          <ac:spMkLst>
            <pc:docMk/>
            <pc:sldMk cId="3317201590" sldId="330"/>
            <ac:spMk id="43" creationId="{00000000-0000-0000-0000-000000000000}"/>
          </ac:spMkLst>
        </pc:spChg>
      </pc:sldChg>
      <pc:sldChg chg="modSp">
        <pc:chgData name="Lindsey" userId="tv3kXJ7cKTPPoL0Cy4PFanJleLy5zi6/NtBC8FixUDo=" providerId="None" clId="Web-{711EE36E-230B-46B7-AC2D-BADAD31769EC}" dt="2021-11-02T12:19:33.729" v="81" actId="1076"/>
        <pc:sldMkLst>
          <pc:docMk/>
          <pc:sldMk cId="1930690788" sldId="335"/>
        </pc:sldMkLst>
        <pc:spChg chg="mod">
          <ac:chgData name="Lindsey" userId="tv3kXJ7cKTPPoL0Cy4PFanJleLy5zi6/NtBC8FixUDo=" providerId="None" clId="Web-{711EE36E-230B-46B7-AC2D-BADAD31769EC}" dt="2021-11-02T12:19:33.729" v="81" actId="1076"/>
          <ac:spMkLst>
            <pc:docMk/>
            <pc:sldMk cId="1930690788" sldId="335"/>
            <ac:spMk id="2" creationId="{F1F11247-2783-4222-A1E3-CCBC78237D64}"/>
          </ac:spMkLst>
        </pc:spChg>
        <pc:spChg chg="mod">
          <ac:chgData name="Lindsey" userId="tv3kXJ7cKTPPoL0Cy4PFanJleLy5zi6/NtBC8FixUDo=" providerId="None" clId="Web-{711EE36E-230B-46B7-AC2D-BADAD31769EC}" dt="2021-11-02T12:19:31.120" v="80" actId="1076"/>
          <ac:spMkLst>
            <pc:docMk/>
            <pc:sldMk cId="1930690788" sldId="335"/>
            <ac:spMk id="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11/11/2021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dirty="0"/>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88F3A2B-14A6-8F47-B753-A658CA12576A}" type="slidenum">
              <a:rPr lang="en-US" smtClean="0"/>
              <a:t>1</a:t>
            </a:fld>
            <a:endParaRPr lang="en-US" dirty="0"/>
          </a:p>
        </p:txBody>
      </p:sp>
    </p:spTree>
    <p:extLst>
      <p:ext uri="{BB962C8B-B14F-4D97-AF65-F5344CB8AC3E}">
        <p14:creationId xmlns:p14="http://schemas.microsoft.com/office/powerpoint/2010/main" val="3470948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200"/>
              </a:spcBef>
            </a:pPr>
            <a:r>
              <a:rPr lang="en-US" baseline="0" dirty="0"/>
              <a:t>In 2019 the Provost charged the Teaching Academy with…</a:t>
            </a:r>
          </a:p>
          <a:p>
            <a:pPr>
              <a:lnSpc>
                <a:spcPct val="120000"/>
              </a:lnSpc>
              <a:spcBef>
                <a:spcPts val="200"/>
              </a:spcBef>
            </a:pPr>
            <a:r>
              <a:rPr lang="en-US" baseline="0" dirty="0"/>
              <a:t>Formed a sub-committee…</a:t>
            </a:r>
          </a:p>
          <a:p>
            <a:pPr>
              <a:lnSpc>
                <a:spcPct val="120000"/>
              </a:lnSpc>
              <a:spcBef>
                <a:spcPts val="200"/>
              </a:spcBef>
            </a:pPr>
            <a:r>
              <a:rPr lang="en-US" baseline="0" dirty="0"/>
              <a:t>Then conducted a </a:t>
            </a:r>
            <a:r>
              <a:rPr lang="en-US" dirty="0"/>
              <a:t>deliberate, intentional research study. We qualitatively analyzed</a:t>
            </a:r>
            <a:r>
              <a:rPr lang="en-US" baseline="0" dirty="0"/>
              <a:t> Purdue-centric documents—Provost listening sessions, teaching awards, student reflections on teaching excellence. We also grounded this work in an extensive literature review. Finally, we compared our results with CIE’s multi-dimensional scaling data and validated our results and process with the sub-committee. </a:t>
            </a:r>
          </a:p>
          <a:p>
            <a:pPr>
              <a:lnSpc>
                <a:spcPct val="120000"/>
              </a:lnSpc>
              <a:spcBef>
                <a:spcPts val="200"/>
              </a:spcBef>
            </a:pPr>
            <a:endParaRPr lang="en-US" baseline="0" dirty="0"/>
          </a:p>
          <a:p>
            <a:pPr>
              <a:lnSpc>
                <a:spcPct val="120000"/>
              </a:lnSpc>
              <a:spcBef>
                <a:spcPts val="200"/>
              </a:spcBef>
            </a:pPr>
            <a:r>
              <a:rPr lang="en-US" baseline="0" dirty="0"/>
              <a:t>We have also shared this with Jay and Jenna and this is endorsed by the Provost’s Office.</a:t>
            </a:r>
            <a:endParaRPr lang="en-US" dirty="0"/>
          </a:p>
        </p:txBody>
      </p:sp>
      <p:sp>
        <p:nvSpPr>
          <p:cNvPr id="4" name="Slide Number Placeholder 3"/>
          <p:cNvSpPr>
            <a:spLocks noGrp="1"/>
          </p:cNvSpPr>
          <p:nvPr>
            <p:ph type="sldNum" sz="quarter" idx="10"/>
          </p:nvPr>
        </p:nvSpPr>
        <p:spPr/>
        <p:txBody>
          <a:bodyPr/>
          <a:lstStyle/>
          <a:p>
            <a:fld id="{988F3A2B-14A6-8F47-B753-A658CA12576A}" type="slidenum">
              <a:rPr lang="en-US" smtClean="0"/>
              <a:t>2</a:t>
            </a:fld>
            <a:endParaRPr lang="en-US"/>
          </a:p>
        </p:txBody>
      </p:sp>
    </p:spTree>
    <p:extLst>
      <p:ext uri="{BB962C8B-B14F-4D97-AF65-F5344CB8AC3E}">
        <p14:creationId xmlns:p14="http://schemas.microsoft.com/office/powerpoint/2010/main" val="95294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200"/>
              </a:spcBef>
              <a:spcAft>
                <a:spcPts val="0"/>
              </a:spcAft>
              <a:buClrTx/>
              <a:buSzTx/>
              <a:buFontTx/>
              <a:buNone/>
              <a:tabLst/>
              <a:defRPr/>
            </a:pPr>
            <a:r>
              <a:rPr lang="en-US" dirty="0"/>
              <a:t>From</a:t>
            </a:r>
            <a:r>
              <a:rPr lang="en-US" baseline="0" dirty="0"/>
              <a:t> this work, the 5 E’s of teaching excellence emerged</a:t>
            </a:r>
            <a:endParaRPr lang="en-US" dirty="0"/>
          </a:p>
          <a:p>
            <a:pPr>
              <a:lnSpc>
                <a:spcPct val="120000"/>
              </a:lnSpc>
              <a:spcBef>
                <a:spcPts val="200"/>
              </a:spcBef>
            </a:pPr>
            <a:r>
              <a:rPr lang="en-US" dirty="0"/>
              <a:t>To date,</a:t>
            </a:r>
            <a:r>
              <a:rPr lang="en-US" baseline="0" dirty="0"/>
              <a:t> this has been displayed as the 5 pillars, i.e., 5 elements of excellence and descriptors, as well as recommended evaluation tools of for each element</a:t>
            </a:r>
          </a:p>
          <a:p>
            <a:pPr>
              <a:lnSpc>
                <a:spcPct val="120000"/>
              </a:lnSpc>
              <a:spcBef>
                <a:spcPts val="200"/>
              </a:spcBef>
            </a:pPr>
            <a:r>
              <a:rPr lang="en-US" baseline="0" dirty="0"/>
              <a:t>As a reminder, our task, from the Provost, was </a:t>
            </a:r>
            <a:endParaRPr lang="en-US" dirty="0"/>
          </a:p>
          <a:p>
            <a:pPr lvl="1">
              <a:lnSpc>
                <a:spcPct val="120000"/>
              </a:lnSpc>
              <a:spcBef>
                <a:spcPts val="200"/>
              </a:spcBef>
            </a:pPr>
            <a:r>
              <a:rPr lang="en-US" i="1" dirty="0"/>
              <a:t>“defining teaching excellence and </a:t>
            </a:r>
            <a:r>
              <a:rPr lang="en-US" b="1" i="1" u="sng" dirty="0"/>
              <a:t>creating a cultural shift</a:t>
            </a:r>
            <a:r>
              <a:rPr lang="en-US" i="1" dirty="0"/>
              <a:t> such that it is understood, supported and valued across campus.”</a:t>
            </a:r>
          </a:p>
          <a:p>
            <a:pPr lvl="0">
              <a:lnSpc>
                <a:spcPct val="120000"/>
              </a:lnSpc>
              <a:spcBef>
                <a:spcPts val="200"/>
              </a:spcBef>
            </a:pPr>
            <a:r>
              <a:rPr lang="en-US" dirty="0"/>
              <a:t>That lead</a:t>
            </a:r>
            <a:r>
              <a:rPr lang="en-US" baseline="0" dirty="0"/>
              <a:t> us to a d</a:t>
            </a:r>
            <a:r>
              <a:rPr lang="en-US" dirty="0"/>
              <a:t>evelopmental framework and thinking</a:t>
            </a:r>
            <a:r>
              <a:rPr lang="en-US" baseline="0" dirty="0"/>
              <a:t> about how we can operationalize this work.</a:t>
            </a:r>
            <a:endParaRPr lang="en-US" dirty="0">
              <a:cs typeface="Calibri"/>
            </a:endParaRPr>
          </a:p>
        </p:txBody>
      </p:sp>
      <p:sp>
        <p:nvSpPr>
          <p:cNvPr id="4" name="Slide Number Placeholder 3"/>
          <p:cNvSpPr>
            <a:spLocks noGrp="1"/>
          </p:cNvSpPr>
          <p:nvPr>
            <p:ph type="sldNum" sz="quarter" idx="10"/>
          </p:nvPr>
        </p:nvSpPr>
        <p:spPr/>
        <p:txBody>
          <a:bodyPr/>
          <a:lstStyle/>
          <a:p>
            <a:fld id="{988F3A2B-14A6-8F47-B753-A658CA12576A}" type="slidenum">
              <a:rPr lang="en-US" smtClean="0"/>
              <a:t>3</a:t>
            </a:fld>
            <a:endParaRPr lang="en-US"/>
          </a:p>
        </p:txBody>
      </p:sp>
    </p:spTree>
    <p:extLst>
      <p:ext uri="{BB962C8B-B14F-4D97-AF65-F5344CB8AC3E}">
        <p14:creationId xmlns:p14="http://schemas.microsoft.com/office/powerpoint/2010/main" val="1093898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112044-BE60-6643-965F-7946A84D11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745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Kris Bross is serving at the Teaching</a:t>
            </a:r>
            <a:r>
              <a:rPr lang="en-US" baseline="0" dirty="0"/>
              <a:t> Academy Teaching Excellence Fellow</a:t>
            </a:r>
          </a:p>
          <a:p>
            <a:r>
              <a:rPr lang="en-US" baseline="0" dirty="0"/>
              <a:t>Next phase: TA Endorsement, presentation to Faculty Senate EPC, FAC and focus groups targeting implementation in localized ways, i.e., at the department level </a:t>
            </a:r>
          </a:p>
          <a:p>
            <a:r>
              <a:rPr lang="en-US" baseline="0" dirty="0"/>
              <a:t>Working with an advisory committee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112044-BE60-6643-965F-7946A84D11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272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F3A2B-14A6-8F47-B753-A658CA12576A}" type="slidenum">
              <a:rPr lang="en-US" smtClean="0"/>
              <a:t>6</a:t>
            </a:fld>
            <a:endParaRPr lang="en-US" dirty="0"/>
          </a:p>
        </p:txBody>
      </p:sp>
    </p:spTree>
    <p:extLst>
      <p:ext uri="{BB962C8B-B14F-4D97-AF65-F5344CB8AC3E}">
        <p14:creationId xmlns:p14="http://schemas.microsoft.com/office/powerpoint/2010/main" val="4180188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112044-BE60-6643-965F-7946A84D11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887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112044-BE60-6643-965F-7946A84D11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564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10</a:t>
            </a:fld>
            <a:endParaRPr lang="en-US" dirty="0"/>
          </a:p>
        </p:txBody>
      </p:sp>
    </p:spTree>
    <p:extLst>
      <p:ext uri="{BB962C8B-B14F-4D97-AF65-F5344CB8AC3E}">
        <p14:creationId xmlns:p14="http://schemas.microsoft.com/office/powerpoint/2010/main" val="3623522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1562100" y="1597306"/>
            <a:ext cx="5993395" cy="1938992"/>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1562100" y="3813008"/>
            <a:ext cx="5670506" cy="99876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pic>
        <p:nvPicPr>
          <p:cNvPr id="12" name="Purdue Logo" descr="Purdue Logo">
            <a:extLst>
              <a:ext uri="{FF2B5EF4-FFF2-40B4-BE49-F238E27FC236}">
                <a16:creationId xmlns:a16="http://schemas.microsoft.com/office/drawing/2014/main" id="{B21C3C35-DE04-B844-B5FE-2DE32EB44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384" y="6087255"/>
            <a:ext cx="1916505" cy="341599"/>
          </a:xfrm>
          <a:prstGeom prst="rect">
            <a:avLst/>
          </a:prstGeom>
        </p:spPr>
      </p:pic>
      <p:sp>
        <p:nvSpPr>
          <p:cNvPr id="7" name="Date"/>
          <p:cNvSpPr>
            <a:spLocks noGrp="1"/>
          </p:cNvSpPr>
          <p:nvPr>
            <p:ph type="dt" sz="half" idx="10"/>
          </p:nvPr>
        </p:nvSpPr>
        <p:spPr>
          <a:xfrm>
            <a:off x="6936379" y="6220740"/>
            <a:ext cx="766418" cy="323968"/>
          </a:xfrm>
        </p:spPr>
        <p:txBody>
          <a:bodyPr/>
          <a:lstStyle>
            <a:lvl1pPr>
              <a:defRPr>
                <a:solidFill>
                  <a:schemeClr val="bg1">
                    <a:alpha val="70000"/>
                  </a:schemeClr>
                </a:solidFill>
              </a:defRPr>
            </a:lvl1pPr>
          </a:lstStyle>
          <a:p>
            <a:fld id="{D47A9A36-4EB0-BF46-AE48-7CDA251B954B}" type="datetime1">
              <a:rPr lang="en-US" smtClean="0"/>
              <a:t>11/11/2021</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4032" userDrawn="1">
          <p15:clr>
            <a:srgbClr val="FBAE40"/>
          </p15:clr>
        </p15:guide>
        <p15:guide id="4" pos="4464">
          <p15:clr>
            <a:srgbClr val="FBAE40"/>
          </p15:clr>
        </p15:guide>
        <p15:guide id="5" pos="5136">
          <p15:clr>
            <a:srgbClr val="FBAE40"/>
          </p15:clr>
        </p15:guide>
        <p15:guide id="6" orient="horz" pos="4080">
          <p15:clr>
            <a:srgbClr val="FBAE40"/>
          </p15:clr>
        </p15:guide>
        <p15:guide id="7" pos="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633A9D-B007-5E42-8036-FE0C468880E5}"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ABD9B-9B53-B145-94A1-F8AE614838D9}" type="slidenum">
              <a:rPr lang="en-US" smtClean="0"/>
              <a:t>‹#›</a:t>
            </a:fld>
            <a:endParaRPr lang="en-US"/>
          </a:p>
        </p:txBody>
      </p:sp>
    </p:spTree>
    <p:extLst>
      <p:ext uri="{BB962C8B-B14F-4D97-AF65-F5344CB8AC3E}">
        <p14:creationId xmlns:p14="http://schemas.microsoft.com/office/powerpoint/2010/main" val="2636391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633A9D-B007-5E42-8036-FE0C468880E5}"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ABD9B-9B53-B145-94A1-F8AE614838D9}" type="slidenum">
              <a:rPr lang="en-US" smtClean="0"/>
              <a:t>‹#›</a:t>
            </a:fld>
            <a:endParaRPr lang="en-US"/>
          </a:p>
        </p:txBody>
      </p:sp>
    </p:spTree>
    <p:extLst>
      <p:ext uri="{BB962C8B-B14F-4D97-AF65-F5344CB8AC3E}">
        <p14:creationId xmlns:p14="http://schemas.microsoft.com/office/powerpoint/2010/main" val="2167545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633A9D-B007-5E42-8036-FE0C468880E5}"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ABD9B-9B53-B145-94A1-F8AE614838D9}" type="slidenum">
              <a:rPr lang="en-US" smtClean="0"/>
              <a:t>‹#›</a:t>
            </a:fld>
            <a:endParaRPr lang="en-US"/>
          </a:p>
        </p:txBody>
      </p:sp>
    </p:spTree>
    <p:extLst>
      <p:ext uri="{BB962C8B-B14F-4D97-AF65-F5344CB8AC3E}">
        <p14:creationId xmlns:p14="http://schemas.microsoft.com/office/powerpoint/2010/main" val="2636137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633A9D-B007-5E42-8036-FE0C468880E5}"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0ABD9B-9B53-B145-94A1-F8AE614838D9}" type="slidenum">
              <a:rPr lang="en-US" smtClean="0"/>
              <a:t>‹#›</a:t>
            </a:fld>
            <a:endParaRPr lang="en-US"/>
          </a:p>
        </p:txBody>
      </p:sp>
    </p:spTree>
    <p:extLst>
      <p:ext uri="{BB962C8B-B14F-4D97-AF65-F5344CB8AC3E}">
        <p14:creationId xmlns:p14="http://schemas.microsoft.com/office/powerpoint/2010/main" val="1968200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6"/>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6"/>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633A9D-B007-5E42-8036-FE0C468880E5}" type="datetimeFigureOut">
              <a:rPr lang="en-US" smtClean="0"/>
              <a:t>11/11/2021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0ABD9B-9B53-B145-94A1-F8AE614838D9}" type="slidenum">
              <a:rPr lang="en-US" smtClean="0"/>
              <a:t>‹#›</a:t>
            </a:fld>
            <a:endParaRPr lang="en-US"/>
          </a:p>
        </p:txBody>
      </p:sp>
    </p:spTree>
    <p:extLst>
      <p:ext uri="{BB962C8B-B14F-4D97-AF65-F5344CB8AC3E}">
        <p14:creationId xmlns:p14="http://schemas.microsoft.com/office/powerpoint/2010/main" val="3442599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633A9D-B007-5E42-8036-FE0C468880E5}" type="datetimeFigureOut">
              <a:rPr lang="en-US" smtClean="0"/>
              <a:t>11/11/2021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0ABD9B-9B53-B145-94A1-F8AE614838D9}" type="slidenum">
              <a:rPr lang="en-US" smtClean="0"/>
              <a:t>‹#›</a:t>
            </a:fld>
            <a:endParaRPr lang="en-US"/>
          </a:p>
        </p:txBody>
      </p:sp>
    </p:spTree>
    <p:extLst>
      <p:ext uri="{BB962C8B-B14F-4D97-AF65-F5344CB8AC3E}">
        <p14:creationId xmlns:p14="http://schemas.microsoft.com/office/powerpoint/2010/main" val="3793961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33A9D-B007-5E42-8036-FE0C468880E5}" type="datetimeFigureOut">
              <a:rPr lang="en-US" smtClean="0"/>
              <a:t>11/11/2021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0ABD9B-9B53-B145-94A1-F8AE614838D9}" type="slidenum">
              <a:rPr lang="en-US" smtClean="0"/>
              <a:t>‹#›</a:t>
            </a:fld>
            <a:endParaRPr lang="en-US"/>
          </a:p>
        </p:txBody>
      </p:sp>
    </p:spTree>
    <p:extLst>
      <p:ext uri="{BB962C8B-B14F-4D97-AF65-F5344CB8AC3E}">
        <p14:creationId xmlns:p14="http://schemas.microsoft.com/office/powerpoint/2010/main" val="295647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633A9D-B007-5E42-8036-FE0C468880E5}"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0ABD9B-9B53-B145-94A1-F8AE614838D9}" type="slidenum">
              <a:rPr lang="en-US" smtClean="0"/>
              <a:t>‹#›</a:t>
            </a:fld>
            <a:endParaRPr lang="en-US"/>
          </a:p>
        </p:txBody>
      </p:sp>
    </p:spTree>
    <p:extLst>
      <p:ext uri="{BB962C8B-B14F-4D97-AF65-F5344CB8AC3E}">
        <p14:creationId xmlns:p14="http://schemas.microsoft.com/office/powerpoint/2010/main" val="2695735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633A9D-B007-5E42-8036-FE0C468880E5}" type="datetimeFigureOut">
              <a:rPr lang="en-US" smtClean="0"/>
              <a:t>11/11/2021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0ABD9B-9B53-B145-94A1-F8AE614838D9}" type="slidenum">
              <a:rPr lang="en-US" smtClean="0"/>
              <a:t>‹#›</a:t>
            </a:fld>
            <a:endParaRPr lang="en-US"/>
          </a:p>
        </p:txBody>
      </p:sp>
    </p:spTree>
    <p:extLst>
      <p:ext uri="{BB962C8B-B14F-4D97-AF65-F5344CB8AC3E}">
        <p14:creationId xmlns:p14="http://schemas.microsoft.com/office/powerpoint/2010/main" val="3300953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633A9D-B007-5E42-8036-FE0C468880E5}"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ABD9B-9B53-B145-94A1-F8AE614838D9}" type="slidenum">
              <a:rPr lang="en-US" smtClean="0"/>
              <a:t>‹#›</a:t>
            </a:fld>
            <a:endParaRPr lang="en-US"/>
          </a:p>
        </p:txBody>
      </p:sp>
    </p:spTree>
    <p:extLst>
      <p:ext uri="{BB962C8B-B14F-4D97-AF65-F5344CB8AC3E}">
        <p14:creationId xmlns:p14="http://schemas.microsoft.com/office/powerpoint/2010/main" val="311964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cNvSpPr>
            <a:spLocks noGrp="1"/>
          </p:cNvSpPr>
          <p:nvPr>
            <p:ph type="ctrTitle" hasCustomPrompt="1"/>
          </p:nvPr>
        </p:nvSpPr>
        <p:spPr bwMode="blackWhite">
          <a:xfrm>
            <a:off x="1585703" y="1501741"/>
            <a:ext cx="5933959"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585703" y="3937833"/>
            <a:ext cx="5322202"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sp>
        <p:nvSpPr>
          <p:cNvPr id="7" name="Date"/>
          <p:cNvSpPr>
            <a:spLocks noGrp="1"/>
          </p:cNvSpPr>
          <p:nvPr>
            <p:ph type="dt" sz="half" idx="10"/>
          </p:nvPr>
        </p:nvSpPr>
        <p:spPr>
          <a:xfrm>
            <a:off x="6831874" y="6226694"/>
            <a:ext cx="870923" cy="323968"/>
          </a:xfrm>
        </p:spPr>
        <p:txBody>
          <a:bodyPr/>
          <a:lstStyle>
            <a:lvl1pPr>
              <a:defRPr>
                <a:solidFill>
                  <a:schemeClr val="accent4">
                    <a:alpha val="70000"/>
                  </a:schemeClr>
                </a:solidFill>
              </a:defRPr>
            </a:lvl1pPr>
          </a:lstStyle>
          <a:p>
            <a:fld id="{049DC8E1-D369-0F48-9062-BB068AFD07CE}" type="datetime1">
              <a:rPr lang="en-US" smtClean="0"/>
              <a:pPr/>
              <a:t>11/11/2021</a:t>
            </a:fld>
            <a:endParaRPr lang="en-US" dirty="0"/>
          </a:p>
        </p:txBody>
      </p:sp>
      <p:sp>
        <p:nvSpPr>
          <p:cNvPr id="9" name="Slide Number"/>
          <p:cNvSpPr>
            <a:spLocks noGrp="1"/>
          </p:cNvSpPr>
          <p:nvPr>
            <p:ph type="sldNum" sz="quarter" idx="12"/>
          </p:nvPr>
        </p:nvSpPr>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0"/>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10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633A9D-B007-5E42-8036-FE0C468880E5}" type="datetimeFigureOut">
              <a:rPr lang="en-US" smtClean="0"/>
              <a:t>11/11/2021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ABD9B-9B53-B145-94A1-F8AE614838D9}" type="slidenum">
              <a:rPr lang="en-US" smtClean="0"/>
              <a:t>‹#›</a:t>
            </a:fld>
            <a:endParaRPr lang="en-US"/>
          </a:p>
        </p:txBody>
      </p:sp>
    </p:spTree>
    <p:extLst>
      <p:ext uri="{BB962C8B-B14F-4D97-AF65-F5344CB8AC3E}">
        <p14:creationId xmlns:p14="http://schemas.microsoft.com/office/powerpoint/2010/main" val="203444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862313" y="-1"/>
            <a:ext cx="7425159"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cNvSpPr>
            <a:spLocks noGrp="1"/>
          </p:cNvSpPr>
          <p:nvPr>
            <p:ph type="ctrTitle" hasCustomPrompt="1"/>
          </p:nvPr>
        </p:nvSpPr>
        <p:spPr bwMode="blackWhite">
          <a:xfrm>
            <a:off x="1128502" y="437030"/>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28501" y="1345166"/>
            <a:ext cx="6925731"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562100" y="1917388"/>
            <a:ext cx="55245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7" name="Date"/>
          <p:cNvSpPr>
            <a:spLocks noGrp="1"/>
          </p:cNvSpPr>
          <p:nvPr>
            <p:ph type="dt" sz="half" idx="10"/>
          </p:nvPr>
        </p:nvSpPr>
        <p:spPr>
          <a:xfrm>
            <a:off x="6884126" y="6220740"/>
            <a:ext cx="818671" cy="323968"/>
          </a:xfrm>
        </p:spPr>
        <p:txBody>
          <a:bodyPr/>
          <a:lstStyle>
            <a:lvl1pPr>
              <a:defRPr>
                <a:solidFill>
                  <a:schemeClr val="bg1">
                    <a:alpha val="70000"/>
                  </a:schemeClr>
                </a:solidFill>
              </a:defRPr>
            </a:lvl1pPr>
          </a:lstStyle>
          <a:p>
            <a:fld id="{93C70D44-4D52-E745-B943-20C0DA58653C}" type="datetime1">
              <a:rPr lang="en-US" smtClean="0"/>
              <a:pPr/>
              <a:t>11/11/2021</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9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862313" y="-1"/>
            <a:ext cx="7425159"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cNvSpPr>
            <a:spLocks noGrp="1"/>
          </p:cNvSpPr>
          <p:nvPr>
            <p:ph type="ctrTitle" hasCustomPrompt="1"/>
          </p:nvPr>
        </p:nvSpPr>
        <p:spPr bwMode="blackWhite">
          <a:xfrm>
            <a:off x="1128502" y="437030"/>
            <a:ext cx="6925732"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28501" y="1345166"/>
            <a:ext cx="6925728"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1" y="1917388"/>
            <a:ext cx="3443499"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5" y="1920875"/>
            <a:ext cx="3965575"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7" name="Date"/>
          <p:cNvSpPr>
            <a:spLocks noGrp="1"/>
          </p:cNvSpPr>
          <p:nvPr>
            <p:ph type="dt" sz="half" idx="10"/>
          </p:nvPr>
        </p:nvSpPr>
        <p:spPr>
          <a:xfrm>
            <a:off x="6936377" y="6220740"/>
            <a:ext cx="766420" cy="323968"/>
          </a:xfrm>
        </p:spPr>
        <p:txBody>
          <a:bodyPr/>
          <a:lstStyle>
            <a:lvl1pPr>
              <a:defRPr>
                <a:solidFill>
                  <a:schemeClr val="bg1">
                    <a:alpha val="70000"/>
                  </a:schemeClr>
                </a:solidFill>
              </a:defRPr>
            </a:lvl1pPr>
          </a:lstStyle>
          <a:p>
            <a:fld id="{4127BF28-8E52-EB4D-8A7B-6C7DC4946F53}" type="datetime1">
              <a:rPr lang="en-US" smtClean="0"/>
              <a:t>11/11/2021</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4032" userDrawn="1">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11798"/>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dirty="0"/>
              <a:t>Click icon to add picture</a:t>
            </a:r>
          </a:p>
        </p:txBody>
      </p:sp>
      <p:sp>
        <p:nvSpPr>
          <p:cNvPr id="3" name="Photo caption"/>
          <p:cNvSpPr>
            <a:spLocks noGrp="1"/>
          </p:cNvSpPr>
          <p:nvPr>
            <p:ph type="subTitle" idx="1" hasCustomPrompt="1"/>
          </p:nvPr>
        </p:nvSpPr>
        <p:spPr>
          <a:xfrm>
            <a:off x="5475877" y="219205"/>
            <a:ext cx="2680565" cy="1384995"/>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sp>
        <p:nvSpPr>
          <p:cNvPr id="7" name="Date"/>
          <p:cNvSpPr>
            <a:spLocks noGrp="1"/>
          </p:cNvSpPr>
          <p:nvPr>
            <p:ph type="dt" sz="half" idx="10"/>
          </p:nvPr>
        </p:nvSpPr>
        <p:spPr>
          <a:xfrm>
            <a:off x="6936384" y="6220740"/>
            <a:ext cx="766414" cy="323968"/>
          </a:xfrm>
        </p:spPr>
        <p:txBody>
          <a:bodyPr/>
          <a:lstStyle>
            <a:lvl1pPr>
              <a:defRPr>
                <a:solidFill>
                  <a:schemeClr val="bg1">
                    <a:alpha val="70000"/>
                  </a:schemeClr>
                </a:solidFill>
              </a:defRPr>
            </a:lvl1pPr>
          </a:lstStyle>
          <a:p>
            <a:fld id="{D47A9A36-4EB0-BF46-AE48-7CDA251B954B}" type="datetime1">
              <a:rPr lang="en-US" smtClean="0"/>
              <a:t>11/11/2021</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0"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ading"/>
          <p:cNvSpPr>
            <a:spLocks noGrp="1"/>
          </p:cNvSpPr>
          <p:nvPr>
            <p:ph type="ctrTitle" hasCustomPrompt="1"/>
          </p:nvPr>
        </p:nvSpPr>
        <p:spPr bwMode="blackWhite">
          <a:xfrm>
            <a:off x="2170159" y="1466566"/>
            <a:ext cx="4814498"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eg Medium" pitchFamily="2" charset="77"/>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head"/>
          <p:cNvSpPr>
            <a:spLocks noGrp="1"/>
          </p:cNvSpPr>
          <p:nvPr>
            <p:ph type="subTitle" idx="1" hasCustomPrompt="1"/>
          </p:nvPr>
        </p:nvSpPr>
        <p:spPr>
          <a:xfrm>
            <a:off x="1986207" y="2706475"/>
            <a:ext cx="5171597"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1" y="3540352"/>
            <a:ext cx="5008850"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sp>
        <p:nvSpPr>
          <p:cNvPr id="7" name="Date"/>
          <p:cNvSpPr>
            <a:spLocks noGrp="1"/>
          </p:cNvSpPr>
          <p:nvPr>
            <p:ph type="dt" sz="half" idx="10"/>
          </p:nvPr>
        </p:nvSpPr>
        <p:spPr>
          <a:xfrm>
            <a:off x="6884126" y="6220740"/>
            <a:ext cx="818671" cy="323968"/>
          </a:xfrm>
        </p:spPr>
        <p:txBody>
          <a:bodyPr/>
          <a:lstStyle>
            <a:lvl1pPr>
              <a:defRPr>
                <a:solidFill>
                  <a:schemeClr val="bg1">
                    <a:alpha val="70000"/>
                  </a:schemeClr>
                </a:solidFill>
              </a:defRPr>
            </a:lvl1pPr>
          </a:lstStyle>
          <a:p>
            <a:fld id="{FAD1387E-80EC-0440-B45B-53847462FAF4}" type="datetime1">
              <a:rPr lang="en-US" smtClean="0"/>
              <a:t>11/11/2021</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5788"/>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ading"/>
          <p:cNvSpPr>
            <a:spLocks noGrp="1"/>
          </p:cNvSpPr>
          <p:nvPr>
            <p:ph type="ctrTitle" hasCustomPrompt="1"/>
          </p:nvPr>
        </p:nvSpPr>
        <p:spPr bwMode="blackWhite">
          <a:xfrm>
            <a:off x="1585703" y="1521334"/>
            <a:ext cx="5500897"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585702" y="2548210"/>
            <a:ext cx="550089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sp>
        <p:nvSpPr>
          <p:cNvPr id="7" name="Date"/>
          <p:cNvSpPr>
            <a:spLocks noGrp="1"/>
          </p:cNvSpPr>
          <p:nvPr>
            <p:ph type="dt" sz="half" idx="10"/>
          </p:nvPr>
        </p:nvSpPr>
        <p:spPr>
          <a:xfrm>
            <a:off x="6831874" y="6226694"/>
            <a:ext cx="870923" cy="323968"/>
          </a:xfrm>
        </p:spPr>
        <p:txBody>
          <a:bodyPr/>
          <a:lstStyle>
            <a:lvl1pPr>
              <a:defRPr>
                <a:solidFill>
                  <a:schemeClr val="accent4">
                    <a:alpha val="70000"/>
                  </a:schemeClr>
                </a:solidFill>
              </a:defRPr>
            </a:lvl1pPr>
          </a:lstStyle>
          <a:p>
            <a:fld id="{69E19CAC-2325-1047-B0FD-9C1EACA0A0AE}" type="datetime1">
              <a:rPr lang="en-US" smtClean="0"/>
              <a:pPr/>
              <a:t>11/11/2021</a:t>
            </a:fld>
            <a:endParaRPr lang="en-US" dirty="0"/>
          </a:p>
        </p:txBody>
      </p:sp>
      <p:sp>
        <p:nvSpPr>
          <p:cNvPr id="9" name="Slide Number"/>
          <p:cNvSpPr>
            <a:spLocks noGrp="1"/>
          </p:cNvSpPr>
          <p:nvPr>
            <p:ph type="sldNum" sz="quarter" idx="12"/>
          </p:nvPr>
        </p:nvSpPr>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677119" y="0"/>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6787587"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8452413"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9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B80C8F5-D920-BB4B-933F-7F3EB43C8215}" type="slidenum">
              <a:rPr lang="en-US" smtClean="0"/>
              <a:t>‹#›</a:t>
            </a:fld>
            <a:endParaRPr lang="en-US" dirty="0"/>
          </a:p>
        </p:txBody>
      </p:sp>
      <p:pic>
        <p:nvPicPr>
          <p:cNvPr id="7" name="Picture 6" descr="Lines_7404.pdf"/>
          <p:cNvPicPr>
            <a:picLocks noChangeAspect="1"/>
          </p:cNvPicPr>
          <p:nvPr userDrawn="1"/>
        </p:nvPicPr>
        <p:blipFill rotWithShape="1">
          <a:blip r:embed="rId2"/>
          <a:srcRect/>
          <a:stretch/>
        </p:blipFill>
        <p:spPr>
          <a:xfrm>
            <a:off x="0" y="1582260"/>
            <a:ext cx="774095" cy="1960372"/>
          </a:xfrm>
          <a:prstGeom prst="rect">
            <a:avLst/>
          </a:prstGeom>
        </p:spPr>
      </p:pic>
      <p:pic>
        <p:nvPicPr>
          <p:cNvPr id="8" name="Picture 7" descr="Lines_blk.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9555" t="6478" b="22982"/>
          <a:stretch/>
        </p:blipFill>
        <p:spPr>
          <a:xfrm>
            <a:off x="873677" y="1582260"/>
            <a:ext cx="8270323" cy="1960372"/>
          </a:xfrm>
          <a:prstGeom prst="rect">
            <a:avLst/>
          </a:prstGeom>
        </p:spPr>
      </p:pic>
      <p:pic>
        <p:nvPicPr>
          <p:cNvPr id="13" name="Picture 12" descr="PU_sigtab.eps"/>
          <p:cNvPicPr>
            <a:picLocks noChangeAspect="1"/>
          </p:cNvPicPr>
          <p:nvPr userDrawn="1"/>
        </p:nvPicPr>
        <p:blipFill rotWithShape="1">
          <a:blip r:embed="rId4" cstate="email">
            <a:extLst>
              <a:ext uri="{28A0092B-C50C-407E-A947-70E740481C1C}">
                <a14:useLocalDpi xmlns:a14="http://schemas.microsoft.com/office/drawing/2010/main" val="0"/>
              </a:ext>
            </a:extLst>
          </a:blip>
          <a:srcRect t="10748"/>
          <a:stretch/>
        </p:blipFill>
        <p:spPr>
          <a:xfrm>
            <a:off x="6935432" y="5830266"/>
            <a:ext cx="1942418" cy="1040186"/>
          </a:xfrm>
          <a:prstGeom prst="rect">
            <a:avLst/>
          </a:prstGeom>
        </p:spPr>
      </p:pic>
      <p:sp>
        <p:nvSpPr>
          <p:cNvPr id="14" name="Rectangle 13"/>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4"/>
          <p:cNvSpPr>
            <a:spLocks noGrp="1"/>
          </p:cNvSpPr>
          <p:nvPr>
            <p:ph type="title" hasCustomPrompt="1"/>
          </p:nvPr>
        </p:nvSpPr>
        <p:spPr>
          <a:xfrm>
            <a:off x="1362779" y="1474647"/>
            <a:ext cx="7515071" cy="748782"/>
          </a:xfrm>
        </p:spPr>
        <p:txBody>
          <a:bodyPr anchor="t">
            <a:noAutofit/>
          </a:bodyPr>
          <a:lstStyle>
            <a:lvl1pPr>
              <a:lnSpc>
                <a:spcPct val="90000"/>
              </a:lnSpc>
              <a:defRPr sz="5200" cap="all">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1362777" y="2182940"/>
            <a:ext cx="7515073" cy="1460826"/>
          </a:xfrm>
        </p:spPr>
        <p:txBody>
          <a:bodyPr anchor="t">
            <a:noAutofit/>
          </a:bodyPr>
          <a:lstStyle>
            <a:lvl1pPr marL="0" indent="0" algn="l">
              <a:lnSpc>
                <a:spcPct val="90000"/>
              </a:lnSpc>
              <a:spcBef>
                <a:spcPts val="0"/>
              </a:spcBef>
              <a:buNone/>
              <a:defRPr sz="5200" cap="all" baseline="0">
                <a:solidFill>
                  <a:srgbClr val="A3792C"/>
                </a:solidFill>
                <a:latin typeface="Impact"/>
                <a:cs typeface="Impac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 Line</a:t>
            </a:r>
            <a:br>
              <a:rPr lang="en-US" dirty="0"/>
            </a:br>
            <a:r>
              <a:rPr lang="en-US" dirty="0"/>
              <a:t>Third Line</a:t>
            </a:r>
          </a:p>
        </p:txBody>
      </p:sp>
      <p:sp>
        <p:nvSpPr>
          <p:cNvPr id="18" name="Text Placeholder 17"/>
          <p:cNvSpPr>
            <a:spLocks noGrp="1"/>
          </p:cNvSpPr>
          <p:nvPr>
            <p:ph type="body" sz="quarter" idx="13" hasCustomPrompt="1"/>
          </p:nvPr>
        </p:nvSpPr>
        <p:spPr>
          <a:xfrm>
            <a:off x="1371600" y="3876545"/>
            <a:ext cx="7505700" cy="954143"/>
          </a:xfrm>
        </p:spPr>
        <p:txBody>
          <a:bodyPr>
            <a:noAutofit/>
          </a:bodyPr>
          <a:lstStyle>
            <a:lvl1pPr>
              <a:defRPr sz="2400" cap="all">
                <a:solidFill>
                  <a:schemeClr val="tx1">
                    <a:lumMod val="50000"/>
                    <a:lumOff val="50000"/>
                  </a:schemeClr>
                </a:solidFill>
                <a:latin typeface="Impact"/>
                <a:cs typeface="Impact"/>
              </a:defRPr>
            </a:lvl1pPr>
          </a:lstStyle>
          <a:p>
            <a:pPr lvl="0"/>
            <a:r>
              <a:rPr lang="en-US" dirty="0"/>
              <a:t>Single-line Subtitle</a:t>
            </a:r>
          </a:p>
        </p:txBody>
      </p:sp>
      <p:sp>
        <p:nvSpPr>
          <p:cNvPr id="20" name="Text Placeholder 19"/>
          <p:cNvSpPr>
            <a:spLocks noGrp="1"/>
          </p:cNvSpPr>
          <p:nvPr>
            <p:ph type="body" sz="quarter" idx="14" hasCustomPrompt="1"/>
          </p:nvPr>
        </p:nvSpPr>
        <p:spPr>
          <a:xfrm>
            <a:off x="1362776" y="5008928"/>
            <a:ext cx="7514523" cy="311740"/>
          </a:xfrm>
        </p:spPr>
        <p:txBody>
          <a:bodyPr>
            <a:noAutofit/>
          </a:bodyPr>
          <a:lstStyle>
            <a:lvl1pPr>
              <a:defRPr sz="1800" b="1">
                <a:solidFill>
                  <a:schemeClr val="bg1">
                    <a:lumMod val="50000"/>
                  </a:schemeClr>
                </a:solidFill>
              </a:defRPr>
            </a:lvl1pPr>
          </a:lstStyle>
          <a:p>
            <a:pPr lvl="0"/>
            <a:r>
              <a:rPr lang="en-US" dirty="0"/>
              <a:t>Presenter Name</a:t>
            </a:r>
          </a:p>
        </p:txBody>
      </p:sp>
      <p:sp>
        <p:nvSpPr>
          <p:cNvPr id="22" name="Text Placeholder 21"/>
          <p:cNvSpPr>
            <a:spLocks noGrp="1"/>
          </p:cNvSpPr>
          <p:nvPr>
            <p:ph type="body" sz="quarter" idx="15" hasCustomPrompt="1"/>
          </p:nvPr>
        </p:nvSpPr>
        <p:spPr>
          <a:xfrm>
            <a:off x="1362776" y="5287650"/>
            <a:ext cx="7514524" cy="501116"/>
          </a:xfrm>
        </p:spPr>
        <p:txBody>
          <a:bodyPr anchor="t">
            <a:noAutofit/>
          </a:bodyPr>
          <a:lstStyle>
            <a:lvl1pPr>
              <a:lnSpc>
                <a:spcPct val="90000"/>
              </a:lnSpc>
              <a:defRPr sz="1300">
                <a:solidFill>
                  <a:schemeClr val="bg1">
                    <a:lumMod val="50000"/>
                  </a:schemeClr>
                </a:solidFill>
              </a:defRPr>
            </a:lvl1pPr>
          </a:lstStyle>
          <a:p>
            <a:pPr lvl="0"/>
            <a:r>
              <a:rPr lang="en-US" dirty="0"/>
              <a:t>Presenter title</a:t>
            </a:r>
          </a:p>
        </p:txBody>
      </p:sp>
      <p:sp>
        <p:nvSpPr>
          <p:cNvPr id="9" name="Date Placeholder 6"/>
          <p:cNvSpPr>
            <a:spLocks noGrp="1"/>
          </p:cNvSpPr>
          <p:nvPr>
            <p:ph type="dt" sz="half" idx="10"/>
          </p:nvPr>
        </p:nvSpPr>
        <p:spPr>
          <a:xfrm>
            <a:off x="1362779" y="6356350"/>
            <a:ext cx="2085790" cy="365125"/>
          </a:xfrm>
          <a:prstGeom prst="rect">
            <a:avLst/>
          </a:prstGeom>
        </p:spPr>
        <p:txBody>
          <a:bodyPr/>
          <a:lstStyle>
            <a:lvl1pPr>
              <a:defRPr>
                <a:solidFill>
                  <a:srgbClr val="A3792C"/>
                </a:solidFill>
              </a:defRPr>
            </a:lvl1pPr>
          </a:lstStyle>
          <a:p>
            <a:r>
              <a:rPr lang="en-US" sz="1400" b="1" dirty="0">
                <a:latin typeface="Arial"/>
                <a:cs typeface="Arial"/>
              </a:rPr>
              <a:t>Month day, year</a:t>
            </a:r>
          </a:p>
        </p:txBody>
      </p:sp>
    </p:spTree>
    <p:extLst>
      <p:ext uri="{BB962C8B-B14F-4D97-AF65-F5344CB8AC3E}">
        <p14:creationId xmlns:p14="http://schemas.microsoft.com/office/powerpoint/2010/main" val="1230838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5" name="Text Placeholder 2"/>
          <p:cNvSpPr>
            <a:spLocks noGrp="1"/>
          </p:cNvSpPr>
          <p:nvPr>
            <p:ph type="body" idx="11" hasCustomPrompt="1"/>
          </p:nvPr>
        </p:nvSpPr>
        <p:spPr>
          <a:xfrm>
            <a:off x="367131" y="925650"/>
            <a:ext cx="8319670" cy="442912"/>
          </a:xfrm>
        </p:spPr>
        <p:txBody>
          <a:bodyPr anchor="t">
            <a:noAutofit/>
          </a:bodyPr>
          <a:lstStyle>
            <a:lvl1pPr marL="0" indent="0">
              <a:buNone/>
              <a:defRPr sz="1350" b="1" cap="all">
                <a:solidFill>
                  <a:srgbClr val="756C66"/>
                </a:solidFill>
                <a:latin typeface="Impact"/>
                <a:cs typeface="Impac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7" name="Text Placeholder 6"/>
          <p:cNvSpPr>
            <a:spLocks noGrp="1"/>
          </p:cNvSpPr>
          <p:nvPr>
            <p:ph type="body" idx="12"/>
          </p:nvPr>
        </p:nvSpPr>
        <p:spPr>
          <a:xfrm>
            <a:off x="367131" y="1608139"/>
            <a:ext cx="8326019" cy="44592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6912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31874" y="6227670"/>
            <a:ext cx="870923"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11/11/2021</a:t>
            </a:fld>
            <a:endParaRPr lang="en-US" dirty="0"/>
          </a:p>
        </p:txBody>
      </p:sp>
      <p:sp>
        <p:nvSpPr>
          <p:cNvPr id="5" name="Footer Placeholder 4"/>
          <p:cNvSpPr>
            <a:spLocks noGrp="1"/>
          </p:cNvSpPr>
          <p:nvPr>
            <p:ph type="ftr" sz="quarter" idx="3"/>
          </p:nvPr>
        </p:nvSpPr>
        <p:spPr>
          <a:xfrm>
            <a:off x="853384" y="6219163"/>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7840786" y="6200875"/>
            <a:ext cx="36576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 id="2147483726" r:id="rId8"/>
    <p:sldLayoutId id="2147483738" r:id="rId9"/>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33A9D-B007-5E42-8036-FE0C468880E5}" type="datetimeFigureOut">
              <a:rPr lang="en-US" smtClean="0"/>
              <a:t>11/11/2021</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ABD9B-9B53-B145-94A1-F8AE614838D9}" type="slidenum">
              <a:rPr lang="en-US" smtClean="0"/>
              <a:t>‹#›</a:t>
            </a:fld>
            <a:endParaRPr lang="en-US"/>
          </a:p>
        </p:txBody>
      </p:sp>
    </p:spTree>
    <p:extLst>
      <p:ext uri="{BB962C8B-B14F-4D97-AF65-F5344CB8AC3E}">
        <p14:creationId xmlns:p14="http://schemas.microsoft.com/office/powerpoint/2010/main" val="180093242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www.picpedia.org/chalkboard/q/questions.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outlook.office.com/faa4cf43-2258-4461-b7c9-57b3a069d265"/>
          <p:cNvSpPr>
            <a:spLocks noChangeAspect="1" noChangeArrowheads="1"/>
          </p:cNvSpPr>
          <p:nvPr/>
        </p:nvSpPr>
        <p:spPr bwMode="auto">
          <a:xfrm>
            <a:off x="1135625" y="22331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Rectangle 3"/>
          <p:cNvSpPr>
            <a:spLocks noChangeArrowheads="1"/>
          </p:cNvSpPr>
          <p:nvPr/>
        </p:nvSpPr>
        <p:spPr bwMode="auto">
          <a:xfrm>
            <a:off x="1135625" y="26903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47553" tIns="0" rIns="60306"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
            </a:r>
            <a:br>
              <a:rPr kumimoji="0" lang="en-US" altLang="en-US" sz="1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1"/>
          <p:cNvSpPr>
            <a:spLocks noChangeArrowheads="1"/>
          </p:cNvSpPr>
          <p:nvPr/>
        </p:nvSpPr>
        <p:spPr bwMode="auto">
          <a:xfrm>
            <a:off x="1001053" y="5214251"/>
            <a:ext cx="73446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defTabSz="914400" eaLnBrk="0" fontAlgn="base" hangingPunct="0">
              <a:spcBef>
                <a:spcPct val="0"/>
              </a:spcBef>
              <a:spcAft>
                <a:spcPct val="0"/>
              </a:spcAft>
            </a:pPr>
            <a:r>
              <a:rPr lang="en-US" sz="2800" dirty="0">
                <a:solidFill>
                  <a:schemeClr val="accent4"/>
                </a:solidFill>
                <a:latin typeface="+mj-lt"/>
              </a:rPr>
              <a:t>Dr. </a:t>
            </a:r>
            <a:r>
              <a:rPr lang="en-US" sz="2800" dirty="0" smtClean="0">
                <a:solidFill>
                  <a:schemeClr val="accent4"/>
                </a:solidFill>
                <a:latin typeface="+mj-lt"/>
              </a:rPr>
              <a:t>Kristina </a:t>
            </a:r>
            <a:r>
              <a:rPr lang="en-US" sz="2800" dirty="0">
                <a:solidFill>
                  <a:schemeClr val="accent4"/>
                </a:solidFill>
                <a:latin typeface="+mj-lt"/>
              </a:rPr>
              <a:t>Bross, Dr. Kim </a:t>
            </a:r>
            <a:r>
              <a:rPr lang="en-US" sz="2800" dirty="0" smtClean="0">
                <a:solidFill>
                  <a:schemeClr val="accent4"/>
                </a:solidFill>
                <a:latin typeface="+mj-lt"/>
              </a:rPr>
              <a:t>Illingworth, Dr</a:t>
            </a:r>
            <a:r>
              <a:rPr lang="en-US" sz="2800" dirty="0">
                <a:solidFill>
                  <a:schemeClr val="accent4"/>
                </a:solidFill>
                <a:latin typeface="+mj-lt"/>
              </a:rPr>
              <a:t>. Lindsey </a:t>
            </a:r>
            <a:r>
              <a:rPr lang="en-US" sz="2800" dirty="0" smtClean="0">
                <a:solidFill>
                  <a:schemeClr val="accent4"/>
                </a:solidFill>
                <a:latin typeface="+mj-lt"/>
              </a:rPr>
              <a:t>Payne, Dr. Ada Uche</a:t>
            </a:r>
            <a:endParaRPr kumimoji="0" lang="en-US" altLang="en-US" sz="2800" b="0" i="0" u="none" strike="noStrike" cap="none" normalizeH="0" baseline="0" dirty="0">
              <a:ln>
                <a:noFill/>
              </a:ln>
              <a:solidFill>
                <a:schemeClr val="accent4"/>
              </a:solidFill>
              <a:effectLst/>
              <a:latin typeface="+mj-lt"/>
            </a:endParaRPr>
          </a:p>
        </p:txBody>
      </p:sp>
      <p:sp>
        <p:nvSpPr>
          <p:cNvPr id="2" name="Title 1"/>
          <p:cNvSpPr>
            <a:spLocks noGrp="1"/>
          </p:cNvSpPr>
          <p:nvPr>
            <p:ph type="ctrTitle"/>
          </p:nvPr>
        </p:nvSpPr>
        <p:spPr>
          <a:xfrm>
            <a:off x="1001053" y="1324626"/>
            <a:ext cx="6686427" cy="2659190"/>
          </a:xfrm>
        </p:spPr>
        <p:txBody>
          <a:bodyPr/>
          <a:lstStyle/>
          <a:p>
            <a:pPr lvl="0" eaLnBrk="0" fontAlgn="base" hangingPunct="0">
              <a:spcAft>
                <a:spcPct val="0"/>
              </a:spcAft>
            </a:pPr>
            <a:r>
              <a:rPr lang="en-US" sz="4800" dirty="0"/>
              <a:t/>
            </a:r>
            <a:br>
              <a:rPr lang="en-US" sz="4800" dirty="0"/>
            </a:br>
            <a:r>
              <a:rPr lang="en-US" sz="4800" dirty="0" smtClean="0"/>
              <a:t>Defining</a:t>
            </a:r>
            <a:r>
              <a:rPr lang="en-US" sz="4800" dirty="0"/>
              <a:t>, Evaluating, &amp; Supporting </a:t>
            </a:r>
            <a:br>
              <a:rPr lang="en-US" sz="4800" dirty="0"/>
            </a:br>
            <a:r>
              <a:rPr lang="en-US" sz="4800" dirty="0"/>
              <a:t>Teaching </a:t>
            </a:r>
            <a:r>
              <a:rPr lang="en-US" sz="4800" dirty="0" smtClean="0"/>
              <a:t>Excellence —</a:t>
            </a:r>
            <a:br>
              <a:rPr lang="en-US" sz="4800" dirty="0" smtClean="0"/>
            </a:br>
            <a:r>
              <a:rPr lang="en-US" sz="4800" dirty="0" smtClean="0"/>
              <a:t>                                          Portfolio Edition</a:t>
            </a:r>
            <a:endParaRPr lang="en-US" altLang="en-US" sz="4800" b="0" i="0" cap="none" dirty="0">
              <a:solidFill>
                <a:schemeClr val="tx1"/>
              </a:solidFill>
            </a:endParaRPr>
          </a:p>
        </p:txBody>
      </p:sp>
    </p:spTree>
    <p:extLst>
      <p:ext uri="{BB962C8B-B14F-4D97-AF65-F5344CB8AC3E}">
        <p14:creationId xmlns:p14="http://schemas.microsoft.com/office/powerpoint/2010/main" val="982284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A45408-A4EE-4E01-9D02-360F49E16EEE}"/>
              </a:ext>
            </a:extLst>
          </p:cNvPr>
          <p:cNvPicPr>
            <a:picLocks noGrp="1" noChangeAspect="1"/>
          </p:cNvPicPr>
          <p:nvPr>
            <p:ph idx="1"/>
          </p:nvPr>
        </p:nvPicPr>
        <p:blipFill>
          <a:blip r:embed="rId3">
            <a:extLst>
              <a:ext uri="{837473B0-CC2E-450A-ABE3-18F120FF3D39}">
                <a1611:picAttrSrcUrl xmlns:a1611="http://schemas.microsoft.com/office/drawing/2016/11/main" xmlns="" r:id="rId4"/>
              </a:ext>
            </a:extLst>
          </a:blip>
          <a:stretch>
            <a:fillRect/>
          </a:stretch>
        </p:blipFill>
        <p:spPr>
          <a:xfrm>
            <a:off x="438849" y="812800"/>
            <a:ext cx="7822813" cy="5143500"/>
          </a:xfrm>
        </p:spPr>
      </p:pic>
    </p:spTree>
    <p:extLst>
      <p:ext uri="{BB962C8B-B14F-4D97-AF65-F5344CB8AC3E}">
        <p14:creationId xmlns:p14="http://schemas.microsoft.com/office/powerpoint/2010/main" val="3700543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2"/>
          </p:nvPr>
        </p:nvSpPr>
        <p:spPr>
          <a:xfrm>
            <a:off x="367131" y="1374457"/>
            <a:ext cx="8326019" cy="5375126"/>
          </a:xfrm>
        </p:spPr>
        <p:txBody>
          <a:bodyPr/>
          <a:lstStyle/>
          <a:p>
            <a:r>
              <a:rPr lang="en-US" dirty="0"/>
              <a:t>2019: Provost’s Road Map &amp; Teaching Academy</a:t>
            </a:r>
          </a:p>
          <a:p>
            <a:pPr lvl="1"/>
            <a:r>
              <a:rPr lang="en-US" dirty="0"/>
              <a:t>Charged with </a:t>
            </a:r>
            <a:r>
              <a:rPr lang="en-US" i="1" dirty="0"/>
              <a:t>“defining teaching excellence and creating a cultural shift such that it is understood, supported and valued across campus.”</a:t>
            </a:r>
          </a:p>
          <a:p>
            <a:r>
              <a:rPr lang="en-US" dirty="0"/>
              <a:t>2019: Road Map Advisory Committee</a:t>
            </a:r>
          </a:p>
          <a:p>
            <a:pPr lvl="1"/>
            <a:r>
              <a:rPr lang="en-US" dirty="0"/>
              <a:t>Marcos Fernandez (AG); Rachael Kenney (ED/SCI); Larry Nies (ENGR); Lindsey Payne (ENGR); David Rollock (HHS); Kris Bross (HONRS/CLA); Charlene Sullivan (KRAN); Kim Plake (PHARM); Greg </a:t>
            </a:r>
            <a:r>
              <a:rPr lang="en-US" dirty="0" err="1"/>
              <a:t>Strimel</a:t>
            </a:r>
            <a:r>
              <a:rPr lang="en-US" dirty="0"/>
              <a:t> (PPI); Dave Nelson (CIE); Shamila Janakiraman (Research Assistant/ED)</a:t>
            </a:r>
          </a:p>
          <a:p>
            <a:r>
              <a:rPr lang="en-US" dirty="0"/>
              <a:t>2019 to 2020: Defining, documenting, evaluating, and recognizing excellent teaching at a R1 institution (#IRB-2019-484), </a:t>
            </a:r>
            <a:r>
              <a:rPr lang="en-US" i="1" dirty="0"/>
              <a:t>Payne and Janakiraman</a:t>
            </a:r>
          </a:p>
          <a:p>
            <a:pPr lvl="1"/>
            <a:r>
              <a:rPr lang="en-US" dirty="0"/>
              <a:t>Extensive literature review, external university websites</a:t>
            </a:r>
          </a:p>
          <a:p>
            <a:pPr lvl="1"/>
            <a:r>
              <a:rPr lang="en-US" dirty="0"/>
              <a:t>Qualitative analysis of Purdue landscape (faculty, staff, students, administration)</a:t>
            </a:r>
          </a:p>
          <a:p>
            <a:pPr lvl="2"/>
            <a:r>
              <a:rPr lang="en-US" dirty="0"/>
              <a:t>Email interviews, university documents, and digital artifacts (in-person interviews, observation notes from several listening sessions, and student reflections)</a:t>
            </a:r>
          </a:p>
          <a:p>
            <a:pPr lvl="1"/>
            <a:r>
              <a:rPr lang="en-US" dirty="0"/>
              <a:t>CIE’s multidimensional scaling data</a:t>
            </a:r>
          </a:p>
          <a:p>
            <a:pPr lvl="1"/>
            <a:endParaRPr lang="en-US" dirty="0"/>
          </a:p>
        </p:txBody>
      </p:sp>
      <p:sp>
        <p:nvSpPr>
          <p:cNvPr id="5" name="Rectangle 4"/>
          <p:cNvSpPr/>
          <p:nvPr/>
        </p:nvSpPr>
        <p:spPr>
          <a:xfrm>
            <a:off x="-1117" y="768257"/>
            <a:ext cx="3783062" cy="164592"/>
          </a:xfrm>
          <a:prstGeom prst="rect">
            <a:avLst/>
          </a:prstGeom>
          <a:solidFill>
            <a:schemeClr val="accent4">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42" y="326649"/>
            <a:ext cx="7587875" cy="7261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4093" y="343946"/>
            <a:ext cx="6897595" cy="461665"/>
          </a:xfrm>
          <a:prstGeom prst="rect">
            <a:avLst/>
          </a:prstGeom>
        </p:spPr>
        <p:txBody>
          <a:bodyPr wrap="square">
            <a:spAutoFit/>
          </a:bodyPr>
          <a:lstStyle/>
          <a:p>
            <a:r>
              <a:rPr lang="en-US" sz="2400" dirty="0">
                <a:solidFill>
                  <a:schemeClr val="accent4"/>
                </a:solidFill>
                <a:latin typeface="Impact" panose="020B0806030902050204" pitchFamily="34" charset="0"/>
              </a:rPr>
              <a:t>TEACHING EXCELLENCE at PURDUE UNIVERSITY</a:t>
            </a:r>
          </a:p>
        </p:txBody>
      </p:sp>
      <p:sp>
        <p:nvSpPr>
          <p:cNvPr id="9" name="Rectangle 8"/>
          <p:cNvSpPr/>
          <p:nvPr/>
        </p:nvSpPr>
        <p:spPr>
          <a:xfrm>
            <a:off x="180622" y="703205"/>
            <a:ext cx="4275572" cy="369332"/>
          </a:xfrm>
          <a:prstGeom prst="rect">
            <a:avLst/>
          </a:prstGeom>
        </p:spPr>
        <p:txBody>
          <a:bodyPr wrap="square">
            <a:spAutoFit/>
          </a:bodyPr>
          <a:lstStyle/>
          <a:p>
            <a:r>
              <a:rPr lang="en-US" i="1" dirty="0">
                <a:solidFill>
                  <a:schemeClr val="accent4"/>
                </a:solidFill>
                <a:latin typeface="+mj-lt"/>
              </a:rPr>
              <a:t>A Deliberate, Intentional Research Process</a:t>
            </a:r>
          </a:p>
        </p:txBody>
      </p:sp>
      <p:sp>
        <p:nvSpPr>
          <p:cNvPr id="7" name="Slide Number Placeholder 2"/>
          <p:cNvSpPr>
            <a:spLocks noGrp="1"/>
          </p:cNvSpPr>
          <p:nvPr>
            <p:ph type="sldNum" sz="quarter" idx="10"/>
          </p:nvPr>
        </p:nvSpPr>
        <p:spPr>
          <a:xfrm>
            <a:off x="8510269" y="6276452"/>
            <a:ext cx="365760" cy="365760"/>
          </a:xfrm>
        </p:spPr>
        <p:txBody>
          <a:bodyPr/>
          <a:lstStyle/>
          <a:p>
            <a:fld id="{AB80C8F5-D920-BB4B-933F-7F3EB43C8215}" type="slidenum">
              <a:rPr lang="en-US" smtClean="0"/>
              <a:pPr/>
              <a:t>2</a:t>
            </a:fld>
            <a:endParaRPr lang="en-US" dirty="0"/>
          </a:p>
        </p:txBody>
      </p:sp>
    </p:spTree>
    <p:extLst>
      <p:ext uri="{BB962C8B-B14F-4D97-AF65-F5344CB8AC3E}">
        <p14:creationId xmlns:p14="http://schemas.microsoft.com/office/powerpoint/2010/main" val="13446807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7471" y="1155635"/>
            <a:ext cx="8862091" cy="5425366"/>
            <a:chOff x="60147" y="0"/>
            <a:chExt cx="2206284" cy="4453354"/>
          </a:xfrm>
        </p:grpSpPr>
        <p:sp>
          <p:nvSpPr>
            <p:cNvPr id="13" name="Rectangle 12"/>
            <p:cNvSpPr/>
            <p:nvPr/>
          </p:nvSpPr>
          <p:spPr>
            <a:xfrm>
              <a:off x="60147" y="0"/>
              <a:ext cx="2206284" cy="4453354"/>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endParaRPr lang="en-US" sz="1200" dirty="0"/>
            </a:p>
            <a:p>
              <a:pPr marL="171450" indent="-171450">
                <a:buFont typeface="Arial" panose="020B0604020202020204" pitchFamily="34" charset="0"/>
                <a:buChar char="•"/>
              </a:pPr>
              <a:r>
                <a:rPr lang="en-US" sz="1200" dirty="0">
                  <a:latin typeface="Gill Sans MT" panose="020B0502020104020203" pitchFamily="34" charset="0"/>
                </a:rPr>
                <a:t>Increase both internal and external funding opportunities</a:t>
              </a:r>
            </a:p>
            <a:p>
              <a:endParaRPr lang="en-US" sz="1200" dirty="0">
                <a:latin typeface="Gill Sans MT" panose="020B0502020104020203" pitchFamily="34" charset="0"/>
              </a:endParaRPr>
            </a:p>
            <a:p>
              <a:pPr marL="171450" indent="-171450">
                <a:buFont typeface="Arial" panose="020B0604020202020204" pitchFamily="34" charset="0"/>
                <a:buChar char="•"/>
              </a:pPr>
              <a:r>
                <a:rPr lang="en-US" sz="1200" dirty="0">
                  <a:latin typeface="Gill Sans MT" panose="020B0502020104020203" pitchFamily="34" charset="0"/>
                </a:rPr>
                <a:t>Revitalize Service Engagement Advisory Board</a:t>
              </a:r>
            </a:p>
            <a:p>
              <a:endParaRPr lang="en-US" sz="1200" dirty="0">
                <a:latin typeface="Gill Sans MT" panose="020B0502020104020203" pitchFamily="34" charset="0"/>
              </a:endParaRPr>
            </a:p>
            <a:p>
              <a:pPr marL="171450" indent="-171450">
                <a:buFont typeface="Arial" panose="020B0604020202020204" pitchFamily="34" charset="0"/>
                <a:buChar char="•"/>
              </a:pPr>
              <a:r>
                <a:rPr lang="en-US" sz="1200" dirty="0">
                  <a:latin typeface="Gill Sans MT" panose="020B0502020104020203" pitchFamily="34" charset="0"/>
                </a:rPr>
                <a:t>Support policies to value the scholarship of engagement as a promotion and tenure platform across colleges</a:t>
              </a:r>
            </a:p>
            <a:p>
              <a:endParaRPr lang="en-US" dirty="0">
                <a:latin typeface="Gill Sans MT" panose="020B0502020104020203" pitchFamily="34" charset="0"/>
              </a:endParaRPr>
            </a:p>
          </p:txBody>
        </p:sp>
        <p:sp>
          <p:nvSpPr>
            <p:cNvPr id="14" name="Rounded Rectangle 4"/>
            <p:cNvSpPr/>
            <p:nvPr/>
          </p:nvSpPr>
          <p:spPr>
            <a:xfrm>
              <a:off x="60147" y="2103120"/>
              <a:ext cx="2206284" cy="210312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62712" tIns="362712" rIns="362712" bIns="362712" numCol="1" spcCol="1270" anchor="ctr" anchorCtr="0">
              <a:noAutofit/>
            </a:bodyPr>
            <a:lstStyle/>
            <a:p>
              <a:pPr lvl="0" algn="ctr" defTabSz="2266950">
                <a:lnSpc>
                  <a:spcPct val="90000"/>
                </a:lnSpc>
                <a:spcBef>
                  <a:spcPct val="0"/>
                </a:spcBef>
                <a:spcAft>
                  <a:spcPct val="35000"/>
                </a:spcAft>
              </a:pPr>
              <a:endParaRPr lang="en-US" sz="5100" kern="1200"/>
            </a:p>
          </p:txBody>
        </p:sp>
      </p:grpSp>
      <p:sp>
        <p:nvSpPr>
          <p:cNvPr id="12" name="Rounded Rectangle 11"/>
          <p:cNvSpPr/>
          <p:nvPr/>
        </p:nvSpPr>
        <p:spPr>
          <a:xfrm>
            <a:off x="2030554" y="1276709"/>
            <a:ext cx="1630069" cy="5159295"/>
          </a:xfrm>
          <a:prstGeom prst="round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lIns="0" tIns="0" rIns="0" bIns="0" anchor="t"/>
          <a:lstStyle/>
          <a:p>
            <a:pPr lvl="0" algn="ctr" fontAlgn="base"/>
            <a:r>
              <a:rPr lang="en-US" sz="1600" dirty="0">
                <a:solidFill>
                  <a:schemeClr val="bg1"/>
                </a:solidFill>
                <a:latin typeface="Impact" panose="020B0806030902050204" pitchFamily="34" charset="0"/>
              </a:rPr>
              <a:t>EXPERIMENTER</a:t>
            </a:r>
            <a:r>
              <a:rPr lang="en-US" sz="1100" b="1" dirty="0">
                <a:solidFill>
                  <a:schemeClr val="bg1"/>
                </a:solidFill>
                <a:latin typeface="Gill Sans MT" panose="020B0502020104020203" pitchFamily="34" charset="0"/>
              </a:rPr>
              <a:t> </a:t>
            </a:r>
          </a:p>
          <a:p>
            <a:pPr marL="112713" lvl="0" indent="-112713" fontAlgn="base">
              <a:buFont typeface="Arial" panose="020B0604020202020204" pitchFamily="34" charset="0"/>
              <a:buChar char="•"/>
            </a:pPr>
            <a:r>
              <a:rPr lang="en-US" sz="1100" dirty="0">
                <a:solidFill>
                  <a:schemeClr val="bg1"/>
                </a:solidFill>
                <a:latin typeface="+mj-lt"/>
              </a:rPr>
              <a:t>Continuously improves course instruction &amp; pedagogy</a:t>
            </a:r>
          </a:p>
          <a:p>
            <a:pPr marL="112713" lvl="0" indent="-112713" fontAlgn="base">
              <a:buFont typeface="Arial" panose="020B0604020202020204" pitchFamily="34" charset="0"/>
              <a:buChar char="•"/>
            </a:pPr>
            <a:r>
              <a:rPr lang="en-US" sz="1100" dirty="0">
                <a:solidFill>
                  <a:schemeClr val="bg1"/>
                </a:solidFill>
                <a:latin typeface="+mj-lt"/>
              </a:rPr>
              <a:t>Implements innovative instructional methods to improve the process of learning, e.g., to enhance instruction via instructional strategies, activities, use of technology, applying learning theories, interdisciplinary collaborations, assessment &amp; collaborative learning </a:t>
            </a:r>
          </a:p>
          <a:p>
            <a:pPr lvl="0" fontAlgn="base"/>
            <a:endParaRPr lang="en-US" sz="1100" dirty="0">
              <a:solidFill>
                <a:schemeClr val="bg1"/>
              </a:solidFill>
              <a:latin typeface="+mj-lt"/>
            </a:endParaRPr>
          </a:p>
        </p:txBody>
      </p:sp>
      <p:sp>
        <p:nvSpPr>
          <p:cNvPr id="41" name="Rounded Rectangle 40"/>
          <p:cNvSpPr/>
          <p:nvPr/>
        </p:nvSpPr>
        <p:spPr>
          <a:xfrm>
            <a:off x="5516403" y="1281098"/>
            <a:ext cx="1630069" cy="5159295"/>
          </a:xfrm>
          <a:prstGeom prst="round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lIns="0" tIns="0" rIns="0" bIns="0" anchor="t"/>
          <a:lstStyle/>
          <a:p>
            <a:pPr lvl="0" algn="ctr" fontAlgn="base"/>
            <a:r>
              <a:rPr lang="en-US" sz="1600" dirty="0">
                <a:solidFill>
                  <a:schemeClr val="tx1"/>
                </a:solidFill>
                <a:latin typeface="Impact" panose="020B0806030902050204" pitchFamily="34" charset="0"/>
              </a:rPr>
              <a:t>ENTHUSIAST</a:t>
            </a:r>
            <a:r>
              <a:rPr lang="en-US" sz="1100" b="1" dirty="0">
                <a:solidFill>
                  <a:schemeClr val="tx1"/>
                </a:solidFill>
                <a:latin typeface="Gill Sans MT" panose="020B0502020104020203" pitchFamily="34" charset="0"/>
              </a:rPr>
              <a:t> </a:t>
            </a:r>
          </a:p>
          <a:p>
            <a:pPr marL="112713" lvl="0" indent="-112713" fontAlgn="base">
              <a:buFont typeface="Arial" panose="020B0604020202020204" pitchFamily="34" charset="0"/>
              <a:buChar char="•"/>
            </a:pPr>
            <a:r>
              <a:rPr lang="en-US" sz="1100" dirty="0">
                <a:solidFill>
                  <a:schemeClr val="bg1"/>
                </a:solidFill>
                <a:latin typeface="+mj-lt"/>
              </a:rPr>
              <a:t>Subject matter expert</a:t>
            </a:r>
          </a:p>
          <a:p>
            <a:pPr marL="112713" lvl="0" indent="-112713" fontAlgn="base">
              <a:buFont typeface="Arial" panose="020B0604020202020204" pitchFamily="34" charset="0"/>
              <a:buChar char="•"/>
            </a:pPr>
            <a:r>
              <a:rPr lang="en-US" sz="1100" dirty="0">
                <a:solidFill>
                  <a:schemeClr val="bg1"/>
                </a:solidFill>
                <a:latin typeface="+mj-lt"/>
              </a:rPr>
              <a:t>Passionate about subject &amp; student learning</a:t>
            </a:r>
          </a:p>
          <a:p>
            <a:pPr marL="112713" lvl="0" indent="-112713" fontAlgn="base">
              <a:buFont typeface="Arial" panose="020B0604020202020204" pitchFamily="34" charset="0"/>
              <a:buChar char="•"/>
            </a:pPr>
            <a:r>
              <a:rPr lang="en-US" sz="1100" dirty="0">
                <a:solidFill>
                  <a:schemeClr val="bg1"/>
                </a:solidFill>
                <a:latin typeface="+mj-lt"/>
              </a:rPr>
              <a:t>Enjoys teaching</a:t>
            </a:r>
          </a:p>
          <a:p>
            <a:pPr marL="112713" lvl="0" indent="-112713" fontAlgn="base">
              <a:buFont typeface="Arial" panose="020B0604020202020204" pitchFamily="34" charset="0"/>
              <a:buChar char="•"/>
            </a:pPr>
            <a:r>
              <a:rPr lang="en-US" sz="1100" dirty="0">
                <a:solidFill>
                  <a:schemeClr val="bg1"/>
                </a:solidFill>
                <a:latin typeface="+mj-lt"/>
              </a:rPr>
              <a:t>Inspires life-long learning</a:t>
            </a:r>
          </a:p>
          <a:p>
            <a:pPr marL="112713" lvl="0" indent="-112713" fontAlgn="base">
              <a:buFont typeface="Arial" panose="020B0604020202020204" pitchFamily="34" charset="0"/>
              <a:buChar char="•"/>
            </a:pPr>
            <a:r>
              <a:rPr lang="en-US" sz="1100" dirty="0">
                <a:solidFill>
                  <a:schemeClr val="bg1"/>
                </a:solidFill>
                <a:latin typeface="+mj-lt"/>
              </a:rPr>
              <a:t>Provides career guidance</a:t>
            </a:r>
          </a:p>
          <a:p>
            <a:pPr marL="112713" indent="-112713" fontAlgn="base">
              <a:buFont typeface="Arial" panose="020B0604020202020204" pitchFamily="34" charset="0"/>
              <a:buChar char="•"/>
            </a:pPr>
            <a:r>
              <a:rPr lang="en-US" sz="1100" dirty="0">
                <a:solidFill>
                  <a:schemeClr val="bg1"/>
                </a:solidFill>
                <a:latin typeface="+mj-lt"/>
              </a:rPr>
              <a:t>Engages in trans-/interdisciplinary collaborations</a:t>
            </a:r>
          </a:p>
          <a:p>
            <a:pPr marL="112713" indent="-112713" fontAlgn="base">
              <a:buFont typeface="Arial" panose="020B0604020202020204" pitchFamily="34" charset="0"/>
              <a:buChar char="•"/>
            </a:pPr>
            <a:endParaRPr lang="en-US" sz="1100" dirty="0">
              <a:solidFill>
                <a:srgbClr val="FF0000"/>
              </a:solidFill>
              <a:latin typeface="+mj-lt"/>
            </a:endParaRPr>
          </a:p>
        </p:txBody>
      </p:sp>
      <p:sp>
        <p:nvSpPr>
          <p:cNvPr id="42" name="Rounded Rectangle 41"/>
          <p:cNvSpPr/>
          <p:nvPr/>
        </p:nvSpPr>
        <p:spPr>
          <a:xfrm>
            <a:off x="288050" y="1281098"/>
            <a:ext cx="1630069" cy="5159295"/>
          </a:xfrm>
          <a:prstGeom prst="round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lIns="0" tIns="0" rIns="0" bIns="0" anchor="t"/>
          <a:lstStyle/>
          <a:p>
            <a:pPr lvl="0" algn="ctr" fontAlgn="base"/>
            <a:r>
              <a:rPr lang="en-US" sz="1600" dirty="0">
                <a:solidFill>
                  <a:schemeClr val="bg1"/>
                </a:solidFill>
                <a:latin typeface="Impact" panose="020B0806030902050204" pitchFamily="34" charset="0"/>
              </a:rPr>
              <a:t>EXPLORER</a:t>
            </a:r>
            <a:r>
              <a:rPr lang="en-US" sz="1100" b="1" dirty="0">
                <a:solidFill>
                  <a:schemeClr val="bg1"/>
                </a:solidFill>
                <a:latin typeface="Gill Sans MT" panose="020B0502020104020203" pitchFamily="34" charset="0"/>
              </a:rPr>
              <a:t> </a:t>
            </a:r>
          </a:p>
          <a:p>
            <a:pPr marL="112713" indent="-112713" fontAlgn="base">
              <a:buFont typeface="Arial" panose="020B0604020202020204" pitchFamily="34" charset="0"/>
              <a:buChar char="•"/>
            </a:pPr>
            <a:r>
              <a:rPr lang="en-US" sz="1100" dirty="0">
                <a:solidFill>
                  <a:schemeClr val="bg1"/>
                </a:solidFill>
                <a:latin typeface="+mj-lt"/>
              </a:rPr>
              <a:t>Contributes to undergraduate educational experience</a:t>
            </a:r>
          </a:p>
          <a:p>
            <a:pPr marL="112713" indent="-112713" fontAlgn="base">
              <a:buFont typeface="Arial" panose="020B0604020202020204" pitchFamily="34" charset="0"/>
              <a:buChar char="•"/>
            </a:pPr>
            <a:r>
              <a:rPr lang="en-US" sz="1100" dirty="0">
                <a:solidFill>
                  <a:schemeClr val="bg1"/>
                </a:solidFill>
                <a:latin typeface="+mj-lt"/>
              </a:rPr>
              <a:t>Creates scholarly contributions to teaching &amp; learning</a:t>
            </a:r>
          </a:p>
          <a:p>
            <a:pPr marL="112713" indent="-112713" fontAlgn="base">
              <a:buFont typeface="Arial" panose="020B0604020202020204" pitchFamily="34" charset="0"/>
              <a:buChar char="•"/>
            </a:pPr>
            <a:r>
              <a:rPr lang="en-US" sz="1100" dirty="0">
                <a:solidFill>
                  <a:schemeClr val="bg1"/>
                </a:solidFill>
                <a:latin typeface="+mj-lt"/>
              </a:rPr>
              <a:t>Shares teaching effectiveness</a:t>
            </a:r>
          </a:p>
          <a:p>
            <a:pPr marL="112713" indent="-112713" fontAlgn="base">
              <a:buFont typeface="Arial" panose="020B0604020202020204" pitchFamily="34" charset="0"/>
              <a:buChar char="•"/>
            </a:pPr>
            <a:r>
              <a:rPr lang="en-US" sz="1100" dirty="0">
                <a:solidFill>
                  <a:schemeClr val="bg1"/>
                </a:solidFill>
                <a:latin typeface="+mj-lt"/>
              </a:rPr>
              <a:t>Engages in professional development</a:t>
            </a:r>
          </a:p>
          <a:p>
            <a:pPr marL="112713" indent="-112713" fontAlgn="base">
              <a:buFont typeface="Arial" panose="020B0604020202020204" pitchFamily="34" charset="0"/>
              <a:buChar char="•"/>
            </a:pPr>
            <a:r>
              <a:rPr lang="en-US" sz="1100" dirty="0">
                <a:solidFill>
                  <a:schemeClr val="bg1"/>
                </a:solidFill>
                <a:latin typeface="+mj-lt"/>
              </a:rPr>
              <a:t>Initiates educational development opportunities</a:t>
            </a:r>
          </a:p>
          <a:p>
            <a:pPr marL="112713" indent="-112713" fontAlgn="base">
              <a:buFont typeface="Arial" panose="020B0604020202020204" pitchFamily="34" charset="0"/>
              <a:buChar char="•"/>
            </a:pPr>
            <a:r>
              <a:rPr lang="en-US" sz="1100" dirty="0">
                <a:solidFill>
                  <a:schemeClr val="bg1"/>
                </a:solidFill>
                <a:latin typeface="+mj-lt"/>
              </a:rPr>
              <a:t>Applies knowledge to societal challenges</a:t>
            </a:r>
          </a:p>
          <a:p>
            <a:pPr marL="112713" indent="-112713" fontAlgn="base">
              <a:buFont typeface="Arial" panose="020B0604020202020204" pitchFamily="34" charset="0"/>
              <a:buChar char="•"/>
            </a:pPr>
            <a:endParaRPr lang="en-US" sz="1100" dirty="0">
              <a:solidFill>
                <a:srgbClr val="FF0000"/>
              </a:solidFill>
              <a:latin typeface="+mj-lt"/>
            </a:endParaRPr>
          </a:p>
          <a:p>
            <a:pPr marL="173038" lvl="0" indent="-173038" fontAlgn="base">
              <a:buFont typeface="Arial" panose="020B0604020202020204" pitchFamily="34" charset="0"/>
              <a:buChar char="•"/>
            </a:pPr>
            <a:endParaRPr lang="en-US" sz="1100" dirty="0">
              <a:solidFill>
                <a:srgbClr val="FF0000"/>
              </a:solidFill>
              <a:latin typeface="+mj-lt"/>
            </a:endParaRPr>
          </a:p>
        </p:txBody>
      </p:sp>
      <p:sp>
        <p:nvSpPr>
          <p:cNvPr id="43" name="Rounded Rectangle 42"/>
          <p:cNvSpPr/>
          <p:nvPr/>
        </p:nvSpPr>
        <p:spPr>
          <a:xfrm>
            <a:off x="3773059" y="1284119"/>
            <a:ext cx="1630069" cy="5156274"/>
          </a:xfrm>
          <a:prstGeom prst="round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lIns="0" tIns="0" rIns="0" bIns="0" anchor="t">
            <a:noAutofit/>
          </a:bodyPr>
          <a:lstStyle/>
          <a:p>
            <a:pPr lvl="0" algn="ctr" fontAlgn="base"/>
            <a:r>
              <a:rPr lang="en-US" sz="1600" dirty="0">
                <a:solidFill>
                  <a:schemeClr val="bg1"/>
                </a:solidFill>
                <a:latin typeface="Impact" panose="020B0806030902050204" pitchFamily="34" charset="0"/>
              </a:rPr>
              <a:t>EDUCATOR</a:t>
            </a:r>
            <a:r>
              <a:rPr lang="en-US" sz="1100" b="1" dirty="0">
                <a:solidFill>
                  <a:schemeClr val="bg1"/>
                </a:solidFill>
                <a:latin typeface="Gill Sans MT" panose="020B0502020104020203" pitchFamily="34" charset="0"/>
              </a:rPr>
              <a:t> </a:t>
            </a:r>
          </a:p>
          <a:p>
            <a:pPr marL="112395" indent="-112395" fontAlgn="base">
              <a:buFont typeface="Arial" panose="020B0604020202020204" pitchFamily="34" charset="0"/>
              <a:buChar char="•"/>
            </a:pPr>
            <a:r>
              <a:rPr lang="en-US" sz="1100" dirty="0">
                <a:solidFill>
                  <a:schemeClr val="bg1"/>
                </a:solidFill>
                <a:latin typeface="+mj-lt"/>
              </a:rPr>
              <a:t>Communicates learning goals</a:t>
            </a:r>
          </a:p>
          <a:p>
            <a:pPr marL="112713" indent="-112713" fontAlgn="base">
              <a:buFont typeface="Arial" panose="020B0604020202020204" pitchFamily="34" charset="0"/>
              <a:buChar char="•"/>
            </a:pPr>
            <a:r>
              <a:rPr lang="en-US" sz="1100" dirty="0">
                <a:solidFill>
                  <a:schemeClr val="bg1"/>
                </a:solidFill>
                <a:latin typeface="+mj-lt"/>
              </a:rPr>
              <a:t>Sets realistic expectations</a:t>
            </a:r>
          </a:p>
          <a:p>
            <a:pPr marL="112713" indent="-112713" fontAlgn="base">
              <a:buFont typeface="Arial" panose="020B0604020202020204" pitchFamily="34" charset="0"/>
              <a:buChar char="•"/>
            </a:pPr>
            <a:r>
              <a:rPr lang="en-US" sz="1100" dirty="0">
                <a:solidFill>
                  <a:schemeClr val="bg1"/>
                </a:solidFill>
                <a:latin typeface="+mj-lt"/>
              </a:rPr>
              <a:t>Connects to real world</a:t>
            </a:r>
          </a:p>
          <a:p>
            <a:pPr marL="112713" indent="-112713" fontAlgn="base">
              <a:buFont typeface="Arial" panose="020B0604020202020204" pitchFamily="34" charset="0"/>
              <a:buChar char="•"/>
            </a:pPr>
            <a:r>
              <a:rPr lang="en-US" sz="1100" dirty="0">
                <a:solidFill>
                  <a:schemeClr val="bg1"/>
                </a:solidFill>
                <a:latin typeface="+mj-lt"/>
              </a:rPr>
              <a:t>Engages &amp; challenges learners</a:t>
            </a:r>
          </a:p>
          <a:p>
            <a:pPr marL="112713" indent="-112713" fontAlgn="base">
              <a:buFont typeface="Arial" panose="020B0604020202020204" pitchFamily="34" charset="0"/>
              <a:buChar char="•"/>
            </a:pPr>
            <a:r>
              <a:rPr lang="en-US" sz="1100" dirty="0">
                <a:solidFill>
                  <a:schemeClr val="bg1"/>
                </a:solidFill>
                <a:latin typeface="+mj-lt"/>
              </a:rPr>
              <a:t>Promotes creativity,  critical thinking &amp; problem- solving</a:t>
            </a:r>
          </a:p>
          <a:p>
            <a:pPr marL="112713" indent="-112713" fontAlgn="base">
              <a:buFont typeface="Arial" panose="020B0604020202020204" pitchFamily="34" charset="0"/>
              <a:buChar char="•"/>
            </a:pPr>
            <a:r>
              <a:rPr lang="en-US" sz="1100" dirty="0">
                <a:solidFill>
                  <a:schemeClr val="bg1"/>
                </a:solidFill>
                <a:latin typeface="+mj-lt"/>
              </a:rPr>
              <a:t>Uses evidence-based instructional strategies</a:t>
            </a:r>
          </a:p>
          <a:p>
            <a:pPr marL="112713" indent="-112713" fontAlgn="base">
              <a:buFont typeface="Arial" panose="020B0604020202020204" pitchFamily="34" charset="0"/>
              <a:buChar char="•"/>
            </a:pPr>
            <a:r>
              <a:rPr lang="en-US" sz="1100" dirty="0">
                <a:solidFill>
                  <a:schemeClr val="bg1"/>
                </a:solidFill>
                <a:latin typeface="+mj-lt"/>
              </a:rPr>
              <a:t>Relates theory to practice</a:t>
            </a:r>
          </a:p>
          <a:p>
            <a:pPr marL="112713" indent="-112713" fontAlgn="base">
              <a:buFont typeface="Arial" panose="020B0604020202020204" pitchFamily="34" charset="0"/>
              <a:buChar char="•"/>
            </a:pPr>
            <a:r>
              <a:rPr lang="en-US" sz="1100" dirty="0">
                <a:solidFill>
                  <a:schemeClr val="bg1"/>
                </a:solidFill>
                <a:latin typeface="+mj-lt"/>
              </a:rPr>
              <a:t>Provides constructive feedback</a:t>
            </a:r>
          </a:p>
          <a:p>
            <a:pPr marL="112713" indent="-112713" fontAlgn="base">
              <a:buFont typeface="Arial" panose="020B0604020202020204" pitchFamily="34" charset="0"/>
              <a:buChar char="•"/>
            </a:pPr>
            <a:r>
              <a:rPr lang="en-US" sz="1100" dirty="0">
                <a:solidFill>
                  <a:schemeClr val="bg1"/>
                </a:solidFill>
                <a:latin typeface="+mj-lt"/>
              </a:rPr>
              <a:t>Open to feedback</a:t>
            </a:r>
          </a:p>
          <a:p>
            <a:pPr marL="112713" indent="-112713" fontAlgn="base">
              <a:buFont typeface="Arial" panose="020B0604020202020204" pitchFamily="34" charset="0"/>
              <a:buChar char="•"/>
            </a:pPr>
            <a:endParaRPr lang="en-US" sz="1100" dirty="0">
              <a:solidFill>
                <a:schemeClr val="bg1"/>
              </a:solidFill>
              <a:latin typeface="+mj-lt"/>
            </a:endParaRPr>
          </a:p>
          <a:p>
            <a:pPr fontAlgn="base"/>
            <a:endParaRPr lang="en-US" sz="1200" dirty="0">
              <a:solidFill>
                <a:schemeClr val="bg1"/>
              </a:solidFill>
              <a:latin typeface="+mj-lt"/>
            </a:endParaRPr>
          </a:p>
        </p:txBody>
      </p:sp>
      <p:sp>
        <p:nvSpPr>
          <p:cNvPr id="44" name="Rounded Rectangle 43"/>
          <p:cNvSpPr/>
          <p:nvPr/>
        </p:nvSpPr>
        <p:spPr>
          <a:xfrm>
            <a:off x="7259726" y="1283978"/>
            <a:ext cx="1630069" cy="5159295"/>
          </a:xfrm>
          <a:prstGeom prst="round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lIns="0" tIns="0" rIns="0" bIns="0" anchor="t"/>
          <a:lstStyle/>
          <a:p>
            <a:pPr lvl="0" algn="ctr" fontAlgn="base"/>
            <a:r>
              <a:rPr lang="en-US" sz="1600" dirty="0">
                <a:solidFill>
                  <a:schemeClr val="tx1"/>
                </a:solidFill>
                <a:latin typeface="Impact" panose="020B0806030902050204" pitchFamily="34" charset="0"/>
              </a:rPr>
              <a:t>EXEMPLAR </a:t>
            </a:r>
          </a:p>
          <a:p>
            <a:pPr marL="112713" lvl="0" indent="-112713" fontAlgn="base">
              <a:buFont typeface="Arial" panose="020B0604020202020204" pitchFamily="34" charset="0"/>
              <a:buChar char="•"/>
            </a:pPr>
            <a:r>
              <a:rPr lang="en-US" sz="1100" dirty="0">
                <a:solidFill>
                  <a:schemeClr val="bg1"/>
                </a:solidFill>
                <a:latin typeface="+mj-lt"/>
              </a:rPr>
              <a:t>Caring</a:t>
            </a:r>
          </a:p>
          <a:p>
            <a:pPr marL="112713" indent="-112713" fontAlgn="base">
              <a:buFont typeface="Arial" panose="020B0604020202020204" pitchFamily="34" charset="0"/>
              <a:buChar char="•"/>
            </a:pPr>
            <a:r>
              <a:rPr lang="en-US" sz="1100" dirty="0">
                <a:solidFill>
                  <a:schemeClr val="bg1"/>
                </a:solidFill>
                <a:latin typeface="+mj-lt"/>
              </a:rPr>
              <a:t>Approachable </a:t>
            </a:r>
          </a:p>
          <a:p>
            <a:pPr marL="112713" lvl="0" indent="-112713" fontAlgn="base">
              <a:buFont typeface="Arial" panose="020B0604020202020204" pitchFamily="34" charset="0"/>
              <a:buChar char="•"/>
            </a:pPr>
            <a:r>
              <a:rPr lang="en-US" sz="1100" dirty="0">
                <a:solidFill>
                  <a:schemeClr val="bg1"/>
                </a:solidFill>
                <a:latin typeface="+mj-lt"/>
              </a:rPr>
              <a:t>Personable</a:t>
            </a:r>
          </a:p>
          <a:p>
            <a:pPr marL="112713" indent="-112713" fontAlgn="base">
              <a:buFont typeface="Arial" panose="020B0604020202020204" pitchFamily="34" charset="0"/>
              <a:buChar char="•"/>
            </a:pPr>
            <a:r>
              <a:rPr lang="en-US" sz="1100" dirty="0">
                <a:solidFill>
                  <a:schemeClr val="bg1"/>
                </a:solidFill>
                <a:latin typeface="+mj-lt"/>
              </a:rPr>
              <a:t>Empathetic</a:t>
            </a:r>
          </a:p>
          <a:p>
            <a:pPr marL="112713" lvl="0" indent="-112713" fontAlgn="base">
              <a:buFont typeface="Arial" panose="020B0604020202020204" pitchFamily="34" charset="0"/>
              <a:buChar char="•"/>
            </a:pPr>
            <a:r>
              <a:rPr lang="en-US" sz="1100" dirty="0">
                <a:solidFill>
                  <a:schemeClr val="bg1"/>
                </a:solidFill>
                <a:latin typeface="+mj-lt"/>
              </a:rPr>
              <a:t>Motivator</a:t>
            </a:r>
          </a:p>
          <a:p>
            <a:pPr marL="112713" indent="-112713" fontAlgn="base">
              <a:buFont typeface="Arial" panose="020B0604020202020204" pitchFamily="34" charset="0"/>
              <a:buChar char="•"/>
            </a:pPr>
            <a:r>
              <a:rPr lang="en-US" sz="1100" dirty="0">
                <a:solidFill>
                  <a:schemeClr val="bg1"/>
                </a:solidFill>
                <a:latin typeface="+mj-lt"/>
              </a:rPr>
              <a:t>Mentor  (personal)</a:t>
            </a:r>
          </a:p>
          <a:p>
            <a:pPr marL="112713" indent="-112713" fontAlgn="base">
              <a:buFont typeface="Arial" panose="020B0604020202020204" pitchFamily="34" charset="0"/>
              <a:buChar char="•"/>
            </a:pPr>
            <a:r>
              <a:rPr lang="en-US" sz="1100" dirty="0">
                <a:solidFill>
                  <a:schemeClr val="bg1"/>
                </a:solidFill>
                <a:latin typeface="+mj-lt"/>
              </a:rPr>
              <a:t>Listener</a:t>
            </a:r>
          </a:p>
          <a:p>
            <a:pPr marL="112713" indent="-112713" fontAlgn="base">
              <a:buFont typeface="Arial" panose="020B0604020202020204" pitchFamily="34" charset="0"/>
              <a:buChar char="•"/>
            </a:pPr>
            <a:r>
              <a:rPr lang="en-US" sz="1100" dirty="0">
                <a:solidFill>
                  <a:schemeClr val="bg1"/>
                </a:solidFill>
                <a:latin typeface="+mj-lt"/>
              </a:rPr>
              <a:t>Trustworthy</a:t>
            </a:r>
          </a:p>
          <a:p>
            <a:pPr marL="112713" indent="-112713" fontAlgn="base">
              <a:buFont typeface="Arial" panose="020B0604020202020204" pitchFamily="34" charset="0"/>
              <a:buChar char="•"/>
            </a:pPr>
            <a:r>
              <a:rPr lang="en-US" sz="1100" dirty="0">
                <a:solidFill>
                  <a:schemeClr val="bg1"/>
                </a:solidFill>
                <a:latin typeface="+mj-lt"/>
              </a:rPr>
              <a:t>Accessible </a:t>
            </a:r>
          </a:p>
          <a:p>
            <a:pPr marL="112713" lvl="0" indent="-112713" fontAlgn="base">
              <a:buFont typeface="Arial" panose="020B0604020202020204" pitchFamily="34" charset="0"/>
              <a:buChar char="•"/>
            </a:pPr>
            <a:r>
              <a:rPr lang="en-US" sz="1100" dirty="0">
                <a:solidFill>
                  <a:schemeClr val="bg1"/>
                </a:solidFill>
                <a:latin typeface="+mj-lt"/>
              </a:rPr>
              <a:t>Respectful of diversity </a:t>
            </a:r>
          </a:p>
          <a:p>
            <a:pPr marL="112713" indent="-112713" fontAlgn="base">
              <a:buFont typeface="Arial" panose="020B0604020202020204" pitchFamily="34" charset="0"/>
              <a:buChar char="•"/>
            </a:pPr>
            <a:r>
              <a:rPr lang="en-US" sz="1100" dirty="0">
                <a:solidFill>
                  <a:schemeClr val="bg1"/>
                </a:solidFill>
                <a:latin typeface="+mj-lt"/>
              </a:rPr>
              <a:t>Humorous</a:t>
            </a:r>
          </a:p>
          <a:p>
            <a:pPr marL="112713" lvl="0" indent="-112713" fontAlgn="base">
              <a:buFont typeface="Arial" panose="020B0604020202020204" pitchFamily="34" charset="0"/>
              <a:buChar char="•"/>
            </a:pPr>
            <a:r>
              <a:rPr lang="en-US" sz="1100" dirty="0">
                <a:solidFill>
                  <a:schemeClr val="bg1"/>
                </a:solidFill>
                <a:latin typeface="+mj-lt"/>
              </a:rPr>
              <a:t>Empowers students</a:t>
            </a:r>
          </a:p>
          <a:p>
            <a:pPr marL="112713" lvl="0" indent="-112713" fontAlgn="base">
              <a:buFont typeface="Arial" panose="020B0604020202020204" pitchFamily="34" charset="0"/>
              <a:buChar char="•"/>
            </a:pPr>
            <a:r>
              <a:rPr lang="en-US" sz="1100" dirty="0">
                <a:solidFill>
                  <a:schemeClr val="bg1"/>
                </a:solidFill>
                <a:latin typeface="+mj-lt"/>
              </a:rPr>
              <a:t>Academic honesty</a:t>
            </a:r>
          </a:p>
          <a:p>
            <a:pPr marL="112713" lvl="0" indent="-112713" fontAlgn="base">
              <a:buFont typeface="Arial" panose="020B0604020202020204" pitchFamily="34" charset="0"/>
              <a:buChar char="•"/>
            </a:pPr>
            <a:r>
              <a:rPr lang="en-US" sz="1100" dirty="0">
                <a:solidFill>
                  <a:schemeClr val="bg1"/>
                </a:solidFill>
                <a:latin typeface="+mj-lt"/>
              </a:rPr>
              <a:t>Integrity</a:t>
            </a:r>
          </a:p>
        </p:txBody>
      </p:sp>
      <p:grpSp>
        <p:nvGrpSpPr>
          <p:cNvPr id="25" name="Group 24"/>
          <p:cNvGrpSpPr/>
          <p:nvPr/>
        </p:nvGrpSpPr>
        <p:grpSpPr>
          <a:xfrm rot="5400000">
            <a:off x="4339929" y="199411"/>
            <a:ext cx="496325" cy="8376405"/>
            <a:chOff x="6670872" y="1314643"/>
            <a:chExt cx="473121" cy="5307698"/>
          </a:xfrm>
          <a:solidFill>
            <a:schemeClr val="accent6">
              <a:lumMod val="40000"/>
              <a:lumOff val="60000"/>
              <a:alpha val="80000"/>
            </a:schemeClr>
          </a:solidFill>
        </p:grpSpPr>
        <p:sp>
          <p:nvSpPr>
            <p:cNvPr id="26" name="Left-Right Arrow 25"/>
            <p:cNvSpPr/>
            <p:nvPr/>
          </p:nvSpPr>
          <p:spPr>
            <a:xfrm rot="16200000">
              <a:off x="4253584" y="3731931"/>
              <a:ext cx="5307698" cy="473121"/>
            </a:xfrm>
            <a:prstGeom prst="lef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7" name="TextBox 26"/>
            <p:cNvSpPr txBox="1"/>
            <p:nvPr/>
          </p:nvSpPr>
          <p:spPr>
            <a:xfrm rot="16200000">
              <a:off x="5716492" y="3778531"/>
              <a:ext cx="2369995" cy="264049"/>
            </a:xfrm>
            <a:prstGeom prst="rect">
              <a:avLst/>
            </a:prstGeom>
            <a:noFill/>
            <a:ln>
              <a:noFill/>
            </a:ln>
          </p:spPr>
          <p:txBody>
            <a:bodyPr wrap="square" rtlCol="0">
              <a:spAutoFit/>
            </a:bodyPr>
            <a:lstStyle/>
            <a:p>
              <a:pPr algn="ctr"/>
              <a:r>
                <a:rPr lang="en-US" sz="1200" dirty="0">
                  <a:latin typeface="Impact" panose="020B0806030902050204" pitchFamily="34" charset="0"/>
                </a:rPr>
                <a:t>TEACHING PORTFOLIOS</a:t>
              </a:r>
            </a:p>
          </p:txBody>
        </p:sp>
      </p:grpSp>
      <p:grpSp>
        <p:nvGrpSpPr>
          <p:cNvPr id="28" name="Group 27"/>
          <p:cNvGrpSpPr/>
          <p:nvPr/>
        </p:nvGrpSpPr>
        <p:grpSpPr>
          <a:xfrm rot="5400000">
            <a:off x="5216172" y="2129566"/>
            <a:ext cx="496325" cy="6623918"/>
            <a:chOff x="6670872" y="1314643"/>
            <a:chExt cx="473121" cy="5307698"/>
          </a:xfrm>
          <a:solidFill>
            <a:schemeClr val="accent6">
              <a:lumMod val="40000"/>
              <a:lumOff val="60000"/>
              <a:alpha val="80000"/>
            </a:schemeClr>
          </a:solidFill>
        </p:grpSpPr>
        <p:sp>
          <p:nvSpPr>
            <p:cNvPr id="29" name="Left-Right Arrow 28"/>
            <p:cNvSpPr/>
            <p:nvPr/>
          </p:nvSpPr>
          <p:spPr>
            <a:xfrm rot="16200000">
              <a:off x="4253584" y="3731931"/>
              <a:ext cx="5307698" cy="473121"/>
            </a:xfrm>
            <a:prstGeom prst="lef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0" name="TextBox 29"/>
            <p:cNvSpPr txBox="1"/>
            <p:nvPr/>
          </p:nvSpPr>
          <p:spPr>
            <a:xfrm rot="16200000">
              <a:off x="5724062" y="3778530"/>
              <a:ext cx="2369995" cy="264049"/>
            </a:xfrm>
            <a:prstGeom prst="rect">
              <a:avLst/>
            </a:prstGeom>
            <a:noFill/>
            <a:ln>
              <a:noFill/>
            </a:ln>
          </p:spPr>
          <p:txBody>
            <a:bodyPr wrap="square" rtlCol="0">
              <a:spAutoFit/>
            </a:bodyPr>
            <a:lstStyle/>
            <a:p>
              <a:pPr algn="ctr"/>
              <a:r>
                <a:rPr lang="en-US" sz="1200" dirty="0">
                  <a:latin typeface="Impact" panose="020B0806030902050204" pitchFamily="34" charset="0"/>
                </a:rPr>
                <a:t>STUDENT RATINGS</a:t>
              </a:r>
            </a:p>
          </p:txBody>
        </p:sp>
      </p:grpSp>
      <p:grpSp>
        <p:nvGrpSpPr>
          <p:cNvPr id="31" name="Group 30"/>
          <p:cNvGrpSpPr/>
          <p:nvPr/>
        </p:nvGrpSpPr>
        <p:grpSpPr>
          <a:xfrm rot="5400000">
            <a:off x="5216172" y="1602510"/>
            <a:ext cx="496323" cy="6623920"/>
            <a:chOff x="6670872" y="1314643"/>
            <a:chExt cx="473121" cy="5307698"/>
          </a:xfrm>
          <a:solidFill>
            <a:schemeClr val="accent6">
              <a:lumMod val="40000"/>
              <a:lumOff val="60000"/>
              <a:alpha val="80000"/>
            </a:schemeClr>
          </a:solidFill>
        </p:grpSpPr>
        <p:sp>
          <p:nvSpPr>
            <p:cNvPr id="49" name="Left-Right Arrow 48"/>
            <p:cNvSpPr/>
            <p:nvPr/>
          </p:nvSpPr>
          <p:spPr>
            <a:xfrm rot="16200000">
              <a:off x="4253584" y="3731931"/>
              <a:ext cx="5307698" cy="473121"/>
            </a:xfrm>
            <a:prstGeom prst="lef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0" name="TextBox 49"/>
            <p:cNvSpPr txBox="1"/>
            <p:nvPr/>
          </p:nvSpPr>
          <p:spPr>
            <a:xfrm rot="16200000">
              <a:off x="5744075" y="3836468"/>
              <a:ext cx="2369995" cy="264050"/>
            </a:xfrm>
            <a:prstGeom prst="rect">
              <a:avLst/>
            </a:prstGeom>
            <a:noFill/>
            <a:ln>
              <a:noFill/>
            </a:ln>
          </p:spPr>
          <p:txBody>
            <a:bodyPr wrap="square" rtlCol="0">
              <a:spAutoFit/>
            </a:bodyPr>
            <a:lstStyle/>
            <a:p>
              <a:pPr algn="ctr"/>
              <a:r>
                <a:rPr lang="en-US" sz="1200" dirty="0">
                  <a:latin typeface="Impact" panose="020B0806030902050204" pitchFamily="34" charset="0"/>
                </a:rPr>
                <a:t>PEER </a:t>
              </a:r>
              <a:r>
                <a:rPr lang="en-US" sz="1200" dirty="0">
                  <a:solidFill>
                    <a:schemeClr val="bg1"/>
                  </a:solidFill>
                  <a:latin typeface="Impact" panose="020B0806030902050204" pitchFamily="34" charset="0"/>
                </a:rPr>
                <a:t>OBSERVATIONS</a:t>
              </a:r>
            </a:p>
          </p:txBody>
        </p:sp>
      </p:grpSp>
      <p:grpSp>
        <p:nvGrpSpPr>
          <p:cNvPr id="51" name="Group 50"/>
          <p:cNvGrpSpPr/>
          <p:nvPr/>
        </p:nvGrpSpPr>
        <p:grpSpPr>
          <a:xfrm rot="5400000">
            <a:off x="5216172" y="2662332"/>
            <a:ext cx="496325" cy="6623917"/>
            <a:chOff x="6670872" y="1314643"/>
            <a:chExt cx="473121" cy="5307698"/>
          </a:xfrm>
          <a:solidFill>
            <a:schemeClr val="accent6">
              <a:lumMod val="40000"/>
              <a:lumOff val="60000"/>
              <a:alpha val="80000"/>
            </a:schemeClr>
          </a:solidFill>
        </p:grpSpPr>
        <p:sp>
          <p:nvSpPr>
            <p:cNvPr id="52" name="Left-Right Arrow 51"/>
            <p:cNvSpPr/>
            <p:nvPr/>
          </p:nvSpPr>
          <p:spPr>
            <a:xfrm rot="16200000">
              <a:off x="4253584" y="3731931"/>
              <a:ext cx="5307698" cy="473121"/>
            </a:xfrm>
            <a:prstGeom prst="lef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3" name="TextBox 52"/>
            <p:cNvSpPr txBox="1"/>
            <p:nvPr/>
          </p:nvSpPr>
          <p:spPr>
            <a:xfrm rot="16200000">
              <a:off x="5238440" y="3765692"/>
              <a:ext cx="3366351" cy="264049"/>
            </a:xfrm>
            <a:prstGeom prst="rect">
              <a:avLst/>
            </a:prstGeom>
            <a:noFill/>
            <a:ln>
              <a:noFill/>
            </a:ln>
          </p:spPr>
          <p:txBody>
            <a:bodyPr wrap="square" rtlCol="0">
              <a:spAutoFit/>
            </a:bodyPr>
            <a:lstStyle/>
            <a:p>
              <a:pPr algn="ctr"/>
              <a:r>
                <a:rPr lang="en-US" sz="1200" dirty="0">
                  <a:latin typeface="Impact" panose="020B0806030902050204" pitchFamily="34" charset="0"/>
                </a:rPr>
                <a:t>ALUMNI FEEDBACK</a:t>
              </a:r>
            </a:p>
          </p:txBody>
        </p:sp>
      </p:grpSp>
      <p:sp>
        <p:nvSpPr>
          <p:cNvPr id="24" name="Rectangle 23"/>
          <p:cNvSpPr/>
          <p:nvPr/>
        </p:nvSpPr>
        <p:spPr>
          <a:xfrm>
            <a:off x="4595188" y="6610725"/>
            <a:ext cx="4497242" cy="230832"/>
          </a:xfrm>
          <a:prstGeom prst="rect">
            <a:avLst/>
          </a:prstGeom>
        </p:spPr>
        <p:txBody>
          <a:bodyPr wrap="square" lIns="91440" tIns="45720" rIns="91440" bIns="45720" anchor="t">
            <a:spAutoFit/>
          </a:bodyPr>
          <a:lstStyle/>
          <a:p>
            <a:pPr algn="r"/>
            <a:r>
              <a:rPr lang="en-US" sz="900" dirty="0">
                <a:solidFill>
                  <a:schemeClr val="bg1"/>
                </a:solidFill>
              </a:rPr>
              <a:t>Payne and Janakiraman (2021), </a:t>
            </a:r>
            <a:r>
              <a:rPr lang="en-US" sz="900" i="1" dirty="0">
                <a:solidFill>
                  <a:schemeClr val="bg1"/>
                </a:solidFill>
              </a:rPr>
              <a:t>Under Review</a:t>
            </a:r>
            <a:endParaRPr lang="en-US" sz="900" dirty="0">
              <a:solidFill>
                <a:schemeClr val="bg1"/>
              </a:solidFill>
            </a:endParaRPr>
          </a:p>
        </p:txBody>
      </p:sp>
      <p:sp>
        <p:nvSpPr>
          <p:cNvPr id="32" name="Slide Number Placeholder 2"/>
          <p:cNvSpPr>
            <a:spLocks noGrp="1"/>
          </p:cNvSpPr>
          <p:nvPr>
            <p:ph type="sldNum" sz="quarter" idx="10"/>
          </p:nvPr>
        </p:nvSpPr>
        <p:spPr>
          <a:xfrm>
            <a:off x="8519976" y="6146377"/>
            <a:ext cx="365760" cy="365760"/>
          </a:xfrm>
        </p:spPr>
        <p:txBody>
          <a:bodyPr/>
          <a:lstStyle/>
          <a:p>
            <a:fld id="{AB80C8F5-D920-BB4B-933F-7F3EB43C8215}" type="slidenum">
              <a:rPr lang="en-US" smtClean="0"/>
              <a:pPr/>
              <a:t>3</a:t>
            </a:fld>
            <a:endParaRPr lang="en-US" dirty="0"/>
          </a:p>
        </p:txBody>
      </p:sp>
      <p:sp>
        <p:nvSpPr>
          <p:cNvPr id="33" name="Rectangle 32"/>
          <p:cNvSpPr/>
          <p:nvPr/>
        </p:nvSpPr>
        <p:spPr>
          <a:xfrm>
            <a:off x="625" y="650418"/>
            <a:ext cx="3783062" cy="164592"/>
          </a:xfrm>
          <a:prstGeom prst="rect">
            <a:avLst/>
          </a:prstGeom>
          <a:solidFill>
            <a:schemeClr val="accent4">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208810"/>
            <a:ext cx="7587875" cy="85204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25835" y="226107"/>
            <a:ext cx="6897595" cy="461665"/>
          </a:xfrm>
          <a:prstGeom prst="rect">
            <a:avLst/>
          </a:prstGeom>
        </p:spPr>
        <p:txBody>
          <a:bodyPr wrap="square">
            <a:spAutoFit/>
          </a:bodyPr>
          <a:lstStyle/>
          <a:p>
            <a:r>
              <a:rPr lang="en-US" sz="2400" dirty="0">
                <a:solidFill>
                  <a:schemeClr val="accent4"/>
                </a:solidFill>
                <a:latin typeface="Impact" panose="020B0806030902050204" pitchFamily="34" charset="0"/>
              </a:rPr>
              <a:t>TEACHING EXCELLENCE at PURDUE UNIVERSITY</a:t>
            </a:r>
          </a:p>
        </p:txBody>
      </p:sp>
      <p:sp>
        <p:nvSpPr>
          <p:cNvPr id="36" name="Rectangle 35"/>
          <p:cNvSpPr/>
          <p:nvPr/>
        </p:nvSpPr>
        <p:spPr>
          <a:xfrm>
            <a:off x="182363" y="585366"/>
            <a:ext cx="7405511" cy="523220"/>
          </a:xfrm>
          <a:prstGeom prst="rect">
            <a:avLst/>
          </a:prstGeom>
        </p:spPr>
        <p:txBody>
          <a:bodyPr wrap="square">
            <a:spAutoFit/>
          </a:bodyPr>
          <a:lstStyle/>
          <a:p>
            <a:pPr algn="just"/>
            <a:r>
              <a:rPr lang="en-US" sz="1400" i="1" dirty="0">
                <a:solidFill>
                  <a:schemeClr val="accent4"/>
                </a:solidFill>
                <a:latin typeface="+mj-lt"/>
              </a:rPr>
              <a:t>An excellent teacher demonstrates that they are an Enthusiast, Experimenter, Educator, Exemplar, and Explorer. Descriptors for each dimension are provided below, as well as recommended evaluation approaches for this multi-dimensional, developmental framework.   </a:t>
            </a:r>
          </a:p>
        </p:txBody>
      </p:sp>
    </p:spTree>
    <p:extLst>
      <p:ext uri="{BB962C8B-B14F-4D97-AF65-F5344CB8AC3E}">
        <p14:creationId xmlns:p14="http://schemas.microsoft.com/office/powerpoint/2010/main" val="33172015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58137" y="1215014"/>
            <a:ext cx="4489847" cy="5554980"/>
          </a:xfrm>
          <a:prstGeom prst="roundRect">
            <a:avLst>
              <a:gd name="adj" fmla="val 3516"/>
            </a:avLst>
          </a:prstGeom>
          <a:solidFill>
            <a:schemeClr val="tx2">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clock tower with a star on top&#10;&#10;Description automatically generated with low confidence">
            <a:extLst>
              <a:ext uri="{FF2B5EF4-FFF2-40B4-BE49-F238E27FC236}">
                <a16:creationId xmlns:a16="http://schemas.microsoft.com/office/drawing/2014/main" id="{D5081C99-07DD-6C44-A30B-F9256F56861C}"/>
              </a:ext>
            </a:extLst>
          </p:cNvPr>
          <p:cNvPicPr>
            <a:picLocks noChangeAspect="1"/>
          </p:cNvPicPr>
          <p:nvPr/>
        </p:nvPicPr>
        <p:blipFill>
          <a:blip r:embed="rId3">
            <a:duotone>
              <a:prstClr val="black"/>
              <a:schemeClr val="accent3">
                <a:tint val="45000"/>
                <a:satMod val="400000"/>
              </a:schemeClr>
            </a:duotone>
          </a:blip>
          <a:stretch>
            <a:fillRect/>
          </a:stretch>
        </p:blipFill>
        <p:spPr>
          <a:xfrm>
            <a:off x="5041138" y="447250"/>
            <a:ext cx="4139692" cy="6414720"/>
          </a:xfrm>
          <a:prstGeom prst="rect">
            <a:avLst/>
          </a:prstGeom>
        </p:spPr>
      </p:pic>
      <p:sp>
        <p:nvSpPr>
          <p:cNvPr id="59" name="Arc 58">
            <a:extLst>
              <a:ext uri="{FF2B5EF4-FFF2-40B4-BE49-F238E27FC236}">
                <a16:creationId xmlns:a16="http://schemas.microsoft.com/office/drawing/2014/main" id="{2B70368C-989C-214C-802B-FD2353C07685}"/>
              </a:ext>
            </a:extLst>
          </p:cNvPr>
          <p:cNvSpPr/>
          <p:nvPr/>
        </p:nvSpPr>
        <p:spPr>
          <a:xfrm rot="15091997">
            <a:off x="1900015" y="3244003"/>
            <a:ext cx="2017059" cy="1397332"/>
          </a:xfrm>
          <a:prstGeom prst="arc">
            <a:avLst/>
          </a:prstGeom>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Acumin Pro" panose="020B0604020202020204" charset="0"/>
              <a:ea typeface="+mn-ea"/>
              <a:cs typeface="+mn-cs"/>
            </a:endParaRPr>
          </a:p>
        </p:txBody>
      </p:sp>
      <p:sp>
        <p:nvSpPr>
          <p:cNvPr id="58" name="Arc 57">
            <a:extLst>
              <a:ext uri="{FF2B5EF4-FFF2-40B4-BE49-F238E27FC236}">
                <a16:creationId xmlns:a16="http://schemas.microsoft.com/office/drawing/2014/main" id="{2F4C215B-DBAB-0140-9164-E602DDE3479D}"/>
              </a:ext>
            </a:extLst>
          </p:cNvPr>
          <p:cNvSpPr/>
          <p:nvPr/>
        </p:nvSpPr>
        <p:spPr>
          <a:xfrm>
            <a:off x="3269217" y="1361085"/>
            <a:ext cx="2017059" cy="1397332"/>
          </a:xfrm>
          <a:prstGeom prst="arc">
            <a:avLst/>
          </a:prstGeom>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cumin Pro" panose="020B0604020202020204" charset="0"/>
              <a:ea typeface="+mn-ea"/>
              <a:cs typeface="+mn-cs"/>
            </a:endParaRPr>
          </a:p>
        </p:txBody>
      </p:sp>
      <p:sp>
        <p:nvSpPr>
          <p:cNvPr id="55" name="Arc 54">
            <a:extLst>
              <a:ext uri="{FF2B5EF4-FFF2-40B4-BE49-F238E27FC236}">
                <a16:creationId xmlns:a16="http://schemas.microsoft.com/office/drawing/2014/main" id="{1F7C7BC6-9A55-9D4E-A69B-C8D70A066A6C}"/>
              </a:ext>
            </a:extLst>
          </p:cNvPr>
          <p:cNvSpPr/>
          <p:nvPr/>
        </p:nvSpPr>
        <p:spPr>
          <a:xfrm>
            <a:off x="3269217" y="4499813"/>
            <a:ext cx="2017059" cy="1397332"/>
          </a:xfrm>
          <a:prstGeom prst="arc">
            <a:avLst/>
          </a:prstGeom>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Acumin Pro" panose="020B0604020202020204" charset="0"/>
              <a:ea typeface="+mn-ea"/>
              <a:cs typeface="+mn-cs"/>
            </a:endParaRPr>
          </a:p>
        </p:txBody>
      </p:sp>
      <p:grpSp>
        <p:nvGrpSpPr>
          <p:cNvPr id="5" name="Group 4">
            <a:extLst>
              <a:ext uri="{FF2B5EF4-FFF2-40B4-BE49-F238E27FC236}">
                <a16:creationId xmlns:a16="http://schemas.microsoft.com/office/drawing/2014/main" id="{782832C6-486D-44A3-B833-8A08247EF1E4}"/>
              </a:ext>
            </a:extLst>
          </p:cNvPr>
          <p:cNvGrpSpPr/>
          <p:nvPr/>
        </p:nvGrpSpPr>
        <p:grpSpPr>
          <a:xfrm>
            <a:off x="1026511" y="1281510"/>
            <a:ext cx="3685020" cy="5429492"/>
            <a:chOff x="1977459" y="2320371"/>
            <a:chExt cx="6551146" cy="9652431"/>
          </a:xfrm>
        </p:grpSpPr>
        <p:grpSp>
          <p:nvGrpSpPr>
            <p:cNvPr id="2" name="Group 1">
              <a:extLst>
                <a:ext uri="{FF2B5EF4-FFF2-40B4-BE49-F238E27FC236}">
                  <a16:creationId xmlns:a16="http://schemas.microsoft.com/office/drawing/2014/main" id="{DCB399BA-247E-3E4D-AD9F-A67C1711EEEC}"/>
                </a:ext>
              </a:extLst>
            </p:cNvPr>
            <p:cNvGrpSpPr/>
            <p:nvPr/>
          </p:nvGrpSpPr>
          <p:grpSpPr>
            <a:xfrm>
              <a:off x="1990645" y="2320371"/>
              <a:ext cx="6537960" cy="1371600"/>
              <a:chOff x="272415" y="2003776"/>
              <a:chExt cx="6287770" cy="1616832"/>
            </a:xfrm>
          </p:grpSpPr>
          <p:sp>
            <p:nvSpPr>
              <p:cNvPr id="4" name="Rectangle 3">
                <a:extLst>
                  <a:ext uri="{FF2B5EF4-FFF2-40B4-BE49-F238E27FC236}">
                    <a16:creationId xmlns:a16="http://schemas.microsoft.com/office/drawing/2014/main" id="{D34E9683-AA41-0D4B-AB16-A44F592FF218}"/>
                  </a:ext>
                </a:extLst>
              </p:cNvPr>
              <p:cNvSpPr/>
              <p:nvPr/>
            </p:nvSpPr>
            <p:spPr>
              <a:xfrm>
                <a:off x="272415" y="2003776"/>
                <a:ext cx="6287770" cy="1616832"/>
              </a:xfrm>
              <a:prstGeom prst="roundRect">
                <a:avLst/>
              </a:prstGeom>
              <a:solidFill>
                <a:srgbClr val="ECE3D4"/>
              </a:solidFill>
              <a:ln cap="sq">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013" b="1"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endParaRPr>
              </a:p>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013" b="1"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endParaRPr>
              </a:p>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cumin Pro"/>
                    <a:ea typeface="+mn-ea"/>
                    <a:cs typeface="+mn-cs"/>
                  </a:rPr>
                  <a:t>An </a:t>
                </a:r>
                <a:r>
                  <a:rPr kumimoji="0" lang="en-US" sz="900" b="1" i="0" u="none" strike="noStrike" kern="1200" cap="none" spc="0" normalizeH="0" baseline="0" noProof="0" dirty="0">
                    <a:ln>
                      <a:noFill/>
                    </a:ln>
                    <a:solidFill>
                      <a:srgbClr val="000000"/>
                    </a:solidFill>
                    <a:effectLst/>
                    <a:uLnTx/>
                    <a:uFillTx/>
                    <a:latin typeface="Acumin Pro"/>
                    <a:ea typeface="+mn-ea"/>
                    <a:cs typeface="+mn-cs"/>
                  </a:rPr>
                  <a:t>Explorer</a:t>
                </a:r>
                <a:r>
                  <a:rPr kumimoji="0" lang="en-US" sz="900" b="0" i="0" u="none" strike="noStrike" kern="1200" cap="none" spc="0" normalizeH="0" baseline="0" noProof="0" dirty="0">
                    <a:ln>
                      <a:noFill/>
                    </a:ln>
                    <a:solidFill>
                      <a:srgbClr val="000000"/>
                    </a:solidFill>
                    <a:effectLst/>
                    <a:uLnTx/>
                    <a:uFillTx/>
                    <a:latin typeface="Acumin Pro"/>
                    <a:ea typeface="+mn-ea"/>
                    <a:cs typeface="+mn-cs"/>
                  </a:rPr>
                  <a:t> is a scholar of teaching and learning and a mentor/role model for other academics. </a:t>
                </a:r>
                <a:endParaRPr kumimoji="0" lang="en-US" sz="900" b="0" i="0" u="none" strike="noStrike" kern="1200" cap="none" spc="0" normalizeH="0" baseline="0" noProof="0" dirty="0">
                  <a:ln>
                    <a:noFill/>
                  </a:ln>
                  <a:solidFill>
                    <a:srgbClr val="000000"/>
                  </a:solidFill>
                  <a:effectLst/>
                  <a:uLnTx/>
                  <a:uFillTx/>
                  <a:latin typeface="Acumin Pro" panose="020B060402020202020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10293B0B-EEB8-A545-9ABF-9DA30C207D4A}"/>
                  </a:ext>
                </a:extLst>
              </p:cNvPr>
              <p:cNvSpPr/>
              <p:nvPr/>
            </p:nvSpPr>
            <p:spPr>
              <a:xfrm>
                <a:off x="272415" y="2003776"/>
                <a:ext cx="6287770" cy="599374"/>
              </a:xfrm>
              <a:prstGeom prst="roundRect">
                <a:avLst/>
              </a:prstGeom>
              <a:solidFill>
                <a:schemeClr val="tx1"/>
              </a:solidFill>
              <a:ln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white"/>
                    </a:solidFill>
                    <a:effectLst/>
                    <a:uLnTx/>
                    <a:uFillTx/>
                    <a:latin typeface="Acumin Pro" panose="020B0604020202020204" charset="0"/>
                    <a:ea typeface="+mn-ea"/>
                    <a:cs typeface="Arial" panose="020B0604020202020204" pitchFamily="34" charset="0"/>
                  </a:rPr>
                  <a:t>EXPLORER</a:t>
                </a:r>
                <a:r>
                  <a:rPr kumimoji="0" lang="en-US" sz="1013" b="0" i="0" u="none" strike="noStrike" kern="1200" cap="none" spc="0" normalizeH="0" baseline="0" noProof="0" dirty="0">
                    <a:ln>
                      <a:noFill/>
                    </a:ln>
                    <a:solidFill>
                      <a:prstClr val="white"/>
                    </a:solidFill>
                    <a:effectLst/>
                    <a:uLnTx/>
                    <a:uFillTx/>
                    <a:latin typeface="Acumin Pro" panose="020B0604020202020204" charset="0"/>
                    <a:ea typeface="+mn-ea"/>
                    <a:cs typeface="Arial" panose="020B0604020202020204" pitchFamily="34" charset="0"/>
                  </a:rPr>
                  <a:t> </a:t>
                </a:r>
              </a:p>
            </p:txBody>
          </p:sp>
        </p:grpSp>
        <p:grpSp>
          <p:nvGrpSpPr>
            <p:cNvPr id="32" name="Group 31">
              <a:extLst>
                <a:ext uri="{FF2B5EF4-FFF2-40B4-BE49-F238E27FC236}">
                  <a16:creationId xmlns:a16="http://schemas.microsoft.com/office/drawing/2014/main" id="{AAAB092D-81C5-6B4C-A3A4-A539CC833C76}"/>
                </a:ext>
              </a:extLst>
            </p:cNvPr>
            <p:cNvGrpSpPr/>
            <p:nvPr/>
          </p:nvGrpSpPr>
          <p:grpSpPr>
            <a:xfrm>
              <a:off x="1990645" y="3924541"/>
              <a:ext cx="6537960" cy="1828800"/>
              <a:chOff x="272415" y="4071180"/>
              <a:chExt cx="6287770" cy="1574818"/>
            </a:xfrm>
          </p:grpSpPr>
          <p:sp>
            <p:nvSpPr>
              <p:cNvPr id="9" name="Rectangle 8">
                <a:extLst>
                  <a:ext uri="{FF2B5EF4-FFF2-40B4-BE49-F238E27FC236}">
                    <a16:creationId xmlns:a16="http://schemas.microsoft.com/office/drawing/2014/main" id="{6AB5DF2A-0AF5-014E-9C6F-B1E07CEB46EF}"/>
                  </a:ext>
                </a:extLst>
              </p:cNvPr>
              <p:cNvSpPr/>
              <p:nvPr/>
            </p:nvSpPr>
            <p:spPr>
              <a:xfrm>
                <a:off x="272415" y="4089463"/>
                <a:ext cx="6287770" cy="1556535"/>
              </a:xfrm>
              <a:prstGeom prst="roundRect">
                <a:avLst/>
              </a:prstGeom>
              <a:solidFill>
                <a:srgbClr val="DAC7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013" b="1"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endParaRPr>
              </a:p>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013" b="1"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endParaRPr>
              </a:p>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cumin Pro"/>
                    <a:ea typeface="+mn-ea"/>
                    <a:cs typeface="Arial"/>
                  </a:rPr>
                  <a:t>Experimenters </a:t>
                </a:r>
                <a:r>
                  <a:rPr kumimoji="0" lang="en-US" sz="900" b="0" i="0" u="none" strike="noStrike" kern="1200" cap="none" spc="0" normalizeH="0" baseline="0" noProof="0" dirty="0">
                    <a:ln>
                      <a:noFill/>
                    </a:ln>
                    <a:solidFill>
                      <a:srgbClr val="000000"/>
                    </a:solidFill>
                    <a:effectLst/>
                    <a:uLnTx/>
                    <a:uFillTx/>
                    <a:latin typeface="Acumin Pro"/>
                    <a:ea typeface="+mn-ea"/>
                    <a:cs typeface="Arial"/>
                  </a:rPr>
                  <a:t>are instructors who are ready to adapt to changes in audience, instructional methods, and educational content. They proactively incorporate innovative instructional strategies and technologies using a variety of perspectives. </a:t>
                </a:r>
              </a:p>
            </p:txBody>
          </p:sp>
          <p:sp>
            <p:nvSpPr>
              <p:cNvPr id="16" name="Rectangle 15">
                <a:extLst>
                  <a:ext uri="{FF2B5EF4-FFF2-40B4-BE49-F238E27FC236}">
                    <a16:creationId xmlns:a16="http://schemas.microsoft.com/office/drawing/2014/main" id="{2B4C914A-D795-EE4B-A569-B0A44641B5AB}"/>
                  </a:ext>
                </a:extLst>
              </p:cNvPr>
              <p:cNvSpPr/>
              <p:nvPr/>
            </p:nvSpPr>
            <p:spPr>
              <a:xfrm>
                <a:off x="272415" y="4071180"/>
                <a:ext cx="6287770" cy="42607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white"/>
                    </a:solidFill>
                    <a:effectLst/>
                    <a:uLnTx/>
                    <a:uFillTx/>
                    <a:latin typeface="Acumin Pro" panose="020B0604020202020204" charset="0"/>
                    <a:ea typeface="+mn-ea"/>
                    <a:cs typeface="Arial" panose="020B0604020202020204" pitchFamily="34" charset="0"/>
                  </a:rPr>
                  <a:t>EXPERIMENTER</a:t>
                </a:r>
                <a:endParaRPr kumimoji="0" lang="en-US" sz="1013" b="0" i="0" u="none" strike="noStrike" kern="1200" cap="none" spc="0" normalizeH="0" baseline="0" noProof="0" dirty="0">
                  <a:ln>
                    <a:noFill/>
                  </a:ln>
                  <a:solidFill>
                    <a:prstClr val="white"/>
                  </a:solidFill>
                  <a:effectLst/>
                  <a:uLnTx/>
                  <a:uFillTx/>
                  <a:latin typeface="Acumin Pro" panose="020B0604020202020204"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B256109C-6A30-F34B-80B8-236E523DE573}"/>
                </a:ext>
              </a:extLst>
            </p:cNvPr>
            <p:cNvGrpSpPr/>
            <p:nvPr/>
          </p:nvGrpSpPr>
          <p:grpSpPr>
            <a:xfrm>
              <a:off x="1977460" y="5987737"/>
              <a:ext cx="6540902" cy="1828800"/>
              <a:chOff x="272415" y="6175151"/>
              <a:chExt cx="6300470" cy="1232975"/>
            </a:xfrm>
          </p:grpSpPr>
          <p:sp>
            <p:nvSpPr>
              <p:cNvPr id="11" name="Rectangle 10">
                <a:extLst>
                  <a:ext uri="{FF2B5EF4-FFF2-40B4-BE49-F238E27FC236}">
                    <a16:creationId xmlns:a16="http://schemas.microsoft.com/office/drawing/2014/main" id="{0C859D09-E0C0-0E49-89DA-5368420DC54C}"/>
                  </a:ext>
                </a:extLst>
              </p:cNvPr>
              <p:cNvSpPr/>
              <p:nvPr/>
            </p:nvSpPr>
            <p:spPr>
              <a:xfrm>
                <a:off x="285115" y="6175155"/>
                <a:ext cx="6287770" cy="1232971"/>
              </a:xfrm>
              <a:prstGeom prst="roundRect">
                <a:avLst/>
              </a:prstGeom>
              <a:solidFill>
                <a:srgbClr val="C7A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endParaRPr>
              </a:p>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endParaRPr>
              </a:p>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rPr>
                  <a:t>Educators </a:t>
                </a:r>
                <a:r>
                  <a:rPr kumimoji="0" lang="en-US" sz="900" b="0"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rPr>
                  <a:t>are instructors who engage learners using a variety of learner-centered activities that are inclusive, motivating, relevant to the real world, application-based, and that which promotes creativity, critical thinking, and collaboration. </a:t>
                </a:r>
              </a:p>
            </p:txBody>
          </p:sp>
          <p:sp>
            <p:nvSpPr>
              <p:cNvPr id="17" name="Rectangle 16">
                <a:extLst>
                  <a:ext uri="{FF2B5EF4-FFF2-40B4-BE49-F238E27FC236}">
                    <a16:creationId xmlns:a16="http://schemas.microsoft.com/office/drawing/2014/main" id="{2E64A545-403C-2A44-B767-DC61883A0D9C}"/>
                  </a:ext>
                </a:extLst>
              </p:cNvPr>
              <p:cNvSpPr/>
              <p:nvPr/>
            </p:nvSpPr>
            <p:spPr>
              <a:xfrm>
                <a:off x="272415" y="6175151"/>
                <a:ext cx="6287771" cy="36459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white"/>
                    </a:solidFill>
                    <a:effectLst/>
                    <a:uLnTx/>
                    <a:uFillTx/>
                    <a:latin typeface="Acumin Pro" panose="020B0604020202020204" charset="0"/>
                    <a:ea typeface="+mn-ea"/>
                    <a:cs typeface="Arial" panose="020B0604020202020204" pitchFamily="34" charset="0"/>
                  </a:rPr>
                  <a:t>EDUCATOR</a:t>
                </a:r>
              </a:p>
            </p:txBody>
          </p:sp>
        </p:grpSp>
        <p:grpSp>
          <p:nvGrpSpPr>
            <p:cNvPr id="34" name="Group 33">
              <a:extLst>
                <a:ext uri="{FF2B5EF4-FFF2-40B4-BE49-F238E27FC236}">
                  <a16:creationId xmlns:a16="http://schemas.microsoft.com/office/drawing/2014/main" id="{1F01A49A-7B69-EB46-B2D4-37A0A963ABE1}"/>
                </a:ext>
              </a:extLst>
            </p:cNvPr>
            <p:cNvGrpSpPr/>
            <p:nvPr/>
          </p:nvGrpSpPr>
          <p:grpSpPr>
            <a:xfrm>
              <a:off x="1977459" y="8056782"/>
              <a:ext cx="6540902" cy="1828800"/>
              <a:chOff x="285115" y="8242559"/>
              <a:chExt cx="6287770" cy="1551924"/>
            </a:xfrm>
          </p:grpSpPr>
          <p:sp>
            <p:nvSpPr>
              <p:cNvPr id="12" name="Rectangle 11">
                <a:extLst>
                  <a:ext uri="{FF2B5EF4-FFF2-40B4-BE49-F238E27FC236}">
                    <a16:creationId xmlns:a16="http://schemas.microsoft.com/office/drawing/2014/main" id="{AF88B1E8-E271-0642-B762-839CC605AD7D}"/>
                  </a:ext>
                </a:extLst>
              </p:cNvPr>
              <p:cNvSpPr/>
              <p:nvPr/>
            </p:nvSpPr>
            <p:spPr>
              <a:xfrm>
                <a:off x="285115" y="8260839"/>
                <a:ext cx="6287770" cy="1533644"/>
              </a:xfrm>
              <a:prstGeom prst="roundRect">
                <a:avLst/>
              </a:prstGeom>
              <a:solidFill>
                <a:srgbClr val="9D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mn-cs"/>
                </a:endParaRPr>
              </a:p>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mn-cs"/>
                </a:endParaRPr>
              </a:p>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mn-cs"/>
                </a:endParaRPr>
              </a:p>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mn-cs"/>
                </a:endParaRPr>
              </a:p>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mn-cs"/>
                  </a:rPr>
                  <a:t>Enthusiasts </a:t>
                </a:r>
                <a:r>
                  <a:rPr kumimoji="0" lang="en-US" sz="900" b="0" i="0" u="none" strike="noStrike" kern="1200" cap="none" spc="0" normalizeH="0" baseline="0" noProof="0" dirty="0">
                    <a:ln>
                      <a:noFill/>
                    </a:ln>
                    <a:solidFill>
                      <a:prstClr val="black"/>
                    </a:solidFill>
                    <a:effectLst/>
                    <a:uLnTx/>
                    <a:uFillTx/>
                    <a:latin typeface="Acumin Pro" panose="020B0604020202020204" charset="0"/>
                    <a:ea typeface="+mn-ea"/>
                    <a:cs typeface="+mn-cs"/>
                  </a:rPr>
                  <a:t>are instructors who are subject matter experts, passionate about their teaching and discipline, and who want to transfer that passion to their students, whether in the classroom or as a mentor. They prepare students for future careers and collaborate actively with colleagues to improve their instruction.  </a:t>
                </a:r>
              </a:p>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cumin Pro" panose="020B0604020202020204" charset="0"/>
                    <a:ea typeface="+mn-ea"/>
                    <a:cs typeface="+mn-cs"/>
                  </a:rPr>
                  <a:t/>
                </a:r>
                <a:br>
                  <a:rPr kumimoji="0" lang="en-US" sz="900" b="0" i="0" u="none" strike="noStrike" kern="1200" cap="none" spc="0" normalizeH="0" baseline="0" noProof="0" dirty="0">
                    <a:ln>
                      <a:noFill/>
                    </a:ln>
                    <a:solidFill>
                      <a:prstClr val="black"/>
                    </a:solidFill>
                    <a:effectLst/>
                    <a:uLnTx/>
                    <a:uFillTx/>
                    <a:latin typeface="Acumin Pro" panose="020B0604020202020204" charset="0"/>
                    <a:ea typeface="+mn-ea"/>
                    <a:cs typeface="+mn-cs"/>
                  </a:rPr>
                </a:br>
                <a:endParaRPr kumimoji="0" lang="en-US" sz="900" b="0"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0E1464DA-EF8D-8345-B43B-AD9B6B097B68}"/>
                  </a:ext>
                </a:extLst>
              </p:cNvPr>
              <p:cNvSpPr/>
              <p:nvPr/>
            </p:nvSpPr>
            <p:spPr>
              <a:xfrm>
                <a:off x="285115" y="8242559"/>
                <a:ext cx="6287770" cy="43450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white"/>
                    </a:solidFill>
                    <a:effectLst/>
                    <a:uLnTx/>
                    <a:uFillTx/>
                    <a:latin typeface="Acumin Pro" panose="020B0604020202020204" charset="0"/>
                    <a:ea typeface="+mn-ea"/>
                    <a:cs typeface="Arial" panose="020B0604020202020204" pitchFamily="34" charset="0"/>
                  </a:rPr>
                  <a:t>ENTHUSIAST</a:t>
                </a:r>
              </a:p>
            </p:txBody>
          </p:sp>
        </p:grpSp>
        <p:grpSp>
          <p:nvGrpSpPr>
            <p:cNvPr id="35" name="Group 34">
              <a:extLst>
                <a:ext uri="{FF2B5EF4-FFF2-40B4-BE49-F238E27FC236}">
                  <a16:creationId xmlns:a16="http://schemas.microsoft.com/office/drawing/2014/main" id="{733823F2-9BAC-974D-9FED-950BEBFF6A2E}"/>
                </a:ext>
              </a:extLst>
            </p:cNvPr>
            <p:cNvGrpSpPr/>
            <p:nvPr/>
          </p:nvGrpSpPr>
          <p:grpSpPr>
            <a:xfrm>
              <a:off x="1977459" y="10144002"/>
              <a:ext cx="6540902" cy="1828800"/>
              <a:chOff x="285115" y="10346529"/>
              <a:chExt cx="6287770" cy="1391357"/>
            </a:xfrm>
          </p:grpSpPr>
          <p:sp>
            <p:nvSpPr>
              <p:cNvPr id="10" name="Rectangle 9">
                <a:extLst>
                  <a:ext uri="{FF2B5EF4-FFF2-40B4-BE49-F238E27FC236}">
                    <a16:creationId xmlns:a16="http://schemas.microsoft.com/office/drawing/2014/main" id="{C3AED648-7932-FE4A-B207-A333FCC616D4}"/>
                  </a:ext>
                </a:extLst>
              </p:cNvPr>
              <p:cNvSpPr/>
              <p:nvPr/>
            </p:nvSpPr>
            <p:spPr>
              <a:xfrm>
                <a:off x="285115" y="10346531"/>
                <a:ext cx="6287770" cy="1391355"/>
              </a:xfrm>
              <a:prstGeom prst="roundRect">
                <a:avLst/>
              </a:prstGeom>
              <a:solidFill>
                <a:srgbClr val="C4B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endParaRPr>
              </a:p>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endParaRPr>
              </a:p>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endParaRPr>
              </a:p>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endParaRPr>
              </a:p>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rPr>
                  <a:t>Exemplars </a:t>
                </a:r>
                <a:r>
                  <a:rPr kumimoji="0" lang="en-US" sz="900" b="0"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rPr>
                  <a:t>are instructors who demonstrate a caring, approachable, and personable relationship with students and are empathetic to student needs. They establish a respectful learning environment and support, motivate, and mentor students. </a:t>
                </a:r>
              </a:p>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rPr>
                  <a:t/>
                </a:r>
                <a:br>
                  <a:rPr kumimoji="0" lang="en-US" sz="900" b="0" i="1"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rPr>
                </a:br>
                <a:endParaRPr kumimoji="0" lang="en-US" sz="900" b="0"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29D7CDB8-799A-C44C-AD06-BBE222C86A38}"/>
                  </a:ext>
                </a:extLst>
              </p:cNvPr>
              <p:cNvSpPr/>
              <p:nvPr/>
            </p:nvSpPr>
            <p:spPr>
              <a:xfrm>
                <a:off x="285115" y="10346529"/>
                <a:ext cx="6287770" cy="41416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white"/>
                    </a:solidFill>
                    <a:effectLst/>
                    <a:uLnTx/>
                    <a:uFillTx/>
                    <a:latin typeface="Acumin Pro" panose="020B0604020202020204" charset="0"/>
                    <a:ea typeface="+mn-ea"/>
                    <a:cs typeface="Arial" panose="020B0604020202020204" pitchFamily="34" charset="0"/>
                  </a:rPr>
                  <a:t>EXEMPLAR</a:t>
                </a:r>
              </a:p>
            </p:txBody>
          </p:sp>
        </p:grpSp>
      </p:grpSp>
      <p:grpSp>
        <p:nvGrpSpPr>
          <p:cNvPr id="40" name="Group 39">
            <a:extLst>
              <a:ext uri="{FF2B5EF4-FFF2-40B4-BE49-F238E27FC236}">
                <a16:creationId xmlns:a16="http://schemas.microsoft.com/office/drawing/2014/main" id="{45803868-00AB-AB48-9619-2EA0246447A4}"/>
              </a:ext>
            </a:extLst>
          </p:cNvPr>
          <p:cNvGrpSpPr/>
          <p:nvPr/>
        </p:nvGrpSpPr>
        <p:grpSpPr>
          <a:xfrm rot="16200000">
            <a:off x="2515994" y="3839937"/>
            <a:ext cx="5095967" cy="415985"/>
            <a:chOff x="3685043" y="11487430"/>
            <a:chExt cx="8291345" cy="739530"/>
          </a:xfrm>
        </p:grpSpPr>
        <p:grpSp>
          <p:nvGrpSpPr>
            <p:cNvPr id="41" name="Group 40">
              <a:extLst>
                <a:ext uri="{FF2B5EF4-FFF2-40B4-BE49-F238E27FC236}">
                  <a16:creationId xmlns:a16="http://schemas.microsoft.com/office/drawing/2014/main" id="{66811E9B-CDA6-C141-A33C-B9F3896B9332}"/>
                </a:ext>
              </a:extLst>
            </p:cNvPr>
            <p:cNvGrpSpPr/>
            <p:nvPr/>
          </p:nvGrpSpPr>
          <p:grpSpPr>
            <a:xfrm>
              <a:off x="8563447" y="11590696"/>
              <a:ext cx="3412941" cy="535141"/>
              <a:chOff x="5802653" y="11695385"/>
              <a:chExt cx="3412941" cy="363276"/>
            </a:xfrm>
          </p:grpSpPr>
          <p:sp>
            <p:nvSpPr>
              <p:cNvPr id="44" name="Rectangle 43">
                <a:extLst>
                  <a:ext uri="{FF2B5EF4-FFF2-40B4-BE49-F238E27FC236}">
                    <a16:creationId xmlns:a16="http://schemas.microsoft.com/office/drawing/2014/main" id="{0B1A2C7E-AF02-D445-9ACE-9B57FDA9E310}"/>
                  </a:ext>
                </a:extLst>
              </p:cNvPr>
              <p:cNvSpPr/>
              <p:nvPr/>
            </p:nvSpPr>
            <p:spPr>
              <a:xfrm>
                <a:off x="5802653" y="11696700"/>
                <a:ext cx="686325" cy="361950"/>
              </a:xfrm>
              <a:prstGeom prst="rect">
                <a:avLst/>
              </a:prstGeom>
              <a:solidFill>
                <a:srgbClr val="C4B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cumin Pro" panose="020B0604020202020204" charset="0"/>
                  <a:ea typeface="+mn-ea"/>
                  <a:cs typeface="+mn-cs"/>
                </a:endParaRPr>
              </a:p>
            </p:txBody>
          </p:sp>
          <p:sp>
            <p:nvSpPr>
              <p:cNvPr id="45" name="Rectangle 44">
                <a:extLst>
                  <a:ext uri="{FF2B5EF4-FFF2-40B4-BE49-F238E27FC236}">
                    <a16:creationId xmlns:a16="http://schemas.microsoft.com/office/drawing/2014/main" id="{594F4517-4E5E-D149-9B16-D2248BF1F761}"/>
                  </a:ext>
                </a:extLst>
              </p:cNvPr>
              <p:cNvSpPr/>
              <p:nvPr/>
            </p:nvSpPr>
            <p:spPr>
              <a:xfrm>
                <a:off x="6469941" y="11696701"/>
                <a:ext cx="686324" cy="361950"/>
              </a:xfrm>
              <a:prstGeom prst="rect">
                <a:avLst/>
              </a:prstGeom>
              <a:solidFill>
                <a:srgbClr val="9D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cumin Pro" panose="020B0604020202020204" charset="0"/>
                  <a:ea typeface="+mn-ea"/>
                  <a:cs typeface="+mn-cs"/>
                </a:endParaRPr>
              </a:p>
            </p:txBody>
          </p:sp>
          <p:sp>
            <p:nvSpPr>
              <p:cNvPr id="46" name="Rectangle 45">
                <a:extLst>
                  <a:ext uri="{FF2B5EF4-FFF2-40B4-BE49-F238E27FC236}">
                    <a16:creationId xmlns:a16="http://schemas.microsoft.com/office/drawing/2014/main" id="{392501A0-545A-4648-B05F-6AA4FAD83DD4}"/>
                  </a:ext>
                </a:extLst>
              </p:cNvPr>
              <p:cNvSpPr/>
              <p:nvPr/>
            </p:nvSpPr>
            <p:spPr>
              <a:xfrm>
                <a:off x="7842945" y="11696711"/>
                <a:ext cx="686324" cy="361950"/>
              </a:xfrm>
              <a:prstGeom prst="rect">
                <a:avLst/>
              </a:prstGeom>
              <a:solidFill>
                <a:srgbClr val="DAC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cumin Pro" panose="020B0604020202020204" charset="0"/>
                  <a:ea typeface="+mn-ea"/>
                  <a:cs typeface="+mn-cs"/>
                </a:endParaRPr>
              </a:p>
            </p:txBody>
          </p:sp>
          <p:sp>
            <p:nvSpPr>
              <p:cNvPr id="47" name="Rectangle 46">
                <a:extLst>
                  <a:ext uri="{FF2B5EF4-FFF2-40B4-BE49-F238E27FC236}">
                    <a16:creationId xmlns:a16="http://schemas.microsoft.com/office/drawing/2014/main" id="{68EFA6F9-EDF0-6A4B-98D7-5EC93579BEFE}"/>
                  </a:ext>
                </a:extLst>
              </p:cNvPr>
              <p:cNvSpPr/>
              <p:nvPr/>
            </p:nvSpPr>
            <p:spPr>
              <a:xfrm>
                <a:off x="7160051" y="11695385"/>
                <a:ext cx="686323" cy="36195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cumin Pro" panose="020B0604020202020204" charset="0"/>
                  <a:ea typeface="+mn-ea"/>
                  <a:cs typeface="+mn-cs"/>
                </a:endParaRPr>
              </a:p>
            </p:txBody>
          </p:sp>
          <p:sp>
            <p:nvSpPr>
              <p:cNvPr id="49" name="Rectangle 48">
                <a:extLst>
                  <a:ext uri="{FF2B5EF4-FFF2-40B4-BE49-F238E27FC236}">
                    <a16:creationId xmlns:a16="http://schemas.microsoft.com/office/drawing/2014/main" id="{6B091142-82EF-6241-B8BD-1F1EB94AE393}"/>
                  </a:ext>
                </a:extLst>
              </p:cNvPr>
              <p:cNvSpPr/>
              <p:nvPr/>
            </p:nvSpPr>
            <p:spPr>
              <a:xfrm>
                <a:off x="8529270" y="11696705"/>
                <a:ext cx="686324" cy="361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cumin Pro" panose="020B0604020202020204" charset="0"/>
                  <a:ea typeface="+mn-ea"/>
                  <a:cs typeface="+mn-cs"/>
                </a:endParaRPr>
              </a:p>
            </p:txBody>
          </p:sp>
        </p:grpSp>
        <p:sp>
          <p:nvSpPr>
            <p:cNvPr id="42" name="TextBox 41">
              <a:extLst>
                <a:ext uri="{FF2B5EF4-FFF2-40B4-BE49-F238E27FC236}">
                  <a16:creationId xmlns:a16="http://schemas.microsoft.com/office/drawing/2014/main" id="{1B283A33-6A0E-5B4D-A028-2CDDDF906217}"/>
                </a:ext>
              </a:extLst>
            </p:cNvPr>
            <p:cNvSpPr txBox="1"/>
            <p:nvPr/>
          </p:nvSpPr>
          <p:spPr>
            <a:xfrm>
              <a:off x="6342573" y="11487430"/>
              <a:ext cx="2145826" cy="410368"/>
            </a:xfrm>
            <a:prstGeom prst="rect">
              <a:avLst/>
            </a:prstGeom>
            <a:noFill/>
            <a:ln>
              <a:noFill/>
            </a:ln>
          </p:spPr>
          <p:txBody>
            <a:bodyPr wrap="square" rtlCol="0">
              <a:spAutoFit/>
            </a:bodyPr>
            <a:lstStyle/>
            <a:p>
              <a:pPr marL="0" marR="0" lvl="0" indent="0" algn="r" defTabSz="25717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rPr>
                <a:t>Teaching Portfolios</a:t>
              </a:r>
            </a:p>
          </p:txBody>
        </p:sp>
        <p:sp>
          <p:nvSpPr>
            <p:cNvPr id="43" name="TextBox 42">
              <a:extLst>
                <a:ext uri="{FF2B5EF4-FFF2-40B4-BE49-F238E27FC236}">
                  <a16:creationId xmlns:a16="http://schemas.microsoft.com/office/drawing/2014/main" id="{9BD18758-B558-6140-9D1A-E5E0CA79AD67}"/>
                </a:ext>
              </a:extLst>
            </p:cNvPr>
            <p:cNvSpPr txBox="1"/>
            <p:nvPr/>
          </p:nvSpPr>
          <p:spPr>
            <a:xfrm>
              <a:off x="3685043" y="11816592"/>
              <a:ext cx="4785618" cy="410368"/>
            </a:xfrm>
            <a:prstGeom prst="rect">
              <a:avLst/>
            </a:prstGeom>
            <a:noFill/>
            <a:ln>
              <a:noFill/>
            </a:ln>
          </p:spPr>
          <p:txBody>
            <a:bodyPr wrap="square" rtlCol="0">
              <a:spAutoFit/>
            </a:bodyPr>
            <a:lstStyle/>
            <a:p>
              <a:pPr marL="0" marR="0" lvl="0" indent="0" algn="r" defTabSz="25717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cumin Pro" panose="020B0604020202020204" charset="0"/>
                  <a:ea typeface="+mn-ea"/>
                  <a:cs typeface="Arial" panose="020B0604020202020204" pitchFamily="34" charset="0"/>
                </a:rPr>
                <a:t>Student Ratings, Peer Observations, Alumni Reviews</a:t>
              </a:r>
            </a:p>
          </p:txBody>
        </p:sp>
      </p:grpSp>
      <p:cxnSp>
        <p:nvCxnSpPr>
          <p:cNvPr id="50" name="Straight Arrow Connector 49"/>
          <p:cNvCxnSpPr/>
          <p:nvPr/>
        </p:nvCxnSpPr>
        <p:spPr>
          <a:xfrm rot="10800000">
            <a:off x="5135608" y="2071951"/>
            <a:ext cx="0" cy="1543050"/>
          </a:xfrm>
          <a:prstGeom prst="straightConnector1">
            <a:avLst/>
          </a:prstGeom>
          <a:ln cap="rnd">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0800000">
            <a:off x="4990158" y="1667272"/>
            <a:ext cx="0" cy="1954530"/>
          </a:xfrm>
          <a:prstGeom prst="straightConnector1">
            <a:avLst/>
          </a:prstGeom>
          <a:ln cap="rnd">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9525" y="151821"/>
            <a:ext cx="6433661" cy="549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B6B29BDD-7F32-1F44-A4A6-C9FD2EB03E37}"/>
              </a:ext>
            </a:extLst>
          </p:cNvPr>
          <p:cNvSpPr txBox="1"/>
          <p:nvPr/>
        </p:nvSpPr>
        <p:spPr>
          <a:xfrm>
            <a:off x="107895" y="216093"/>
            <a:ext cx="6184633" cy="438582"/>
          </a:xfrm>
          <a:prstGeom prst="rect">
            <a:avLst/>
          </a:prstGeom>
          <a:noFill/>
        </p:spPr>
        <p:txBody>
          <a:bodyPr wrap="square" rtlCol="0">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prstClr val="white"/>
                </a:solidFill>
                <a:effectLst/>
                <a:uLnTx/>
                <a:uFillTx/>
                <a:latin typeface="Acumin Pro" panose="020B0604020202020204" charset="0"/>
                <a:ea typeface="+mn-ea"/>
                <a:cs typeface="Arial" panose="020B0604020202020204" pitchFamily="34" charset="0"/>
              </a:rPr>
              <a:t>Framework for Teaching Excellence</a:t>
            </a:r>
          </a:p>
        </p:txBody>
      </p:sp>
      <p:sp>
        <p:nvSpPr>
          <p:cNvPr id="61" name="Rectangle 60"/>
          <p:cNvSpPr/>
          <p:nvPr/>
        </p:nvSpPr>
        <p:spPr>
          <a:xfrm>
            <a:off x="68235" y="681315"/>
            <a:ext cx="6355901" cy="815608"/>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Acumin Pro" panose="020B0604020202020204" charset="0"/>
                <a:ea typeface="+mn-ea"/>
                <a:cs typeface="+mn-cs"/>
              </a:rPr>
              <a:t>Excellent teachers create an environment and adopt pedagogies that allow students to meet learning outcomes and achieve their full potential as learners. All instructors strive for excellence as Exemplars, Enthusiasts, and Educators. Instructors whose research encompasses teaching and learning should additionally strive for excellence as Experimenters and Explorers.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cumin Pro"/>
                <a:ea typeface="+mn-ea"/>
                <a:cs typeface="+mn-cs"/>
              </a:rPr>
              <a:t/>
            </a:r>
            <a:br>
              <a:rPr kumimoji="0" lang="en-US" sz="1000" b="0" i="0" u="none" strike="noStrike" kern="1200" cap="none" spc="0" normalizeH="0" baseline="0" noProof="0" dirty="0">
                <a:ln>
                  <a:noFill/>
                </a:ln>
                <a:solidFill>
                  <a:srgbClr val="000000"/>
                </a:solidFill>
                <a:effectLst/>
                <a:uLnTx/>
                <a:uFillTx/>
                <a:latin typeface="Acumin Pro"/>
                <a:ea typeface="+mn-ea"/>
                <a:cs typeface="+mn-cs"/>
              </a:rPr>
            </a:br>
            <a:endPar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Tree>
    <p:extLst>
      <p:ext uri="{BB962C8B-B14F-4D97-AF65-F5344CB8AC3E}">
        <p14:creationId xmlns:p14="http://schemas.microsoft.com/office/powerpoint/2010/main" val="7601632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B6B29BDD-7F32-1F44-A4A6-C9FD2EB03E37}"/>
              </a:ext>
            </a:extLst>
          </p:cNvPr>
          <p:cNvSpPr txBox="1"/>
          <p:nvPr/>
        </p:nvSpPr>
        <p:spPr>
          <a:xfrm>
            <a:off x="218548" y="240643"/>
            <a:ext cx="6060808" cy="438582"/>
          </a:xfrm>
          <a:prstGeom prst="rect">
            <a:avLst/>
          </a:prstGeom>
          <a:noFill/>
        </p:spPr>
        <p:txBody>
          <a:bodyPr wrap="square" rtlCol="0">
            <a:spAutoFit/>
          </a:bodyPr>
          <a:lstStyle/>
          <a:p>
            <a:pPr defTabSz="257175"/>
            <a:r>
              <a:rPr lang="en-US" sz="2250" b="1" dirty="0">
                <a:solidFill>
                  <a:prstClr val="white"/>
                </a:solidFill>
                <a:latin typeface="Acumin Pro" panose="020B0604020202020204" charset="0"/>
                <a:cs typeface="Arial" panose="020B0604020202020204" pitchFamily="34" charset="0"/>
              </a:rPr>
              <a:t>Provost Teaching Fellow</a:t>
            </a:r>
          </a:p>
        </p:txBody>
      </p:sp>
      <p:sp>
        <p:nvSpPr>
          <p:cNvPr id="37" name="Arc 36">
            <a:extLst>
              <a:ext uri="{FF2B5EF4-FFF2-40B4-BE49-F238E27FC236}">
                <a16:creationId xmlns:a16="http://schemas.microsoft.com/office/drawing/2014/main" id="{2B70368C-989C-214C-802B-FD2353C07685}"/>
              </a:ext>
            </a:extLst>
          </p:cNvPr>
          <p:cNvSpPr/>
          <p:nvPr/>
        </p:nvSpPr>
        <p:spPr>
          <a:xfrm rot="15091997">
            <a:off x="2921538" y="3214214"/>
            <a:ext cx="2017059" cy="1397332"/>
          </a:xfrm>
          <a:prstGeom prst="arc">
            <a:avLst/>
          </a:prstGeom>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en-US" sz="1013" dirty="0">
              <a:solidFill>
                <a:prstClr val="black"/>
              </a:solidFill>
              <a:latin typeface="Acumin Pro" panose="020B0604020202020204" charset="0"/>
            </a:endParaRPr>
          </a:p>
        </p:txBody>
      </p:sp>
      <p:sp>
        <p:nvSpPr>
          <p:cNvPr id="38" name="Arc 37">
            <a:extLst>
              <a:ext uri="{FF2B5EF4-FFF2-40B4-BE49-F238E27FC236}">
                <a16:creationId xmlns:a16="http://schemas.microsoft.com/office/drawing/2014/main" id="{2F4C215B-DBAB-0140-9164-E602DDE3479D}"/>
              </a:ext>
            </a:extLst>
          </p:cNvPr>
          <p:cNvSpPr/>
          <p:nvPr/>
        </p:nvSpPr>
        <p:spPr>
          <a:xfrm>
            <a:off x="4290740" y="1331295"/>
            <a:ext cx="2017059" cy="1397332"/>
          </a:xfrm>
          <a:prstGeom prst="arc">
            <a:avLst/>
          </a:prstGeom>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en-US" sz="900" dirty="0">
              <a:solidFill>
                <a:prstClr val="black"/>
              </a:solidFill>
              <a:latin typeface="Acumin Pro" panose="020B0604020202020204" charset="0"/>
            </a:endParaRPr>
          </a:p>
        </p:txBody>
      </p:sp>
      <p:sp>
        <p:nvSpPr>
          <p:cNvPr id="39" name="Arc 38">
            <a:extLst>
              <a:ext uri="{FF2B5EF4-FFF2-40B4-BE49-F238E27FC236}">
                <a16:creationId xmlns:a16="http://schemas.microsoft.com/office/drawing/2014/main" id="{1F7C7BC6-9A55-9D4E-A69B-C8D70A066A6C}"/>
              </a:ext>
            </a:extLst>
          </p:cNvPr>
          <p:cNvSpPr/>
          <p:nvPr/>
        </p:nvSpPr>
        <p:spPr>
          <a:xfrm>
            <a:off x="4290740" y="4470023"/>
            <a:ext cx="2017059" cy="1397332"/>
          </a:xfrm>
          <a:prstGeom prst="arc">
            <a:avLst/>
          </a:prstGeom>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en-US" sz="1013" dirty="0">
              <a:solidFill>
                <a:prstClr val="black"/>
              </a:solidFill>
              <a:latin typeface="Acumin Pro" panose="020B0604020202020204" charset="0"/>
            </a:endParaRPr>
          </a:p>
        </p:txBody>
      </p:sp>
      <p:sp>
        <p:nvSpPr>
          <p:cNvPr id="35" name="Rectangle 34">
            <a:extLst>
              <a:ext uri="{FF2B5EF4-FFF2-40B4-BE49-F238E27FC236}">
                <a16:creationId xmlns:a16="http://schemas.microsoft.com/office/drawing/2014/main" id="{E12B3D5A-4261-4F8C-AFC1-B307091EFB08}"/>
              </a:ext>
            </a:extLst>
          </p:cNvPr>
          <p:cNvSpPr/>
          <p:nvPr/>
        </p:nvSpPr>
        <p:spPr>
          <a:xfrm>
            <a:off x="-1742" y="168603"/>
            <a:ext cx="7587875" cy="7261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93166B3-3E16-4741-A53B-EB9D6BEB394F}"/>
              </a:ext>
            </a:extLst>
          </p:cNvPr>
          <p:cNvSpPr/>
          <p:nvPr/>
        </p:nvSpPr>
        <p:spPr>
          <a:xfrm>
            <a:off x="124093" y="185900"/>
            <a:ext cx="6897595" cy="461665"/>
          </a:xfrm>
          <a:prstGeom prst="rect">
            <a:avLst/>
          </a:prstGeom>
        </p:spPr>
        <p:txBody>
          <a:bodyPr wrap="square">
            <a:spAutoFit/>
          </a:bodyPr>
          <a:lstStyle/>
          <a:p>
            <a:r>
              <a:rPr lang="en-US" sz="2400" dirty="0">
                <a:solidFill>
                  <a:srgbClr val="FFFFFF"/>
                </a:solidFill>
                <a:latin typeface="Impact" panose="020B0806030902050204" pitchFamily="34" charset="0"/>
              </a:rPr>
              <a:t>TEACHING EXCELLENCE at PURDUE UNIVERSITY</a:t>
            </a:r>
          </a:p>
        </p:txBody>
      </p:sp>
      <p:sp>
        <p:nvSpPr>
          <p:cNvPr id="43" name="Rectangle 42">
            <a:extLst>
              <a:ext uri="{FF2B5EF4-FFF2-40B4-BE49-F238E27FC236}">
                <a16:creationId xmlns:a16="http://schemas.microsoft.com/office/drawing/2014/main" id="{34F042C2-53E9-4960-9CAA-A3FD67A91953}"/>
              </a:ext>
            </a:extLst>
          </p:cNvPr>
          <p:cNvSpPr/>
          <p:nvPr/>
        </p:nvSpPr>
        <p:spPr>
          <a:xfrm>
            <a:off x="180622" y="545159"/>
            <a:ext cx="4275572" cy="369332"/>
          </a:xfrm>
          <a:prstGeom prst="rect">
            <a:avLst/>
          </a:prstGeom>
        </p:spPr>
        <p:txBody>
          <a:bodyPr wrap="square">
            <a:spAutoFit/>
          </a:bodyPr>
          <a:lstStyle/>
          <a:p>
            <a:r>
              <a:rPr lang="en-US" i="1" dirty="0">
                <a:solidFill>
                  <a:srgbClr val="FFFFFF"/>
                </a:solidFill>
                <a:latin typeface="Acumin Pro ExtraCondensed Smbd"/>
              </a:rPr>
              <a:t>Teaching Academy Fellow</a:t>
            </a:r>
          </a:p>
        </p:txBody>
      </p:sp>
      <p:sp>
        <p:nvSpPr>
          <p:cNvPr id="2" name="TextBox 1">
            <a:extLst>
              <a:ext uri="{FF2B5EF4-FFF2-40B4-BE49-F238E27FC236}">
                <a16:creationId xmlns:a16="http://schemas.microsoft.com/office/drawing/2014/main" id="{F1900E7F-DF9D-4CCA-AF94-0698735204BD}"/>
              </a:ext>
            </a:extLst>
          </p:cNvPr>
          <p:cNvSpPr txBox="1"/>
          <p:nvPr/>
        </p:nvSpPr>
        <p:spPr>
          <a:xfrm>
            <a:off x="841655" y="1833386"/>
            <a:ext cx="6898170" cy="3970318"/>
          </a:xfrm>
          <a:prstGeom prst="rect">
            <a:avLst/>
          </a:prstGeom>
          <a:noFill/>
        </p:spPr>
        <p:txBody>
          <a:bodyPr wrap="square" rtlCol="0">
            <a:spAutoFit/>
          </a:bodyPr>
          <a:lstStyle/>
          <a:p>
            <a:r>
              <a:rPr lang="en-US" b="1" dirty="0"/>
              <a:t>Charge</a:t>
            </a:r>
            <a:r>
              <a:rPr lang="en-US" dirty="0"/>
              <a:t>: to serve as a conduit for information about teaching excellence between faculty/units and the Teaching Academy/Provost’s office </a:t>
            </a:r>
          </a:p>
          <a:p>
            <a:endParaRPr lang="en-US" dirty="0"/>
          </a:p>
          <a:p>
            <a:r>
              <a:rPr lang="en-US" dirty="0"/>
              <a:t>Focus groups/Listening sessions</a:t>
            </a:r>
          </a:p>
          <a:p>
            <a:pPr marL="285750" indent="-285750">
              <a:buFont typeface="Arial" panose="020B0604020202020204" pitchFamily="34" charset="0"/>
              <a:buChar char="•"/>
            </a:pPr>
            <a:r>
              <a:rPr lang="en-US" dirty="0"/>
              <a:t>Educational Policy Committee (EPC)</a:t>
            </a:r>
          </a:p>
          <a:p>
            <a:pPr marL="285750" indent="-285750">
              <a:buFont typeface="Arial" panose="020B0604020202020204" pitchFamily="34" charset="0"/>
              <a:buChar char="•"/>
            </a:pPr>
            <a:r>
              <a:rPr lang="en-US" dirty="0"/>
              <a:t>Faculty Affairs Committee (FAC)</a:t>
            </a:r>
          </a:p>
          <a:p>
            <a:pPr marL="285750" indent="-285750">
              <a:buFont typeface="Arial" panose="020B0604020202020204" pitchFamily="34" charset="0"/>
              <a:buChar char="•"/>
            </a:pPr>
            <a:r>
              <a:rPr lang="en-US" dirty="0"/>
              <a:t>Teaching Academy</a:t>
            </a:r>
          </a:p>
          <a:p>
            <a:pPr marL="285750" indent="-285750">
              <a:buFont typeface="Arial" panose="020B0604020202020204" pitchFamily="34" charset="0"/>
              <a:buChar char="•"/>
            </a:pPr>
            <a:r>
              <a:rPr lang="en-US" dirty="0"/>
              <a:t>Butler Center</a:t>
            </a:r>
          </a:p>
          <a:p>
            <a:pPr marL="285750" indent="-285750">
              <a:buFont typeface="Arial" panose="020B0604020202020204" pitchFamily="34" charset="0"/>
              <a:buChar char="•"/>
            </a:pPr>
            <a:r>
              <a:rPr lang="en-US"/>
              <a:t>Department Heads</a:t>
            </a:r>
            <a:endParaRPr lang="en-US" dirty="0"/>
          </a:p>
          <a:p>
            <a:pPr marL="285750" indent="-285750">
              <a:buFont typeface="Arial" panose="020B0604020202020204" pitchFamily="34" charset="0"/>
              <a:buChar char="•"/>
            </a:pPr>
            <a:r>
              <a:rPr lang="en-US" dirty="0"/>
              <a:t>Other groups/units (PIRE, Colleges, Departments)</a:t>
            </a:r>
          </a:p>
          <a:p>
            <a:endParaRPr lang="en-US" dirty="0"/>
          </a:p>
          <a:p>
            <a:r>
              <a:rPr lang="en-US" b="1" dirty="0"/>
              <a:t>Next Phase</a:t>
            </a:r>
            <a:r>
              <a:rPr lang="en-US" dirty="0"/>
              <a:t>: Working toward implementation in localized ways (i.e. at the departmental level), including conversations about assessment and evaluation. </a:t>
            </a:r>
            <a:endParaRPr lang="en-US" b="1" dirty="0"/>
          </a:p>
        </p:txBody>
      </p:sp>
    </p:spTree>
    <p:extLst>
      <p:ext uri="{BB962C8B-B14F-4D97-AF65-F5344CB8AC3E}">
        <p14:creationId xmlns:p14="http://schemas.microsoft.com/office/powerpoint/2010/main" val="8013224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2"/>
          </p:nvPr>
        </p:nvSpPr>
        <p:spPr>
          <a:xfrm>
            <a:off x="267971" y="1499184"/>
            <a:ext cx="3181466" cy="5524028"/>
          </a:xfrm>
        </p:spPr>
        <p:txBody>
          <a:bodyPr>
            <a:normAutofit/>
          </a:bodyPr>
          <a:lstStyle/>
          <a:p>
            <a:pPr marL="0" lvl="0" indent="0" fontAlgn="base">
              <a:lnSpc>
                <a:spcPct val="120000"/>
              </a:lnSpc>
              <a:spcBef>
                <a:spcPts val="0"/>
              </a:spcBef>
              <a:buNone/>
            </a:pPr>
            <a:r>
              <a:rPr lang="en-US" sz="1600" b="1" u="sng" dirty="0"/>
              <a:t>Responsibilities:</a:t>
            </a:r>
            <a:endParaRPr lang="en-US" sz="1400" b="1" u="sng" dirty="0"/>
          </a:p>
          <a:p>
            <a:pPr lvl="1" fontAlgn="base">
              <a:lnSpc>
                <a:spcPct val="120000"/>
              </a:lnSpc>
              <a:spcBef>
                <a:spcPts val="0"/>
              </a:spcBef>
            </a:pPr>
            <a:r>
              <a:rPr lang="en-US" sz="1400" dirty="0"/>
              <a:t>Assist with focus groups convened by the Fellow</a:t>
            </a:r>
            <a:endParaRPr lang="en-US" sz="1200" dirty="0"/>
          </a:p>
          <a:p>
            <a:pPr lvl="1" fontAlgn="base">
              <a:lnSpc>
                <a:spcPct val="120000"/>
              </a:lnSpc>
              <a:spcBef>
                <a:spcPts val="0"/>
              </a:spcBef>
            </a:pPr>
            <a:r>
              <a:rPr lang="en-US" sz="1400" dirty="0"/>
              <a:t>Beta test structures of teaching development/evaluation as needed, e.g., create a teaching portfolio and dossier or pilot mentorship programs. ​</a:t>
            </a:r>
            <a:endParaRPr lang="en-US" sz="1200" dirty="0"/>
          </a:p>
          <a:p>
            <a:pPr lvl="1" fontAlgn="base">
              <a:lnSpc>
                <a:spcPct val="120000"/>
              </a:lnSpc>
              <a:spcBef>
                <a:spcPts val="0"/>
              </a:spcBef>
            </a:pPr>
            <a:r>
              <a:rPr lang="en-US" sz="1400" dirty="0"/>
              <a:t>Serve as “teaching excellence champions” in their home colleges and across the university</a:t>
            </a:r>
            <a:endParaRPr lang="en-US" sz="1200" dirty="0"/>
          </a:p>
          <a:p>
            <a:pPr lvl="1" fontAlgn="base">
              <a:lnSpc>
                <a:spcPct val="120000"/>
              </a:lnSpc>
              <a:spcBef>
                <a:spcPts val="0"/>
              </a:spcBef>
            </a:pPr>
            <a:r>
              <a:rPr lang="en-US" sz="1400" dirty="0"/>
              <a:t>Offer feedback to the Fellow on other initiatives as needed.</a:t>
            </a:r>
            <a:endParaRPr lang="en-US" sz="1200" dirty="0"/>
          </a:p>
          <a:p>
            <a:pPr>
              <a:lnSpc>
                <a:spcPct val="120000"/>
              </a:lnSpc>
              <a:spcBef>
                <a:spcPts val="0"/>
              </a:spcBef>
            </a:pPr>
            <a:endParaRPr lang="en-US" sz="1600" dirty="0"/>
          </a:p>
          <a:p>
            <a:endParaRPr lang="en-US" sz="1600" dirty="0"/>
          </a:p>
        </p:txBody>
      </p:sp>
      <p:sp>
        <p:nvSpPr>
          <p:cNvPr id="8" name="Graphic 29" descr="Trophy">
            <a:extLst>
              <a:ext uri="{FF2B5EF4-FFF2-40B4-BE49-F238E27FC236}">
                <a16:creationId xmlns:a16="http://schemas.microsoft.com/office/drawing/2014/main" id="{B62F1012-F388-40F1-9F65-4CFD81AB2B64}"/>
              </a:ext>
            </a:extLst>
          </p:cNvPr>
          <p:cNvSpPr>
            <a:spLocks noChangeAspect="1"/>
          </p:cNvSpPr>
          <p:nvPr/>
        </p:nvSpPr>
        <p:spPr>
          <a:xfrm>
            <a:off x="3449436" y="1118184"/>
            <a:ext cx="129801" cy="146304"/>
          </a:xfrm>
          <a:custGeom>
            <a:avLst/>
            <a:gdLst>
              <a:gd name="connsiteX0" fmla="*/ 536089 w 626481"/>
              <a:gd name="connsiteY0" fmla="*/ 340090 h 706133"/>
              <a:gd name="connsiteX1" fmla="*/ 410793 w 626481"/>
              <a:gd name="connsiteY1" fmla="*/ 400053 h 706133"/>
              <a:gd name="connsiteX2" fmla="*/ 464491 w 626481"/>
              <a:gd name="connsiteY2" fmla="*/ 345460 h 706133"/>
              <a:gd name="connsiteX3" fmla="*/ 485075 w 626481"/>
              <a:gd name="connsiteY3" fmla="*/ 318610 h 706133"/>
              <a:gd name="connsiteX4" fmla="*/ 509240 w 626481"/>
              <a:gd name="connsiteY4" fmla="*/ 233588 h 706133"/>
              <a:gd name="connsiteX5" fmla="*/ 509240 w 626481"/>
              <a:gd name="connsiteY5" fmla="*/ 117241 h 706133"/>
              <a:gd name="connsiteX6" fmla="*/ 571888 w 626481"/>
              <a:gd name="connsiteY6" fmla="*/ 117241 h 706133"/>
              <a:gd name="connsiteX7" fmla="*/ 571888 w 626481"/>
              <a:gd name="connsiteY7" fmla="*/ 253277 h 706133"/>
              <a:gd name="connsiteX8" fmla="*/ 536089 w 626481"/>
              <a:gd name="connsiteY8" fmla="*/ 340090 h 706133"/>
              <a:gd name="connsiteX9" fmla="*/ 91287 w 626481"/>
              <a:gd name="connsiteY9" fmla="*/ 340090 h 706133"/>
              <a:gd name="connsiteX10" fmla="*/ 53698 w 626481"/>
              <a:gd name="connsiteY10" fmla="*/ 253277 h 706133"/>
              <a:gd name="connsiteX11" fmla="*/ 53698 w 626481"/>
              <a:gd name="connsiteY11" fmla="*/ 116346 h 706133"/>
              <a:gd name="connsiteX12" fmla="*/ 116346 w 626481"/>
              <a:gd name="connsiteY12" fmla="*/ 116346 h 706133"/>
              <a:gd name="connsiteX13" fmla="*/ 116346 w 626481"/>
              <a:gd name="connsiteY13" fmla="*/ 232693 h 706133"/>
              <a:gd name="connsiteX14" fmla="*/ 140511 w 626481"/>
              <a:gd name="connsiteY14" fmla="*/ 317715 h 706133"/>
              <a:gd name="connsiteX15" fmla="*/ 161095 w 626481"/>
              <a:gd name="connsiteY15" fmla="*/ 344565 h 706133"/>
              <a:gd name="connsiteX16" fmla="*/ 214794 w 626481"/>
              <a:gd name="connsiteY16" fmla="*/ 399158 h 706133"/>
              <a:gd name="connsiteX17" fmla="*/ 91287 w 626481"/>
              <a:gd name="connsiteY17" fmla="*/ 340090 h 706133"/>
              <a:gd name="connsiteX18" fmla="*/ 626481 w 626481"/>
              <a:gd name="connsiteY18" fmla="*/ 250592 h 706133"/>
              <a:gd name="connsiteX19" fmla="*/ 626481 w 626481"/>
              <a:gd name="connsiteY19" fmla="*/ 62648 h 706133"/>
              <a:gd name="connsiteX20" fmla="*/ 510135 w 626481"/>
              <a:gd name="connsiteY20" fmla="*/ 62648 h 706133"/>
              <a:gd name="connsiteX21" fmla="*/ 510135 w 626481"/>
              <a:gd name="connsiteY21" fmla="*/ 0 h 706133"/>
              <a:gd name="connsiteX22" fmla="*/ 313241 w 626481"/>
              <a:gd name="connsiteY22" fmla="*/ 0 h 706133"/>
              <a:gd name="connsiteX23" fmla="*/ 116346 w 626481"/>
              <a:gd name="connsiteY23" fmla="*/ 0 h 706133"/>
              <a:gd name="connsiteX24" fmla="*/ 116346 w 626481"/>
              <a:gd name="connsiteY24" fmla="*/ 62648 h 706133"/>
              <a:gd name="connsiteX25" fmla="*/ 0 w 626481"/>
              <a:gd name="connsiteY25" fmla="*/ 62648 h 706133"/>
              <a:gd name="connsiteX26" fmla="*/ 0 w 626481"/>
              <a:gd name="connsiteY26" fmla="*/ 249697 h 706133"/>
              <a:gd name="connsiteX27" fmla="*/ 51013 w 626481"/>
              <a:gd name="connsiteY27" fmla="*/ 374994 h 706133"/>
              <a:gd name="connsiteX28" fmla="*/ 264912 w 626481"/>
              <a:gd name="connsiteY28" fmla="*/ 455541 h 706133"/>
              <a:gd name="connsiteX29" fmla="*/ 277442 w 626481"/>
              <a:gd name="connsiteY29" fmla="*/ 500290 h 706133"/>
              <a:gd name="connsiteX30" fmla="*/ 277442 w 626481"/>
              <a:gd name="connsiteY30" fmla="*/ 616636 h 706133"/>
              <a:gd name="connsiteX31" fmla="*/ 232693 w 626481"/>
              <a:gd name="connsiteY31" fmla="*/ 616636 h 706133"/>
              <a:gd name="connsiteX32" fmla="*/ 196894 w 626481"/>
              <a:gd name="connsiteY32" fmla="*/ 652435 h 706133"/>
              <a:gd name="connsiteX33" fmla="*/ 152145 w 626481"/>
              <a:gd name="connsiteY33" fmla="*/ 652435 h 706133"/>
              <a:gd name="connsiteX34" fmla="*/ 116346 w 626481"/>
              <a:gd name="connsiteY34" fmla="*/ 688234 h 706133"/>
              <a:gd name="connsiteX35" fmla="*/ 116346 w 626481"/>
              <a:gd name="connsiteY35" fmla="*/ 706134 h 706133"/>
              <a:gd name="connsiteX36" fmla="*/ 510135 w 626481"/>
              <a:gd name="connsiteY36" fmla="*/ 706134 h 706133"/>
              <a:gd name="connsiteX37" fmla="*/ 510135 w 626481"/>
              <a:gd name="connsiteY37" fmla="*/ 688234 h 706133"/>
              <a:gd name="connsiteX38" fmla="*/ 474336 w 626481"/>
              <a:gd name="connsiteY38" fmla="*/ 652435 h 706133"/>
              <a:gd name="connsiteX39" fmla="*/ 429587 w 626481"/>
              <a:gd name="connsiteY39" fmla="*/ 652435 h 706133"/>
              <a:gd name="connsiteX40" fmla="*/ 393788 w 626481"/>
              <a:gd name="connsiteY40" fmla="*/ 616636 h 706133"/>
              <a:gd name="connsiteX41" fmla="*/ 349039 w 626481"/>
              <a:gd name="connsiteY41" fmla="*/ 616636 h 706133"/>
              <a:gd name="connsiteX42" fmla="*/ 349039 w 626481"/>
              <a:gd name="connsiteY42" fmla="*/ 501185 h 706133"/>
              <a:gd name="connsiteX43" fmla="*/ 361569 w 626481"/>
              <a:gd name="connsiteY43" fmla="*/ 456436 h 706133"/>
              <a:gd name="connsiteX44" fmla="*/ 575468 w 626481"/>
              <a:gd name="connsiteY44" fmla="*/ 375889 h 706133"/>
              <a:gd name="connsiteX45" fmla="*/ 626481 w 626481"/>
              <a:gd name="connsiteY45" fmla="*/ 250592 h 70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26481" h="706133">
                <a:moveTo>
                  <a:pt x="536089" y="340090"/>
                </a:moveTo>
                <a:cubicBezTo>
                  <a:pt x="504765" y="372309"/>
                  <a:pt x="475231" y="392893"/>
                  <a:pt x="410793" y="400053"/>
                </a:cubicBezTo>
                <a:cubicBezTo>
                  <a:pt x="427797" y="383048"/>
                  <a:pt x="447486" y="366044"/>
                  <a:pt x="464491" y="345460"/>
                </a:cubicBezTo>
                <a:cubicBezTo>
                  <a:pt x="471651" y="337405"/>
                  <a:pt x="485075" y="319505"/>
                  <a:pt x="485075" y="318610"/>
                </a:cubicBezTo>
                <a:cubicBezTo>
                  <a:pt x="500290" y="293551"/>
                  <a:pt x="509240" y="264912"/>
                  <a:pt x="509240" y="233588"/>
                </a:cubicBezTo>
                <a:lnTo>
                  <a:pt x="509240" y="117241"/>
                </a:lnTo>
                <a:lnTo>
                  <a:pt x="571888" y="117241"/>
                </a:lnTo>
                <a:lnTo>
                  <a:pt x="571888" y="253277"/>
                </a:lnTo>
                <a:cubicBezTo>
                  <a:pt x="572783" y="255067"/>
                  <a:pt x="574573" y="299816"/>
                  <a:pt x="536089" y="340090"/>
                </a:cubicBezTo>
                <a:close/>
                <a:moveTo>
                  <a:pt x="91287" y="340090"/>
                </a:moveTo>
                <a:cubicBezTo>
                  <a:pt x="51908" y="299816"/>
                  <a:pt x="53698" y="255067"/>
                  <a:pt x="53698" y="253277"/>
                </a:cubicBezTo>
                <a:lnTo>
                  <a:pt x="53698" y="116346"/>
                </a:lnTo>
                <a:lnTo>
                  <a:pt x="116346" y="116346"/>
                </a:lnTo>
                <a:lnTo>
                  <a:pt x="116346" y="232693"/>
                </a:lnTo>
                <a:cubicBezTo>
                  <a:pt x="116346" y="264017"/>
                  <a:pt x="125296" y="292656"/>
                  <a:pt x="140511" y="317715"/>
                </a:cubicBezTo>
                <a:cubicBezTo>
                  <a:pt x="140511" y="318610"/>
                  <a:pt x="153935" y="337405"/>
                  <a:pt x="161095" y="344565"/>
                </a:cubicBezTo>
                <a:cubicBezTo>
                  <a:pt x="178995" y="365149"/>
                  <a:pt x="197789" y="382153"/>
                  <a:pt x="214794" y="399158"/>
                </a:cubicBezTo>
                <a:cubicBezTo>
                  <a:pt x="152145" y="391998"/>
                  <a:pt x="121716" y="371414"/>
                  <a:pt x="91287" y="340090"/>
                </a:cubicBezTo>
                <a:close/>
                <a:moveTo>
                  <a:pt x="626481" y="250592"/>
                </a:moveTo>
                <a:lnTo>
                  <a:pt x="626481" y="62648"/>
                </a:lnTo>
                <a:lnTo>
                  <a:pt x="510135" y="62648"/>
                </a:lnTo>
                <a:lnTo>
                  <a:pt x="510135" y="0"/>
                </a:lnTo>
                <a:lnTo>
                  <a:pt x="313241" y="0"/>
                </a:lnTo>
                <a:lnTo>
                  <a:pt x="116346" y="0"/>
                </a:lnTo>
                <a:lnTo>
                  <a:pt x="116346" y="62648"/>
                </a:lnTo>
                <a:lnTo>
                  <a:pt x="0" y="62648"/>
                </a:lnTo>
                <a:lnTo>
                  <a:pt x="0" y="249697"/>
                </a:lnTo>
                <a:cubicBezTo>
                  <a:pt x="0" y="258647"/>
                  <a:pt x="0" y="320400"/>
                  <a:pt x="51013" y="374994"/>
                </a:cubicBezTo>
                <a:cubicBezTo>
                  <a:pt x="100237" y="426902"/>
                  <a:pt x="160200" y="453751"/>
                  <a:pt x="264912" y="455541"/>
                </a:cubicBezTo>
                <a:cubicBezTo>
                  <a:pt x="272967" y="468966"/>
                  <a:pt x="277442" y="484180"/>
                  <a:pt x="277442" y="500290"/>
                </a:cubicBezTo>
                <a:lnTo>
                  <a:pt x="277442" y="616636"/>
                </a:lnTo>
                <a:lnTo>
                  <a:pt x="232693" y="616636"/>
                </a:lnTo>
                <a:cubicBezTo>
                  <a:pt x="213004" y="616636"/>
                  <a:pt x="196894" y="632746"/>
                  <a:pt x="196894" y="652435"/>
                </a:cubicBezTo>
                <a:lnTo>
                  <a:pt x="152145" y="652435"/>
                </a:lnTo>
                <a:cubicBezTo>
                  <a:pt x="132456" y="652435"/>
                  <a:pt x="116346" y="668545"/>
                  <a:pt x="116346" y="688234"/>
                </a:cubicBezTo>
                <a:lnTo>
                  <a:pt x="116346" y="706134"/>
                </a:lnTo>
                <a:lnTo>
                  <a:pt x="510135" y="706134"/>
                </a:lnTo>
                <a:lnTo>
                  <a:pt x="510135" y="688234"/>
                </a:lnTo>
                <a:cubicBezTo>
                  <a:pt x="510135" y="668545"/>
                  <a:pt x="494025" y="652435"/>
                  <a:pt x="474336" y="652435"/>
                </a:cubicBezTo>
                <a:lnTo>
                  <a:pt x="429587" y="652435"/>
                </a:lnTo>
                <a:cubicBezTo>
                  <a:pt x="429587" y="632746"/>
                  <a:pt x="413478" y="616636"/>
                  <a:pt x="393788" y="616636"/>
                </a:cubicBezTo>
                <a:lnTo>
                  <a:pt x="349039" y="616636"/>
                </a:lnTo>
                <a:lnTo>
                  <a:pt x="349039" y="501185"/>
                </a:lnTo>
                <a:cubicBezTo>
                  <a:pt x="349039" y="485075"/>
                  <a:pt x="353514" y="469861"/>
                  <a:pt x="361569" y="456436"/>
                </a:cubicBezTo>
                <a:cubicBezTo>
                  <a:pt x="466281" y="454646"/>
                  <a:pt x="526244" y="426902"/>
                  <a:pt x="575468" y="375889"/>
                </a:cubicBezTo>
                <a:cubicBezTo>
                  <a:pt x="626481" y="322190"/>
                  <a:pt x="626481" y="259542"/>
                  <a:pt x="626481" y="250592"/>
                </a:cubicBezTo>
                <a:close/>
              </a:path>
            </a:pathLst>
          </a:custGeom>
          <a:solidFill>
            <a:schemeClr val="accent4"/>
          </a:solidFill>
          <a:ln w="8930"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1350" dirty="0"/>
          </a:p>
        </p:txBody>
      </p:sp>
      <p:sp>
        <p:nvSpPr>
          <p:cNvPr id="11" name="Rectangle 10"/>
          <p:cNvSpPr/>
          <p:nvPr/>
        </p:nvSpPr>
        <p:spPr>
          <a:xfrm>
            <a:off x="-1117" y="610211"/>
            <a:ext cx="3783062" cy="164592"/>
          </a:xfrm>
          <a:prstGeom prst="rect">
            <a:avLst/>
          </a:prstGeom>
          <a:solidFill>
            <a:schemeClr val="accent4">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742" y="168603"/>
            <a:ext cx="7587875" cy="7261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24093" y="185900"/>
            <a:ext cx="6897595" cy="461665"/>
          </a:xfrm>
          <a:prstGeom prst="rect">
            <a:avLst/>
          </a:prstGeom>
        </p:spPr>
        <p:txBody>
          <a:bodyPr wrap="square">
            <a:spAutoFit/>
          </a:bodyPr>
          <a:lstStyle/>
          <a:p>
            <a:r>
              <a:rPr lang="en-US" sz="2400" dirty="0">
                <a:solidFill>
                  <a:schemeClr val="accent4"/>
                </a:solidFill>
                <a:latin typeface="Impact" panose="020B0806030902050204" pitchFamily="34" charset="0"/>
              </a:rPr>
              <a:t>TEACHING EXCELLENCE at PURDUE UNIVERSITY</a:t>
            </a:r>
          </a:p>
        </p:txBody>
      </p:sp>
      <p:sp>
        <p:nvSpPr>
          <p:cNvPr id="14" name="Rectangle 13"/>
          <p:cNvSpPr/>
          <p:nvPr/>
        </p:nvSpPr>
        <p:spPr>
          <a:xfrm>
            <a:off x="180622" y="545159"/>
            <a:ext cx="4275572" cy="369332"/>
          </a:xfrm>
          <a:prstGeom prst="rect">
            <a:avLst/>
          </a:prstGeom>
        </p:spPr>
        <p:txBody>
          <a:bodyPr wrap="square">
            <a:spAutoFit/>
          </a:bodyPr>
          <a:lstStyle/>
          <a:p>
            <a:r>
              <a:rPr lang="en-US" i="1" dirty="0">
                <a:solidFill>
                  <a:schemeClr val="accent4"/>
                </a:solidFill>
                <a:latin typeface="+mj-lt"/>
              </a:rPr>
              <a:t>Teaching Excellence Advisory Committee</a:t>
            </a:r>
          </a:p>
        </p:txBody>
      </p:sp>
      <p:sp>
        <p:nvSpPr>
          <p:cNvPr id="9" name="Slide Number Placeholder 2"/>
          <p:cNvSpPr>
            <a:spLocks noGrp="1"/>
          </p:cNvSpPr>
          <p:nvPr>
            <p:ph type="sldNum" sz="quarter" idx="10"/>
          </p:nvPr>
        </p:nvSpPr>
        <p:spPr>
          <a:xfrm>
            <a:off x="8510269" y="6276452"/>
            <a:ext cx="365760" cy="365760"/>
          </a:xfrm>
        </p:spPr>
        <p:txBody>
          <a:bodyPr/>
          <a:lstStyle/>
          <a:p>
            <a:fld id="{AB80C8F5-D920-BB4B-933F-7F3EB43C8215}" type="slidenum">
              <a:rPr lang="en-US" smtClean="0"/>
              <a:pPr/>
              <a:t>6</a:t>
            </a:fld>
            <a:endParaRPr lang="en-US" dirty="0"/>
          </a:p>
        </p:txBody>
      </p:sp>
      <p:sp>
        <p:nvSpPr>
          <p:cNvPr id="2" name="Rectangle 1">
            <a:extLst>
              <a:ext uri="{FF2B5EF4-FFF2-40B4-BE49-F238E27FC236}">
                <a16:creationId xmlns:a16="http://schemas.microsoft.com/office/drawing/2014/main" id="{F1F11247-2783-4222-A1E3-CCBC78237D64}"/>
              </a:ext>
            </a:extLst>
          </p:cNvPr>
          <p:cNvSpPr/>
          <p:nvPr/>
        </p:nvSpPr>
        <p:spPr>
          <a:xfrm>
            <a:off x="3544315" y="1496371"/>
            <a:ext cx="5655049" cy="3933384"/>
          </a:xfrm>
          <a:prstGeom prst="rect">
            <a:avLst/>
          </a:prstGeom>
        </p:spPr>
        <p:txBody>
          <a:bodyPr wrap="square">
            <a:spAutoFit/>
          </a:bodyPr>
          <a:lstStyle/>
          <a:p>
            <a:pPr>
              <a:lnSpc>
                <a:spcPct val="120000"/>
              </a:lnSpc>
              <a:spcBef>
                <a:spcPts val="0"/>
              </a:spcBef>
            </a:pPr>
            <a:r>
              <a:rPr lang="en-US" sz="1600" b="1" u="sng" dirty="0"/>
              <a:t>Members:</a:t>
            </a:r>
          </a:p>
          <a:p>
            <a:pPr marL="341313" lvl="1" indent="-107950">
              <a:lnSpc>
                <a:spcPct val="120000"/>
              </a:lnSpc>
              <a:spcBef>
                <a:spcPts val="0"/>
              </a:spcBef>
            </a:pPr>
            <a:r>
              <a:rPr lang="en-US" sz="1200" dirty="0"/>
              <a:t>Natasha Duncan (</a:t>
            </a:r>
            <a:r>
              <a:rPr lang="en-US" sz="1200" dirty="0" err="1"/>
              <a:t>HONR</a:t>
            </a:r>
            <a:r>
              <a:rPr lang="en-US" sz="1200" dirty="0"/>
              <a:t>) </a:t>
            </a:r>
          </a:p>
          <a:p>
            <a:pPr marL="341313" lvl="1" indent="-107950">
              <a:lnSpc>
                <a:spcPct val="120000"/>
              </a:lnSpc>
              <a:spcBef>
                <a:spcPts val="0"/>
              </a:spcBef>
            </a:pPr>
            <a:r>
              <a:rPr lang="en-US" sz="1200" dirty="0"/>
              <a:t>Marcos Fernandez (Ag)</a:t>
            </a:r>
          </a:p>
          <a:p>
            <a:pPr marL="341313" lvl="1" indent="-107950">
              <a:lnSpc>
                <a:spcPct val="120000"/>
              </a:lnSpc>
              <a:spcBef>
                <a:spcPts val="0"/>
              </a:spcBef>
            </a:pPr>
            <a:r>
              <a:rPr lang="en-US" sz="1200" dirty="0"/>
              <a:t>Jenn Hall (</a:t>
            </a:r>
            <a:r>
              <a:rPr lang="en-US" sz="1200" dirty="0" err="1"/>
              <a:t>CLA</a:t>
            </a:r>
            <a:r>
              <a:rPr lang="en-US" sz="1200" dirty="0"/>
              <a:t>)</a:t>
            </a:r>
          </a:p>
          <a:p>
            <a:pPr marL="341313" lvl="1" indent="-107950">
              <a:lnSpc>
                <a:spcPct val="120000"/>
              </a:lnSpc>
              <a:spcBef>
                <a:spcPts val="0"/>
              </a:spcBef>
            </a:pPr>
            <a:r>
              <a:rPr lang="en-US" sz="1200" dirty="0"/>
              <a:t>Heather Howard (ILS-Libraries)</a:t>
            </a:r>
          </a:p>
          <a:p>
            <a:pPr marL="341313" lvl="1" indent="-107950">
              <a:lnSpc>
                <a:spcPct val="120000"/>
              </a:lnSpc>
              <a:spcBef>
                <a:spcPts val="0"/>
              </a:spcBef>
            </a:pPr>
            <a:r>
              <a:rPr lang="en-US" sz="1200" dirty="0"/>
              <a:t>Rachael Kenney (ED)</a:t>
            </a:r>
          </a:p>
          <a:p>
            <a:pPr marL="341313" lvl="1" indent="-107950">
              <a:lnSpc>
                <a:spcPct val="120000"/>
              </a:lnSpc>
              <a:spcBef>
                <a:spcPts val="0"/>
              </a:spcBef>
            </a:pPr>
            <a:r>
              <a:rPr lang="en-US" sz="1200" dirty="0"/>
              <a:t>Dave Nelson (CIE)</a:t>
            </a:r>
          </a:p>
          <a:p>
            <a:pPr marL="341313" lvl="1" indent="-107950">
              <a:lnSpc>
                <a:spcPct val="120000"/>
              </a:lnSpc>
              <a:spcBef>
                <a:spcPts val="0"/>
              </a:spcBef>
            </a:pPr>
            <a:r>
              <a:rPr lang="en-US" sz="1200" dirty="0"/>
              <a:t>Larry </a:t>
            </a:r>
            <a:r>
              <a:rPr lang="en-US" sz="1200" dirty="0" err="1"/>
              <a:t>Nies</a:t>
            </a:r>
            <a:r>
              <a:rPr lang="en-US" sz="1200" dirty="0"/>
              <a:t> (ENGR)</a:t>
            </a:r>
          </a:p>
          <a:p>
            <a:pPr marL="341313" lvl="1" indent="-107950">
              <a:lnSpc>
                <a:spcPct val="120000"/>
              </a:lnSpc>
              <a:spcBef>
                <a:spcPts val="0"/>
              </a:spcBef>
            </a:pPr>
            <a:r>
              <a:rPr lang="en-US" sz="1200" dirty="0" smtClean="0"/>
              <a:t>Kathy </a:t>
            </a:r>
            <a:r>
              <a:rPr lang="en-US" sz="1200" dirty="0"/>
              <a:t>Salisbury (VET)</a:t>
            </a:r>
          </a:p>
          <a:p>
            <a:pPr marL="341313" lvl="1" indent="-107950">
              <a:lnSpc>
                <a:spcPct val="120000"/>
              </a:lnSpc>
              <a:spcBef>
                <a:spcPts val="0"/>
              </a:spcBef>
            </a:pPr>
            <a:r>
              <a:rPr lang="en-US" sz="1200" dirty="0"/>
              <a:t>Greg </a:t>
            </a:r>
            <a:r>
              <a:rPr lang="en-US" sz="1200" dirty="0" err="1"/>
              <a:t>Strimel</a:t>
            </a:r>
            <a:r>
              <a:rPr lang="en-US" sz="1200" dirty="0"/>
              <a:t> (PPI)</a:t>
            </a:r>
          </a:p>
          <a:p>
            <a:pPr marL="341313" lvl="1" indent="-107950">
              <a:lnSpc>
                <a:spcPct val="120000"/>
              </a:lnSpc>
              <a:spcBef>
                <a:spcPts val="0"/>
              </a:spcBef>
            </a:pPr>
            <a:r>
              <a:rPr lang="en-US" sz="1200" dirty="0"/>
              <a:t>Charlene Sullivan (</a:t>
            </a:r>
            <a:r>
              <a:rPr lang="en-US" sz="1200" dirty="0" err="1"/>
              <a:t>KRAN</a:t>
            </a:r>
            <a:r>
              <a:rPr lang="en-US" sz="1200" dirty="0"/>
              <a:t>)</a:t>
            </a:r>
          </a:p>
          <a:p>
            <a:pPr marL="341313" lvl="1" indent="-107950">
              <a:lnSpc>
                <a:spcPct val="120000"/>
              </a:lnSpc>
              <a:spcBef>
                <a:spcPts val="0"/>
              </a:spcBef>
            </a:pPr>
            <a:r>
              <a:rPr lang="en-US" sz="1200" dirty="0"/>
              <a:t>Marcy Towns (SCI)  </a:t>
            </a:r>
          </a:p>
          <a:p>
            <a:pPr marL="341313" lvl="1" indent="-107950">
              <a:lnSpc>
                <a:spcPct val="120000"/>
              </a:lnSpc>
              <a:spcBef>
                <a:spcPts val="0"/>
              </a:spcBef>
            </a:pPr>
            <a:r>
              <a:rPr lang="en-US" sz="1200" dirty="0"/>
              <a:t>Zach Weber (PHARM)</a:t>
            </a:r>
          </a:p>
          <a:p>
            <a:pPr marL="341313" lvl="1" indent="-107950">
              <a:lnSpc>
                <a:spcPct val="120000"/>
              </a:lnSpc>
              <a:spcBef>
                <a:spcPts val="0"/>
              </a:spcBef>
            </a:pPr>
            <a:r>
              <a:rPr lang="en-US" sz="1200" dirty="0"/>
              <a:t>Kris Bross (Teaching Academy Teaching Excellence Fellow, </a:t>
            </a:r>
            <a:r>
              <a:rPr lang="en-US" sz="1200" dirty="0" err="1"/>
              <a:t>HONR</a:t>
            </a:r>
            <a:r>
              <a:rPr lang="en-US" sz="1200" dirty="0"/>
              <a:t>), </a:t>
            </a:r>
            <a:r>
              <a:rPr lang="en-US" sz="1200" i="1" dirty="0"/>
              <a:t>Ex Officio</a:t>
            </a:r>
          </a:p>
          <a:p>
            <a:pPr marL="341313" lvl="1" indent="-107950">
              <a:lnSpc>
                <a:spcPct val="120000"/>
              </a:lnSpc>
              <a:spcBef>
                <a:spcPts val="0"/>
              </a:spcBef>
            </a:pPr>
            <a:r>
              <a:rPr lang="en-US" sz="1200" dirty="0"/>
              <a:t>Kim Illingworth (Teaching Academy Chair, PHARM), </a:t>
            </a:r>
            <a:r>
              <a:rPr lang="en-US" sz="1200" i="1" dirty="0"/>
              <a:t>Ex Officio</a:t>
            </a:r>
            <a:endParaRPr lang="en-US" sz="1200" dirty="0"/>
          </a:p>
          <a:p>
            <a:pPr marL="341313" lvl="1" indent="-107950">
              <a:lnSpc>
                <a:spcPct val="120000"/>
              </a:lnSpc>
              <a:spcBef>
                <a:spcPts val="0"/>
              </a:spcBef>
            </a:pPr>
            <a:r>
              <a:rPr lang="en-US" sz="1200" dirty="0"/>
              <a:t>Lindsey Payne (Past Teaching Academy Chair, ENGR), </a:t>
            </a:r>
            <a:r>
              <a:rPr lang="en-US" sz="1200" i="1" dirty="0"/>
              <a:t>Ex Officio</a:t>
            </a:r>
          </a:p>
          <a:p>
            <a:pPr marL="341313" lvl="1" indent="-107950">
              <a:lnSpc>
                <a:spcPct val="120000"/>
              </a:lnSpc>
              <a:spcBef>
                <a:spcPts val="0"/>
              </a:spcBef>
            </a:pPr>
            <a:r>
              <a:rPr lang="en-US" sz="1200" dirty="0"/>
              <a:t>Signe Kastberg (Committee Chair Senate Faculty Affairs), </a:t>
            </a:r>
            <a:r>
              <a:rPr lang="en-US" sz="1200" i="1" dirty="0"/>
              <a:t>Ex Officio</a:t>
            </a:r>
            <a:endParaRPr lang="en-US" sz="1200" dirty="0"/>
          </a:p>
        </p:txBody>
      </p:sp>
    </p:spTree>
    <p:extLst>
      <p:ext uri="{BB962C8B-B14F-4D97-AF65-F5344CB8AC3E}">
        <p14:creationId xmlns:p14="http://schemas.microsoft.com/office/powerpoint/2010/main" val="1930690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B6B29BDD-7F32-1F44-A4A6-C9FD2EB03E37}"/>
              </a:ext>
            </a:extLst>
          </p:cNvPr>
          <p:cNvSpPr txBox="1"/>
          <p:nvPr/>
        </p:nvSpPr>
        <p:spPr>
          <a:xfrm>
            <a:off x="218548" y="240643"/>
            <a:ext cx="6060808" cy="438582"/>
          </a:xfrm>
          <a:prstGeom prst="rect">
            <a:avLst/>
          </a:prstGeom>
          <a:noFill/>
        </p:spPr>
        <p:txBody>
          <a:bodyPr wrap="square" rtlCol="0">
            <a:spAutoFit/>
          </a:bodyPr>
          <a:lstStyle/>
          <a:p>
            <a:pPr defTabSz="257175"/>
            <a:r>
              <a:rPr lang="en-US" sz="2250" b="1" dirty="0">
                <a:solidFill>
                  <a:prstClr val="white"/>
                </a:solidFill>
                <a:latin typeface="Acumin Pro" panose="020B0604020202020204" charset="0"/>
                <a:cs typeface="Arial" panose="020B0604020202020204" pitchFamily="34" charset="0"/>
              </a:rPr>
              <a:t>Provost Teaching Fellow</a:t>
            </a:r>
          </a:p>
        </p:txBody>
      </p:sp>
      <p:sp>
        <p:nvSpPr>
          <p:cNvPr id="37" name="Arc 36">
            <a:extLst>
              <a:ext uri="{FF2B5EF4-FFF2-40B4-BE49-F238E27FC236}">
                <a16:creationId xmlns:a16="http://schemas.microsoft.com/office/drawing/2014/main" id="{2B70368C-989C-214C-802B-FD2353C07685}"/>
              </a:ext>
            </a:extLst>
          </p:cNvPr>
          <p:cNvSpPr/>
          <p:nvPr/>
        </p:nvSpPr>
        <p:spPr>
          <a:xfrm rot="15091997">
            <a:off x="2921538" y="3214214"/>
            <a:ext cx="2017059" cy="1397332"/>
          </a:xfrm>
          <a:prstGeom prst="arc">
            <a:avLst/>
          </a:prstGeom>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en-US" sz="1013" dirty="0">
              <a:solidFill>
                <a:prstClr val="black"/>
              </a:solidFill>
              <a:latin typeface="Acumin Pro" panose="020B0604020202020204" charset="0"/>
            </a:endParaRPr>
          </a:p>
        </p:txBody>
      </p:sp>
      <p:sp>
        <p:nvSpPr>
          <p:cNvPr id="38" name="Arc 37">
            <a:extLst>
              <a:ext uri="{FF2B5EF4-FFF2-40B4-BE49-F238E27FC236}">
                <a16:creationId xmlns:a16="http://schemas.microsoft.com/office/drawing/2014/main" id="{2F4C215B-DBAB-0140-9164-E602DDE3479D}"/>
              </a:ext>
            </a:extLst>
          </p:cNvPr>
          <p:cNvSpPr/>
          <p:nvPr/>
        </p:nvSpPr>
        <p:spPr>
          <a:xfrm>
            <a:off x="4290740" y="1331295"/>
            <a:ext cx="2017059" cy="1397332"/>
          </a:xfrm>
          <a:prstGeom prst="arc">
            <a:avLst/>
          </a:prstGeom>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en-US" sz="900" dirty="0">
              <a:solidFill>
                <a:prstClr val="black"/>
              </a:solidFill>
              <a:latin typeface="Acumin Pro" panose="020B0604020202020204" charset="0"/>
            </a:endParaRPr>
          </a:p>
        </p:txBody>
      </p:sp>
      <p:sp>
        <p:nvSpPr>
          <p:cNvPr id="39" name="Arc 38">
            <a:extLst>
              <a:ext uri="{FF2B5EF4-FFF2-40B4-BE49-F238E27FC236}">
                <a16:creationId xmlns:a16="http://schemas.microsoft.com/office/drawing/2014/main" id="{1F7C7BC6-9A55-9D4E-A69B-C8D70A066A6C}"/>
              </a:ext>
            </a:extLst>
          </p:cNvPr>
          <p:cNvSpPr/>
          <p:nvPr/>
        </p:nvSpPr>
        <p:spPr>
          <a:xfrm>
            <a:off x="4290740" y="4470023"/>
            <a:ext cx="2017059" cy="1397332"/>
          </a:xfrm>
          <a:prstGeom prst="arc">
            <a:avLst/>
          </a:prstGeom>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en-US" sz="1013" dirty="0">
              <a:solidFill>
                <a:prstClr val="black"/>
              </a:solidFill>
              <a:latin typeface="Acumin Pro" panose="020B0604020202020204" charset="0"/>
            </a:endParaRPr>
          </a:p>
        </p:txBody>
      </p:sp>
      <p:sp>
        <p:nvSpPr>
          <p:cNvPr id="35" name="Rectangle 34">
            <a:extLst>
              <a:ext uri="{FF2B5EF4-FFF2-40B4-BE49-F238E27FC236}">
                <a16:creationId xmlns:a16="http://schemas.microsoft.com/office/drawing/2014/main" id="{E12B3D5A-4261-4F8C-AFC1-B307091EFB08}"/>
              </a:ext>
            </a:extLst>
          </p:cNvPr>
          <p:cNvSpPr/>
          <p:nvPr/>
        </p:nvSpPr>
        <p:spPr>
          <a:xfrm>
            <a:off x="-1742" y="168603"/>
            <a:ext cx="7587875" cy="7261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93166B3-3E16-4741-A53B-EB9D6BEB394F}"/>
              </a:ext>
            </a:extLst>
          </p:cNvPr>
          <p:cNvSpPr/>
          <p:nvPr/>
        </p:nvSpPr>
        <p:spPr>
          <a:xfrm>
            <a:off x="124093" y="185900"/>
            <a:ext cx="6897595" cy="461665"/>
          </a:xfrm>
          <a:prstGeom prst="rect">
            <a:avLst/>
          </a:prstGeom>
        </p:spPr>
        <p:txBody>
          <a:bodyPr wrap="square">
            <a:spAutoFit/>
          </a:bodyPr>
          <a:lstStyle/>
          <a:p>
            <a:r>
              <a:rPr lang="en-US" sz="2400" dirty="0">
                <a:solidFill>
                  <a:srgbClr val="FFFFFF"/>
                </a:solidFill>
                <a:latin typeface="Impact" panose="020B0806030902050204" pitchFamily="34" charset="0"/>
              </a:rPr>
              <a:t>TEACHING EXCELLENCE at PURDUE UNIVERSITY</a:t>
            </a:r>
          </a:p>
        </p:txBody>
      </p:sp>
      <p:sp>
        <p:nvSpPr>
          <p:cNvPr id="43" name="Rectangle 42">
            <a:extLst>
              <a:ext uri="{FF2B5EF4-FFF2-40B4-BE49-F238E27FC236}">
                <a16:creationId xmlns:a16="http://schemas.microsoft.com/office/drawing/2014/main" id="{34F042C2-53E9-4960-9CAA-A3FD67A91953}"/>
              </a:ext>
            </a:extLst>
          </p:cNvPr>
          <p:cNvSpPr/>
          <p:nvPr/>
        </p:nvSpPr>
        <p:spPr>
          <a:xfrm>
            <a:off x="180622" y="545159"/>
            <a:ext cx="4275572" cy="369332"/>
          </a:xfrm>
          <a:prstGeom prst="rect">
            <a:avLst/>
          </a:prstGeom>
        </p:spPr>
        <p:txBody>
          <a:bodyPr wrap="square">
            <a:spAutoFit/>
          </a:bodyPr>
          <a:lstStyle/>
          <a:p>
            <a:r>
              <a:rPr lang="en-US" i="1" dirty="0">
                <a:solidFill>
                  <a:srgbClr val="FFFFFF"/>
                </a:solidFill>
                <a:latin typeface="Acumin Pro ExtraCondensed Smbd"/>
              </a:rPr>
              <a:t>Teaching Academy Fellow</a:t>
            </a:r>
          </a:p>
        </p:txBody>
      </p:sp>
      <p:sp>
        <p:nvSpPr>
          <p:cNvPr id="7" name="Title 6">
            <a:extLst>
              <a:ext uri="{FF2B5EF4-FFF2-40B4-BE49-F238E27FC236}">
                <a16:creationId xmlns:a16="http://schemas.microsoft.com/office/drawing/2014/main" id="{1001484A-7741-4DD6-BBC9-FE5BF6246C9F}"/>
              </a:ext>
            </a:extLst>
          </p:cNvPr>
          <p:cNvSpPr>
            <a:spLocks noGrp="1"/>
          </p:cNvSpPr>
          <p:nvPr>
            <p:ph type="title"/>
          </p:nvPr>
        </p:nvSpPr>
        <p:spPr>
          <a:xfrm>
            <a:off x="218548" y="1273750"/>
            <a:ext cx="7886700" cy="440957"/>
          </a:xfrm>
        </p:spPr>
        <p:txBody>
          <a:bodyPr>
            <a:normAutofit/>
          </a:bodyPr>
          <a:lstStyle/>
          <a:p>
            <a:r>
              <a:rPr lang="en-US" sz="1800" b="1" u="sng" dirty="0">
                <a:latin typeface="Acumin Pro" panose="020B0604020202020204" charset="0"/>
              </a:rPr>
              <a:t>Next Steps:</a:t>
            </a:r>
          </a:p>
        </p:txBody>
      </p:sp>
      <p:sp>
        <p:nvSpPr>
          <p:cNvPr id="8" name="Content Placeholder 7">
            <a:extLst>
              <a:ext uri="{FF2B5EF4-FFF2-40B4-BE49-F238E27FC236}">
                <a16:creationId xmlns:a16="http://schemas.microsoft.com/office/drawing/2014/main" id="{46DCA8B0-4418-41E1-8EFA-B269B0E6915A}"/>
              </a:ext>
            </a:extLst>
          </p:cNvPr>
          <p:cNvSpPr>
            <a:spLocks noGrp="1"/>
          </p:cNvSpPr>
          <p:nvPr>
            <p:ph idx="1"/>
          </p:nvPr>
        </p:nvSpPr>
        <p:spPr>
          <a:xfrm>
            <a:off x="421340" y="1708190"/>
            <a:ext cx="7812749" cy="4351338"/>
          </a:xfrm>
        </p:spPr>
        <p:txBody>
          <a:bodyPr>
            <a:normAutofit/>
          </a:bodyPr>
          <a:lstStyle/>
          <a:p>
            <a:r>
              <a:rPr lang="en-US" sz="1800" dirty="0">
                <a:latin typeface="Acumin Pro" panose="020B0604020202020204" charset="0"/>
              </a:rPr>
              <a:t>Endorsement</a:t>
            </a:r>
          </a:p>
          <a:p>
            <a:pPr lvl="1"/>
            <a:r>
              <a:rPr lang="en-US" sz="1800" dirty="0">
                <a:latin typeface="Acumin Pro" panose="020B0604020202020204" charset="0"/>
              </a:rPr>
              <a:t>Teaching Academy</a:t>
            </a:r>
          </a:p>
          <a:p>
            <a:pPr lvl="1"/>
            <a:r>
              <a:rPr lang="en-US" sz="1800" dirty="0">
                <a:latin typeface="Acumin Pro" panose="020B0604020202020204" charset="0"/>
              </a:rPr>
              <a:t>Senate EPC</a:t>
            </a:r>
          </a:p>
          <a:p>
            <a:pPr lvl="1"/>
            <a:r>
              <a:rPr lang="en-US" sz="1800" dirty="0">
                <a:latin typeface="Acumin Pro" panose="020B0604020202020204" charset="0"/>
              </a:rPr>
              <a:t>Senate Faculty Affairs</a:t>
            </a:r>
          </a:p>
          <a:p>
            <a:pPr lvl="1"/>
            <a:endParaRPr lang="en-US" sz="1400" dirty="0">
              <a:latin typeface="Acumin Pro" panose="020B0604020202020204" charset="0"/>
            </a:endParaRPr>
          </a:p>
        </p:txBody>
      </p:sp>
      <p:pic>
        <p:nvPicPr>
          <p:cNvPr id="3074" name="Picture 2">
            <a:extLst>
              <a:ext uri="{FF2B5EF4-FFF2-40B4-BE49-F238E27FC236}">
                <a16:creationId xmlns:a16="http://schemas.microsoft.com/office/drawing/2014/main" id="{EEE903A8-9965-2546-A5CB-DEBE3DD4D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511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EE83-44D8-C046-9CD2-E01DDABEC8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17B6A3-5AF8-544C-B11F-601F33737517}"/>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A8436D0B-BCCD-0A48-BADC-FAC1BF7E7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55D47FB6-7D32-FB45-9CE0-09BC49746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266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B6B29BDD-7F32-1F44-A4A6-C9FD2EB03E37}"/>
              </a:ext>
            </a:extLst>
          </p:cNvPr>
          <p:cNvSpPr txBox="1"/>
          <p:nvPr/>
        </p:nvSpPr>
        <p:spPr>
          <a:xfrm>
            <a:off x="218548" y="240643"/>
            <a:ext cx="6060808" cy="438582"/>
          </a:xfrm>
          <a:prstGeom prst="rect">
            <a:avLst/>
          </a:prstGeom>
          <a:noFill/>
        </p:spPr>
        <p:txBody>
          <a:bodyPr wrap="square" rtlCol="0">
            <a:spAutoFit/>
          </a:bodyPr>
          <a:lstStyle/>
          <a:p>
            <a:pPr defTabSz="257175"/>
            <a:r>
              <a:rPr lang="en-US" sz="2250" b="1" dirty="0">
                <a:solidFill>
                  <a:prstClr val="white"/>
                </a:solidFill>
                <a:latin typeface="Acumin Pro" panose="020B0604020202020204" charset="0"/>
                <a:cs typeface="Arial" panose="020B0604020202020204" pitchFamily="34" charset="0"/>
              </a:rPr>
              <a:t>Provost Teaching Fellow</a:t>
            </a:r>
          </a:p>
        </p:txBody>
      </p:sp>
      <p:sp>
        <p:nvSpPr>
          <p:cNvPr id="37" name="Arc 36">
            <a:extLst>
              <a:ext uri="{FF2B5EF4-FFF2-40B4-BE49-F238E27FC236}">
                <a16:creationId xmlns:a16="http://schemas.microsoft.com/office/drawing/2014/main" id="{2B70368C-989C-214C-802B-FD2353C07685}"/>
              </a:ext>
            </a:extLst>
          </p:cNvPr>
          <p:cNvSpPr/>
          <p:nvPr/>
        </p:nvSpPr>
        <p:spPr>
          <a:xfrm rot="15091997">
            <a:off x="2921538" y="3214214"/>
            <a:ext cx="2017059" cy="1397332"/>
          </a:xfrm>
          <a:prstGeom prst="arc">
            <a:avLst/>
          </a:prstGeom>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en-US" sz="1013" dirty="0">
              <a:solidFill>
                <a:prstClr val="black"/>
              </a:solidFill>
              <a:latin typeface="Acumin Pro" panose="020B0604020202020204" charset="0"/>
            </a:endParaRPr>
          </a:p>
        </p:txBody>
      </p:sp>
      <p:sp>
        <p:nvSpPr>
          <p:cNvPr id="38" name="Arc 37">
            <a:extLst>
              <a:ext uri="{FF2B5EF4-FFF2-40B4-BE49-F238E27FC236}">
                <a16:creationId xmlns:a16="http://schemas.microsoft.com/office/drawing/2014/main" id="{2F4C215B-DBAB-0140-9164-E602DDE3479D}"/>
              </a:ext>
            </a:extLst>
          </p:cNvPr>
          <p:cNvSpPr/>
          <p:nvPr/>
        </p:nvSpPr>
        <p:spPr>
          <a:xfrm>
            <a:off x="4290740" y="1331295"/>
            <a:ext cx="2017059" cy="1397332"/>
          </a:xfrm>
          <a:prstGeom prst="arc">
            <a:avLst/>
          </a:prstGeom>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en-US" sz="900" dirty="0">
              <a:solidFill>
                <a:prstClr val="black"/>
              </a:solidFill>
              <a:latin typeface="Acumin Pro" panose="020B0604020202020204" charset="0"/>
            </a:endParaRPr>
          </a:p>
        </p:txBody>
      </p:sp>
      <p:sp>
        <p:nvSpPr>
          <p:cNvPr id="39" name="Arc 38">
            <a:extLst>
              <a:ext uri="{FF2B5EF4-FFF2-40B4-BE49-F238E27FC236}">
                <a16:creationId xmlns:a16="http://schemas.microsoft.com/office/drawing/2014/main" id="{1F7C7BC6-9A55-9D4E-A69B-C8D70A066A6C}"/>
              </a:ext>
            </a:extLst>
          </p:cNvPr>
          <p:cNvSpPr/>
          <p:nvPr/>
        </p:nvSpPr>
        <p:spPr>
          <a:xfrm>
            <a:off x="4290740" y="4470023"/>
            <a:ext cx="2017059" cy="1397332"/>
          </a:xfrm>
          <a:prstGeom prst="arc">
            <a:avLst/>
          </a:prstGeom>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en-US" sz="1013" dirty="0">
              <a:solidFill>
                <a:prstClr val="black"/>
              </a:solidFill>
              <a:latin typeface="Acumin Pro" panose="020B0604020202020204" charset="0"/>
            </a:endParaRPr>
          </a:p>
        </p:txBody>
      </p:sp>
      <p:sp>
        <p:nvSpPr>
          <p:cNvPr id="35" name="Rectangle 34">
            <a:extLst>
              <a:ext uri="{FF2B5EF4-FFF2-40B4-BE49-F238E27FC236}">
                <a16:creationId xmlns:a16="http://schemas.microsoft.com/office/drawing/2014/main" id="{E12B3D5A-4261-4F8C-AFC1-B307091EFB08}"/>
              </a:ext>
            </a:extLst>
          </p:cNvPr>
          <p:cNvSpPr/>
          <p:nvPr/>
        </p:nvSpPr>
        <p:spPr>
          <a:xfrm>
            <a:off x="-1742" y="168603"/>
            <a:ext cx="7587875" cy="7261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93166B3-3E16-4741-A53B-EB9D6BEB394F}"/>
              </a:ext>
            </a:extLst>
          </p:cNvPr>
          <p:cNvSpPr/>
          <p:nvPr/>
        </p:nvSpPr>
        <p:spPr>
          <a:xfrm>
            <a:off x="124093" y="185900"/>
            <a:ext cx="6897595" cy="461665"/>
          </a:xfrm>
          <a:prstGeom prst="rect">
            <a:avLst/>
          </a:prstGeom>
        </p:spPr>
        <p:txBody>
          <a:bodyPr wrap="square">
            <a:spAutoFit/>
          </a:bodyPr>
          <a:lstStyle/>
          <a:p>
            <a:r>
              <a:rPr lang="en-US" sz="2400" dirty="0">
                <a:solidFill>
                  <a:srgbClr val="FFFFFF"/>
                </a:solidFill>
                <a:latin typeface="Impact" panose="020B0806030902050204" pitchFamily="34" charset="0"/>
              </a:rPr>
              <a:t>TEACHING EXCELLENCE at PURDUE UNIVERSITY</a:t>
            </a:r>
          </a:p>
        </p:txBody>
      </p:sp>
      <p:sp>
        <p:nvSpPr>
          <p:cNvPr id="43" name="Rectangle 42">
            <a:extLst>
              <a:ext uri="{FF2B5EF4-FFF2-40B4-BE49-F238E27FC236}">
                <a16:creationId xmlns:a16="http://schemas.microsoft.com/office/drawing/2014/main" id="{34F042C2-53E9-4960-9CAA-A3FD67A91953}"/>
              </a:ext>
            </a:extLst>
          </p:cNvPr>
          <p:cNvSpPr/>
          <p:nvPr/>
        </p:nvSpPr>
        <p:spPr>
          <a:xfrm>
            <a:off x="180622" y="545159"/>
            <a:ext cx="4275572" cy="369332"/>
          </a:xfrm>
          <a:prstGeom prst="rect">
            <a:avLst/>
          </a:prstGeom>
        </p:spPr>
        <p:txBody>
          <a:bodyPr wrap="square">
            <a:spAutoFit/>
          </a:bodyPr>
          <a:lstStyle/>
          <a:p>
            <a:r>
              <a:rPr lang="en-US" i="1" dirty="0">
                <a:solidFill>
                  <a:srgbClr val="FFFFFF"/>
                </a:solidFill>
                <a:latin typeface="Acumin Pro ExtraCondensed Smbd"/>
              </a:rPr>
              <a:t>Teaching Academy Fellow</a:t>
            </a:r>
          </a:p>
        </p:txBody>
      </p:sp>
      <p:sp>
        <p:nvSpPr>
          <p:cNvPr id="7" name="Title 6">
            <a:extLst>
              <a:ext uri="{FF2B5EF4-FFF2-40B4-BE49-F238E27FC236}">
                <a16:creationId xmlns:a16="http://schemas.microsoft.com/office/drawing/2014/main" id="{1001484A-7741-4DD6-BBC9-FE5BF6246C9F}"/>
              </a:ext>
            </a:extLst>
          </p:cNvPr>
          <p:cNvSpPr>
            <a:spLocks noGrp="1"/>
          </p:cNvSpPr>
          <p:nvPr>
            <p:ph type="title"/>
          </p:nvPr>
        </p:nvSpPr>
        <p:spPr>
          <a:xfrm>
            <a:off x="218548" y="1273750"/>
            <a:ext cx="7886700" cy="440957"/>
          </a:xfrm>
        </p:spPr>
        <p:txBody>
          <a:bodyPr>
            <a:normAutofit/>
          </a:bodyPr>
          <a:lstStyle/>
          <a:p>
            <a:r>
              <a:rPr lang="en-US" sz="1800" b="1" u="sng" dirty="0">
                <a:latin typeface="Acumin Pro" panose="020B0604020202020204" charset="0"/>
              </a:rPr>
              <a:t>Next Steps:</a:t>
            </a:r>
          </a:p>
        </p:txBody>
      </p:sp>
      <p:sp>
        <p:nvSpPr>
          <p:cNvPr id="8" name="Content Placeholder 7">
            <a:extLst>
              <a:ext uri="{FF2B5EF4-FFF2-40B4-BE49-F238E27FC236}">
                <a16:creationId xmlns:a16="http://schemas.microsoft.com/office/drawing/2014/main" id="{46DCA8B0-4418-41E1-8EFA-B269B0E6915A}"/>
              </a:ext>
            </a:extLst>
          </p:cNvPr>
          <p:cNvSpPr>
            <a:spLocks noGrp="1"/>
          </p:cNvSpPr>
          <p:nvPr>
            <p:ph idx="1"/>
          </p:nvPr>
        </p:nvSpPr>
        <p:spPr>
          <a:xfrm>
            <a:off x="421340" y="1708190"/>
            <a:ext cx="7812749" cy="4351338"/>
          </a:xfrm>
        </p:spPr>
        <p:txBody>
          <a:bodyPr>
            <a:normAutofit/>
          </a:bodyPr>
          <a:lstStyle/>
          <a:p>
            <a:r>
              <a:rPr lang="en-US" sz="1800" dirty="0">
                <a:latin typeface="Acumin Pro" panose="020B0604020202020204" charset="0"/>
              </a:rPr>
              <a:t>Endorsement</a:t>
            </a:r>
          </a:p>
          <a:p>
            <a:pPr lvl="1"/>
            <a:r>
              <a:rPr lang="en-US" sz="1800" dirty="0">
                <a:latin typeface="Acumin Pro" panose="020B0604020202020204" charset="0"/>
              </a:rPr>
              <a:t>Teaching Academy</a:t>
            </a:r>
          </a:p>
          <a:p>
            <a:pPr lvl="1"/>
            <a:r>
              <a:rPr lang="en-US" sz="1800" dirty="0">
                <a:latin typeface="Acumin Pro" panose="020B0604020202020204" charset="0"/>
              </a:rPr>
              <a:t>Senate EPC</a:t>
            </a:r>
          </a:p>
          <a:p>
            <a:pPr lvl="1"/>
            <a:r>
              <a:rPr lang="en-US" sz="1800" dirty="0">
                <a:latin typeface="Acumin Pro" panose="020B0604020202020204" charset="0"/>
              </a:rPr>
              <a:t>Senate Faculty Affairs</a:t>
            </a:r>
          </a:p>
          <a:p>
            <a:pPr lvl="1"/>
            <a:endParaRPr lang="en-US" sz="1400" dirty="0">
              <a:latin typeface="Acumin Pro" panose="020B0604020202020204" charset="0"/>
            </a:endParaRPr>
          </a:p>
        </p:txBody>
      </p:sp>
      <p:pic>
        <p:nvPicPr>
          <p:cNvPr id="3074" name="Picture 2">
            <a:extLst>
              <a:ext uri="{FF2B5EF4-FFF2-40B4-BE49-F238E27FC236}">
                <a16:creationId xmlns:a16="http://schemas.microsoft.com/office/drawing/2014/main" id="{EEE903A8-9965-2546-A5CB-DEBE3DD4D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EA4BD74F-BB86-B94F-B2C6-AD61C32B4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052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CoBrand-Template_Black-Theme_Std-Screen-2.pptx" id="{CC211354-C280-E747-9FB1-E4C91B521AFA}" vid="{66EA668E-AE88-1D4D-A6EB-6375B5A4A8F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9059C2FB8A3149B015ED49159E6945" ma:contentTypeVersion="14" ma:contentTypeDescription="Create a new document." ma:contentTypeScope="" ma:versionID="36db5c1a724b5ef002a4eaab86498ac0">
  <xsd:schema xmlns:xsd="http://www.w3.org/2001/XMLSchema" xmlns:xs="http://www.w3.org/2001/XMLSchema" xmlns:p="http://schemas.microsoft.com/office/2006/metadata/properties" xmlns:ns3="1cab02b8-e21a-4a5c-be07-2cf38e942bb8" xmlns:ns4="625606de-61b2-45e1-a8c0-0218973fe8f4" targetNamespace="http://schemas.microsoft.com/office/2006/metadata/properties" ma:root="true" ma:fieldsID="e1aa3c39625050982fdff2a22cfc26bb" ns3:_="" ns4:_="">
    <xsd:import namespace="1cab02b8-e21a-4a5c-be07-2cf38e942bb8"/>
    <xsd:import namespace="625606de-61b2-45e1-a8c0-0218973fe8f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02b8-e21a-4a5c-be07-2cf38e942bb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5606de-61b2-45e1-a8c0-0218973fe8f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A17F19-B30D-4EFE-AC07-F4D9369AB58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25606de-61b2-45e1-a8c0-0218973fe8f4"/>
    <ds:schemaRef ds:uri="1cab02b8-e21a-4a5c-be07-2cf38e942bb8"/>
    <ds:schemaRef ds:uri="http://www.w3.org/XML/1998/namespace"/>
    <ds:schemaRef ds:uri="http://purl.org/dc/dcmitype/"/>
  </ds:schemaRefs>
</ds:datastoreItem>
</file>

<file path=customXml/itemProps2.xml><?xml version="1.0" encoding="utf-8"?>
<ds:datastoreItem xmlns:ds="http://schemas.openxmlformats.org/officeDocument/2006/customXml" ds:itemID="{3AF35CBE-F6FE-49EE-BA58-5B660233AB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02b8-e21a-4a5c-be07-2cf38e942bb8"/>
    <ds:schemaRef ds:uri="625606de-61b2-45e1-a8c0-0218973fe8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C6D12F-8D87-4E81-8CF4-73B6650624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PU-CoBrand-Template_Black-Theme_Std-Screen-2</Template>
  <TotalTime>5320</TotalTime>
  <Words>1265</Words>
  <Application>Microsoft Office PowerPoint</Application>
  <PresentationFormat>On-screen Show (4:3)</PresentationFormat>
  <Paragraphs>182</Paragraphs>
  <Slides>10</Slides>
  <Notes>9</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10</vt:i4>
      </vt:variant>
    </vt:vector>
  </HeadingPairs>
  <TitlesOfParts>
    <vt:vector size="27" baseType="lpstr">
      <vt:lpstr>Gill Sans MT</vt:lpstr>
      <vt:lpstr>Acumin Pro ExtraCondensed Smbd</vt:lpstr>
      <vt:lpstr>Acumin Pro ExtraCondensed</vt:lpstr>
      <vt:lpstr>Wingdings</vt:lpstr>
      <vt:lpstr>Acumin Pro</vt:lpstr>
      <vt:lpstr>United Sans Cd Md</vt:lpstr>
      <vt:lpstr>Acumin Pro SemiCondensed</vt:lpstr>
      <vt:lpstr>Calibri Light</vt:lpstr>
      <vt:lpstr>Acumin Pro Medium</vt:lpstr>
      <vt:lpstr>Impact</vt:lpstr>
      <vt:lpstr>United Sans Reg Medium</vt:lpstr>
      <vt:lpstr>Arial</vt:lpstr>
      <vt:lpstr>Segoe UI</vt:lpstr>
      <vt:lpstr>Calibri</vt:lpstr>
      <vt:lpstr>Acumin Pro Semibold</vt:lpstr>
      <vt:lpstr>Purdue2</vt:lpstr>
      <vt:lpstr>Office Theme</vt:lpstr>
      <vt:lpstr> Defining, Evaluating, &amp; Supporting  Teaching Excellence —                                           Portfolio Edition</vt:lpstr>
      <vt:lpstr>PowerPoint Presentation</vt:lpstr>
      <vt:lpstr>PowerPoint Presentation</vt:lpstr>
      <vt:lpstr>PowerPoint Presentation</vt:lpstr>
      <vt:lpstr>PowerPoint Presentation</vt:lpstr>
      <vt:lpstr>PowerPoint Presentation</vt:lpstr>
      <vt:lpstr>Next Steps:</vt:lpstr>
      <vt:lpstr>PowerPoint Presentation</vt:lpstr>
      <vt:lpstr>Next Steps:</vt:lpstr>
      <vt:lpstr>PowerPoint Presentation</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Duncan, Lisa L</dc:creator>
  <cp:lastModifiedBy>Bross, Kristina K</cp:lastModifiedBy>
  <cp:revision>253</cp:revision>
  <dcterms:created xsi:type="dcterms:W3CDTF">2020-02-19T15:52:13Z</dcterms:created>
  <dcterms:modified xsi:type="dcterms:W3CDTF">2021-11-11T22:27:19Z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0x010100DD9059C2FB8A3149B015ED49159E6945</vt:lpwstr>
  </property>
</Properties>
</file>