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63" r:id="rId7"/>
    <p:sldId id="264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United Sans Cd Md" pitchFamily="50" charset="0"/>
      <p:regular r:id="rId16"/>
    </p:embeddedFont>
    <p:embeddedFont>
      <p:font typeface="Acumin Pro SemiCondensed" panose="020B0604020202020204" charset="0"/>
      <p:regular r:id="rId17"/>
      <p:bold r:id="rId18"/>
      <p:italic r:id="rId19"/>
      <p:boldItalic r:id="rId20"/>
    </p:embeddedFont>
    <p:embeddedFont>
      <p:font typeface="Acumin Pro Medium" panose="020B0604020202020204" charset="0"/>
      <p:regular r:id="rId21"/>
      <p:italic r:id="rId22"/>
    </p:embeddedFont>
    <p:embeddedFont>
      <p:font typeface="Acumin Pro ExtraCondensed" panose="020B0604020202020204" charset="0"/>
      <p:regular r:id="rId23"/>
      <p:bold r:id="rId24"/>
      <p:italic r:id="rId25"/>
      <p:boldItalic r:id="rId26"/>
    </p:embeddedFont>
    <p:embeddedFont>
      <p:font typeface="United Sans Reg Medium"/>
      <p:regular r:id="rId27"/>
    </p:embeddedFont>
    <p:embeddedFont>
      <p:font typeface="United Sans Cond Medium"/>
      <p:regular r:id="rId28"/>
    </p:embeddedFont>
    <p:embeddedFont>
      <p:font typeface="Acumin Pro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/>
    <p:restoredTop sz="96771"/>
  </p:normalViewPr>
  <p:slideViewPr>
    <p:cSldViewPr snapToGrid="0" snapToObjects="1">
      <p:cViewPr varScale="1">
        <p:scale>
          <a:sx n="111" d="100"/>
          <a:sy n="111" d="100"/>
        </p:scale>
        <p:origin x="53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578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414E82-ADCD-FD47-BF65-1CB77688E5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7275F-47EE-5D41-9AD1-87DB20B6D6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56EDA-A6C4-4448-81DB-D569FC06E2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A5776-8919-4545-841A-B3D7B8C234F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9F3C12-DCB7-CE45-91CF-EA40F829F7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61072-73DA-A04B-8A41-67DE4C728D5B}" type="datetimeFigureOut">
              <a:rPr lang="en-US" smtClean="0"/>
              <a:t>8/12/2021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83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65683-8446-064B-AD30-47BA72480F7C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63BD6-9A76-3E42-9DF3-1D28BC75B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7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-26817" y="-9525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943100" y="1626244"/>
            <a:ext cx="8164727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80000"/>
              </a:lnSpc>
              <a:defRPr sz="6000" b="1" i="1" spc="0" baseline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 smtClean="0"/>
              <a:t>PASE</a:t>
            </a:r>
            <a:br>
              <a:rPr lang="en-US" dirty="0" smtClean="0"/>
            </a:br>
            <a:r>
              <a:rPr lang="en-US" dirty="0" smtClean="0"/>
              <a:t>Purdue Alumni Student Experience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950624" y="3990085"/>
            <a:ext cx="7096269" cy="67710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 baseline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Your connection to networking and professional development with Purdue alumni. </a:t>
            </a:r>
            <a:endParaRPr lang="en-US" dirty="0"/>
          </a:p>
        </p:txBody>
      </p:sp>
      <p:pic>
        <p:nvPicPr>
          <p:cNvPr id="11" name="Black Triangle">
            <a:extLst>
              <a:ext uri="{FF2B5EF4-FFF2-40B4-BE49-F238E27FC236}">
                <a16:creationId xmlns:a16="http://schemas.microsoft.com/office/drawing/2014/main" id="{89E231D1-E6F4-D744-B354-255815F71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-19050"/>
            <a:ext cx="2241409" cy="687705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>
          <a:xfrm>
            <a:off x="10917521" y="6372048"/>
            <a:ext cx="1020348" cy="323968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8/12/2021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C43991-629C-3B4D-813A-EBEEECA6C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4465" y="5697573"/>
            <a:ext cx="1581700" cy="86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60" userDrawn="1">
          <p15:clr>
            <a:srgbClr val="FBAE40"/>
          </p15:clr>
        </p15:guide>
        <p15:guide id="4" pos="5952" userDrawn="1">
          <p15:clr>
            <a:srgbClr val="FBAE40"/>
          </p15:clr>
        </p15:guide>
        <p15:guide id="5" pos="6848" userDrawn="1">
          <p15:clr>
            <a:srgbClr val="FBAE40"/>
          </p15:clr>
        </p15:guide>
        <p15:guide id="6" orient="horz" pos="4080" userDrawn="1">
          <p15:clr>
            <a:srgbClr val="FBAE40"/>
          </p15:clr>
        </p15:guide>
        <p15:guide id="8" pos="12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Copy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" y="0"/>
            <a:ext cx="11514667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43554" y="442674"/>
            <a:ext cx="9234309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 smtClean="0"/>
              <a:t>PASE - Overview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043553" y="1345167"/>
            <a:ext cx="7321993" cy="67710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 baseline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Primarily geared towards undergraduates, but graduate students can join. 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2143773"/>
            <a:ext cx="7074729" cy="34115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 smtClean="0"/>
              <a:t>Networking opportunities with alumni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smtClean="0"/>
              <a:t>Professional development training</a:t>
            </a:r>
            <a:endParaRPr lang="en-US" dirty="0"/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Leadership service on the PASE Board of Directors</a:t>
            </a:r>
            <a:endParaRPr lang="en-US" dirty="0"/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15% off apparel and 10% off textbooks at Follett’s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 smtClean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Jacket for signing up and a new T-shirt and pint glass each year you’re a member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7141A4DC-D783-3D49-89CD-7EDF52A6CEEA}"/>
              </a:ext>
            </a:extLst>
          </p:cNvPr>
          <p:cNvSpPr txBox="1">
            <a:spLocks/>
          </p:cNvSpPr>
          <p:nvPr userDrawn="1"/>
        </p:nvSpPr>
        <p:spPr>
          <a:xfrm>
            <a:off x="11625486" y="634593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2"/>
                </a:solidFill>
                <a:latin typeface="Acumin Pro Medium" panose="020B05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3B0091-2382-A34C-B868-EF0443B81E12}" type="slidenum">
              <a:rPr lang="en-US" smtClean="0">
                <a:solidFill>
                  <a:schemeClr val="accent6"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6">
                  <a:alpha val="70000"/>
                </a:schemeClr>
              </a:solidFill>
            </a:endParaRP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935A125B-7722-5C47-A421-3A89E11EE7EC}"/>
              </a:ext>
            </a:extLst>
          </p:cNvPr>
          <p:cNvCxnSpPr>
            <a:cxnSpLocks/>
          </p:cNvCxnSpPr>
          <p:nvPr userDrawn="1"/>
        </p:nvCxnSpPr>
        <p:spPr>
          <a:xfrm>
            <a:off x="11631961" y="6446901"/>
            <a:ext cx="0" cy="16002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BF3D23F-0621-3A42-A3EE-D8C9352B5D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6514" y="5829300"/>
            <a:ext cx="1345002" cy="7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60" userDrawn="1">
          <p15:clr>
            <a:srgbClr val="FBAE40"/>
          </p15:clr>
        </p15:guide>
        <p15:guide id="4" pos="5952" userDrawn="1">
          <p15:clr>
            <a:srgbClr val="FBAE40"/>
          </p15:clr>
        </p15:guide>
        <p15:guide id="5" pos="6848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pos="1224" userDrawn="1">
          <p15:clr>
            <a:srgbClr val="FBAE40"/>
          </p15:clr>
        </p15:guide>
        <p15:guide id="8" pos="648" userDrawn="1">
          <p15:clr>
            <a:srgbClr val="FBAE40"/>
          </p15:clr>
        </p15:guide>
        <p15:guide id="9" pos="15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Slide - Copy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" y="0"/>
            <a:ext cx="11514667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43554" y="442674"/>
            <a:ext cx="9234309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 smtClean="0"/>
              <a:t>PASE - Overview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043553" y="1345167"/>
            <a:ext cx="7321993" cy="67710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 baseline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Primarily geared towards undergraduates, but graduate students can join. 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2143773"/>
            <a:ext cx="7074729" cy="34115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 smtClean="0"/>
              <a:t>Networking opportunities with alumni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smtClean="0"/>
              <a:t>Professional development training</a:t>
            </a:r>
            <a:endParaRPr lang="en-US" dirty="0"/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Leadership service on the PASE Board of Directors</a:t>
            </a:r>
            <a:endParaRPr lang="en-US" dirty="0"/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15% off apparel and 10% off textbooks at Follett’s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 smtClean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Jacket for signing up and a new T-shirt and pint glass each year you’re a member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7141A4DC-D783-3D49-89CD-7EDF52A6CEEA}"/>
              </a:ext>
            </a:extLst>
          </p:cNvPr>
          <p:cNvSpPr txBox="1">
            <a:spLocks/>
          </p:cNvSpPr>
          <p:nvPr userDrawn="1"/>
        </p:nvSpPr>
        <p:spPr>
          <a:xfrm>
            <a:off x="11625486" y="634593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2"/>
                </a:solidFill>
                <a:latin typeface="Acumin Pro Medium" panose="020B05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3B0091-2382-A34C-B868-EF0443B81E12}" type="slidenum">
              <a:rPr lang="en-US" smtClean="0">
                <a:solidFill>
                  <a:schemeClr val="accent6"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6">
                  <a:alpha val="70000"/>
                </a:schemeClr>
              </a:solidFill>
            </a:endParaRPr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935A125B-7722-5C47-A421-3A89E11EE7EC}"/>
              </a:ext>
            </a:extLst>
          </p:cNvPr>
          <p:cNvCxnSpPr>
            <a:cxnSpLocks/>
          </p:cNvCxnSpPr>
          <p:nvPr userDrawn="1"/>
        </p:nvCxnSpPr>
        <p:spPr>
          <a:xfrm>
            <a:off x="11631961" y="6446901"/>
            <a:ext cx="0" cy="16002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BF3D23F-0621-3A42-A3EE-D8C9352B5D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6514" y="5829300"/>
            <a:ext cx="1345002" cy="739751"/>
          </a:xfrm>
          <a:prstGeom prst="rect">
            <a:avLst/>
          </a:prstGeom>
        </p:spPr>
      </p:pic>
      <p:sp>
        <p:nvSpPr>
          <p:cNvPr id="9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03762" y="1965960"/>
            <a:ext cx="4837905" cy="29829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</p:spTree>
    <p:extLst>
      <p:ext uri="{BB962C8B-B14F-4D97-AF65-F5344CB8AC3E}">
        <p14:creationId xmlns:p14="http://schemas.microsoft.com/office/powerpoint/2010/main" val="2974759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5952">
          <p15:clr>
            <a:srgbClr val="FBAE40"/>
          </p15:clr>
        </p15:guide>
        <p15:guide id="5" pos="684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1224">
          <p15:clr>
            <a:srgbClr val="FBAE40"/>
          </p15:clr>
        </p15:guide>
        <p15:guide id="8" pos="648">
          <p15:clr>
            <a:srgbClr val="FBAE40"/>
          </p15:clr>
        </p15:guide>
        <p15:guide id="9" pos="15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" y="0"/>
            <a:ext cx="11514667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043553" y="442674"/>
            <a:ext cx="9234309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 smtClean="0"/>
              <a:t>PASE - Overview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043553" y="1121987"/>
            <a:ext cx="7288495" cy="67710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Primarily geared towards undergraduates, but graduate students can join. 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0606" y="1965960"/>
            <a:ext cx="4837904" cy="34115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 smtClean="0"/>
              <a:t>Networking opportunities with alumni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Professional development training</a:t>
            </a:r>
          </a:p>
          <a:p>
            <a:pPr lvl="0"/>
            <a:endParaRPr lang="en-US" dirty="0" smtClean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Leadership service on the PASE Board of Directors</a:t>
            </a:r>
          </a:p>
          <a:p>
            <a:pPr lvl="0"/>
            <a:endParaRPr lang="en-US" dirty="0" smtClean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15% off apparel and 10% off textbooks at Follett’s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 smtClean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Jacket for signing up and a new T-shirt and pint glass each year you’re a member</a:t>
            </a:r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03762" y="1965960"/>
            <a:ext cx="4837905" cy="29829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B95935-E76D-194A-84B6-5E8417ACB1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6514" y="5829300"/>
            <a:ext cx="1345002" cy="739751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A899A71-E1FE-7A45-B038-482EA82CC6AB}"/>
              </a:ext>
            </a:extLst>
          </p:cNvPr>
          <p:cNvSpPr txBox="1">
            <a:spLocks/>
          </p:cNvSpPr>
          <p:nvPr userDrawn="1"/>
        </p:nvSpPr>
        <p:spPr>
          <a:xfrm>
            <a:off x="11625486" y="634593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2"/>
                </a:solidFill>
                <a:latin typeface="Acumin Pro Medium" panose="020B05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3B0091-2382-A34C-B868-EF0443B81E12}" type="slidenum">
              <a:rPr lang="en-US" smtClean="0">
                <a:solidFill>
                  <a:schemeClr val="accent6"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6">
                  <a:alpha val="70000"/>
                </a:schemeClr>
              </a:solidFill>
            </a:endParaRPr>
          </a:p>
        </p:txBody>
      </p:sp>
      <p:cxnSp>
        <p:nvCxnSpPr>
          <p:cNvPr id="14" name="Line">
            <a:extLst>
              <a:ext uri="{FF2B5EF4-FFF2-40B4-BE49-F238E27FC236}">
                <a16:creationId xmlns:a16="http://schemas.microsoft.com/office/drawing/2014/main" id="{92C4854B-F247-5741-AB23-002A2BB08206}"/>
              </a:ext>
            </a:extLst>
          </p:cNvPr>
          <p:cNvCxnSpPr>
            <a:cxnSpLocks/>
          </p:cNvCxnSpPr>
          <p:nvPr userDrawn="1"/>
        </p:nvCxnSpPr>
        <p:spPr>
          <a:xfrm>
            <a:off x="11631961" y="6446901"/>
            <a:ext cx="0" cy="16002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60" userDrawn="1">
          <p15:clr>
            <a:srgbClr val="FBAE40"/>
          </p15:clr>
        </p15:guide>
        <p15:guide id="4" pos="5952" userDrawn="1">
          <p15:clr>
            <a:srgbClr val="FBAE40"/>
          </p15:clr>
        </p15:guide>
        <p15:guide id="5" pos="6848" userDrawn="1">
          <p15:clr>
            <a:srgbClr val="FBAE40"/>
          </p15:clr>
        </p15:guide>
        <p15:guide id="6" orient="horz" pos="4080" userDrawn="1">
          <p15:clr>
            <a:srgbClr val="FBAE40"/>
          </p15:clr>
        </p15:guide>
        <p15:guide id="7" pos="648" userDrawn="1">
          <p15:clr>
            <a:srgbClr val="FBAE40"/>
          </p15:clr>
        </p15:guide>
        <p15:guide id="8" pos="12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Picture Description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035804" y="304800"/>
            <a:ext cx="4188203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10" name="Gold Triangle">
            <a:extLst>
              <a:ext uri="{FF2B5EF4-FFF2-40B4-BE49-F238E27FC236}">
                <a16:creationId xmlns:a16="http://schemas.microsoft.com/office/drawing/2014/main" id="{3EF0B125-032B-B44A-9FE2-88884A0C13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7177" y="0"/>
            <a:ext cx="1778000" cy="6858000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0B4B774D-C69E-CB46-8C6A-455BB9653C68}"/>
              </a:ext>
            </a:extLst>
          </p:cNvPr>
          <p:cNvSpPr txBox="1">
            <a:spLocks/>
          </p:cNvSpPr>
          <p:nvPr userDrawn="1"/>
        </p:nvSpPr>
        <p:spPr>
          <a:xfrm>
            <a:off x="11625486" y="634593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2"/>
                </a:solidFill>
                <a:latin typeface="Acumin Pro Medium" panose="020B05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3B0091-2382-A34C-B868-EF0443B81E12}" type="slidenum">
              <a:rPr lang="en-US" smtClean="0">
                <a:solidFill>
                  <a:schemeClr val="bg2"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cxnSp>
        <p:nvCxnSpPr>
          <p:cNvPr id="13" name="Line">
            <a:extLst>
              <a:ext uri="{FF2B5EF4-FFF2-40B4-BE49-F238E27FC236}">
                <a16:creationId xmlns:a16="http://schemas.microsoft.com/office/drawing/2014/main" id="{074D5FC6-7A47-D946-9FEB-ED9CE1085E0A}"/>
              </a:ext>
            </a:extLst>
          </p:cNvPr>
          <p:cNvCxnSpPr>
            <a:cxnSpLocks/>
          </p:cNvCxnSpPr>
          <p:nvPr userDrawn="1"/>
        </p:nvCxnSpPr>
        <p:spPr>
          <a:xfrm>
            <a:off x="11631961" y="6446901"/>
            <a:ext cx="0" cy="160020"/>
          </a:xfrm>
          <a:prstGeom prst="line">
            <a:avLst/>
          </a:prstGeom>
          <a:ln>
            <a:solidFill>
              <a:schemeClr val="bg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00EF165-4115-2946-8C38-D819512B8E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6514" y="5829300"/>
            <a:ext cx="1345002" cy="7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60" userDrawn="1">
          <p15:clr>
            <a:srgbClr val="FBAE40"/>
          </p15:clr>
        </p15:guide>
        <p15:guide id="4" pos="5952" userDrawn="1">
          <p15:clr>
            <a:srgbClr val="FBAE40"/>
          </p15:clr>
        </p15:guide>
        <p15:guide id="5" pos="6848" userDrawn="1">
          <p15:clr>
            <a:srgbClr val="FBAE40"/>
          </p15:clr>
        </p15:guide>
        <p15:guide id="6" orient="horz" pos="4080" userDrawn="1">
          <p15:clr>
            <a:srgbClr val="FBAE40"/>
          </p15:clr>
        </p15:guide>
        <p15:guide id="7" pos="352" userDrawn="1">
          <p15:clr>
            <a:srgbClr val="FBAE40"/>
          </p15:clr>
        </p15:guide>
        <p15:guide id="8" orient="horz" pos="192" userDrawn="1">
          <p15:clr>
            <a:srgbClr val="FBAE40"/>
          </p15:clr>
        </p15:guide>
        <p15:guide id="9" pos="6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1" y="0"/>
            <a:ext cx="12191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893545" y="1466567"/>
            <a:ext cx="6419331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300">
                <a:solidFill>
                  <a:schemeClr val="accent2"/>
                </a:solidFill>
                <a:latin typeface="United Sans Cond Medium" pitchFamily="2" charset="77"/>
              </a:defRPr>
            </a:lvl1pPr>
          </a:lstStyle>
          <a:p>
            <a:r>
              <a:rPr lang="en-US" b="1" spc="0" dirty="0">
                <a:latin typeface="United Sans Reg Medium" pitchFamily="2" charset="77"/>
              </a:rPr>
              <a:t>123(CAPS)</a:t>
            </a:r>
            <a:endParaRPr lang="en-US" dirty="0"/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2648277" y="2744421"/>
            <a:ext cx="6905456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48276" y="2706475"/>
            <a:ext cx="6895463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 (ALL CAPS)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5268" y="3540352"/>
            <a:ext cx="6678467" cy="11227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14" name="Gold Triangle">
            <a:extLst>
              <a:ext uri="{FF2B5EF4-FFF2-40B4-BE49-F238E27FC236}">
                <a16:creationId xmlns:a16="http://schemas.microsoft.com/office/drawing/2014/main" id="{C3095A73-F97F-3941-B3EF-BEBE9F042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414001" y="0"/>
            <a:ext cx="1778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412C0C-614B-3946-9AC3-D98FE3CBE0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6072" y="5833872"/>
            <a:ext cx="1344168" cy="739293"/>
          </a:xfrm>
          <a:prstGeom prst="rect">
            <a:avLst/>
          </a:prstGeom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C5E3A6DA-6C83-8A4D-8E69-CA7039F2F606}"/>
              </a:ext>
            </a:extLst>
          </p:cNvPr>
          <p:cNvSpPr txBox="1">
            <a:spLocks/>
          </p:cNvSpPr>
          <p:nvPr userDrawn="1"/>
        </p:nvSpPr>
        <p:spPr>
          <a:xfrm>
            <a:off x="11625486" y="634593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2"/>
                </a:solidFill>
                <a:latin typeface="Acumin Pro Medium" panose="020B05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3B0091-2382-A34C-B868-EF0443B81E12}" type="slidenum">
              <a:rPr lang="en-US" smtClean="0">
                <a:solidFill>
                  <a:schemeClr val="bg2"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cxnSp>
        <p:nvCxnSpPr>
          <p:cNvPr id="19" name="Line">
            <a:extLst>
              <a:ext uri="{FF2B5EF4-FFF2-40B4-BE49-F238E27FC236}">
                <a16:creationId xmlns:a16="http://schemas.microsoft.com/office/drawing/2014/main" id="{E084EF09-8FBA-4147-B00C-1068F723F3A3}"/>
              </a:ext>
            </a:extLst>
          </p:cNvPr>
          <p:cNvCxnSpPr>
            <a:cxnSpLocks/>
          </p:cNvCxnSpPr>
          <p:nvPr userDrawn="1"/>
        </p:nvCxnSpPr>
        <p:spPr>
          <a:xfrm>
            <a:off x="11631961" y="6446901"/>
            <a:ext cx="0" cy="160020"/>
          </a:xfrm>
          <a:prstGeom prst="line">
            <a:avLst/>
          </a:prstGeom>
          <a:ln>
            <a:solidFill>
              <a:schemeClr val="bg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60" userDrawn="1">
          <p15:clr>
            <a:srgbClr val="FBAE40"/>
          </p15:clr>
        </p15:guide>
        <p15:guide id="4" pos="5952" userDrawn="1">
          <p15:clr>
            <a:srgbClr val="FBAE40"/>
          </p15:clr>
        </p15:guide>
        <p15:guide id="5" pos="6848" userDrawn="1">
          <p15:clr>
            <a:srgbClr val="FBAE40"/>
          </p15:clr>
        </p15:guide>
        <p15:guide id="6" orient="horz" pos="4080" userDrawn="1">
          <p15:clr>
            <a:srgbClr val="FBAE40"/>
          </p15:clr>
        </p15:guide>
        <p15:guide id="7" orient="horz" pos="1008" userDrawn="1">
          <p15:clr>
            <a:srgbClr val="FBAE40"/>
          </p15:clr>
        </p15:guide>
        <p15:guide id="8" orient="horz" pos="14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Slide - Fact/Highl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" descr="Picture Description">
            <a:extLst>
              <a:ext uri="{FF2B5EF4-FFF2-40B4-BE49-F238E27FC236}">
                <a16:creationId xmlns:a16="http://schemas.microsoft.com/office/drawing/2014/main" id="{28FD842F-2C35-974E-9F89-522A2FA053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2627" y="-52627"/>
            <a:ext cx="12311302" cy="69797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Heading">
            <a:extLst>
              <a:ext uri="{FF2B5EF4-FFF2-40B4-BE49-F238E27FC236}">
                <a16:creationId xmlns:a16="http://schemas.microsoft.com/office/drawing/2014/main" id="{5C6AD52E-F9E3-F94D-BCA8-04C6CEB3AA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432302" y="2215473"/>
            <a:ext cx="7140324" cy="2703497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80000"/>
              </a:lnSpc>
              <a:defRPr sz="7200" b="1" i="0" cap="none" spc="300">
                <a:solidFill>
                  <a:schemeClr val="accent4">
                    <a:lumMod val="95000"/>
                  </a:schemeClr>
                </a:solidFill>
                <a:latin typeface="United Sans Cd Md" pitchFamily="50" charset="0"/>
              </a:defRPr>
            </a:lvl1pPr>
          </a:lstStyle>
          <a:p>
            <a:r>
              <a:rPr lang="en-US" b="1" spc="0" dirty="0">
                <a:latin typeface="United Sans Reg Medium" pitchFamily="2" charset="77"/>
              </a:rPr>
              <a:t>CALL OUT</a:t>
            </a:r>
            <a:br>
              <a:rPr lang="en-US" b="1" spc="0" dirty="0">
                <a:latin typeface="United Sans Reg Medium" pitchFamily="2" charset="77"/>
              </a:rPr>
            </a:br>
            <a:r>
              <a:rPr lang="en-US" b="1" spc="0" dirty="0">
                <a:latin typeface="United Sans Reg Medium" pitchFamily="2" charset="77"/>
              </a:rPr>
              <a:t>SLIDE </a:t>
            </a:r>
            <a:br>
              <a:rPr lang="en-US" b="1" spc="0" dirty="0">
                <a:latin typeface="United Sans Reg Medium" pitchFamily="2" charset="77"/>
              </a:rPr>
            </a:br>
            <a:r>
              <a:rPr lang="en-US" b="1" spc="0" dirty="0">
                <a:latin typeface="United Sans Reg Medium" pitchFamily="2" charset="77"/>
              </a:rPr>
              <a:t>(ALL CAPS)</a:t>
            </a:r>
            <a:endParaRPr lang="en-US" dirty="0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BE6B2E6-66B0-C646-91CF-7C4E7210C494}"/>
              </a:ext>
            </a:extLst>
          </p:cNvPr>
          <p:cNvSpPr txBox="1">
            <a:spLocks/>
          </p:cNvSpPr>
          <p:nvPr userDrawn="1"/>
        </p:nvSpPr>
        <p:spPr>
          <a:xfrm>
            <a:off x="11625486" y="634593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2"/>
                </a:solidFill>
                <a:latin typeface="Acumin Pro Medium" panose="020B05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3B0091-2382-A34C-B868-EF0443B81E12}" type="slidenum">
              <a:rPr lang="en-US" smtClean="0">
                <a:solidFill>
                  <a:schemeClr val="accent6"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6">
                  <a:alpha val="70000"/>
                </a:schemeClr>
              </a:solidFill>
            </a:endParaRP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122F123D-B568-3143-A12E-2B4D87A8BFC2}"/>
              </a:ext>
            </a:extLst>
          </p:cNvPr>
          <p:cNvCxnSpPr>
            <a:cxnSpLocks/>
          </p:cNvCxnSpPr>
          <p:nvPr userDrawn="1"/>
        </p:nvCxnSpPr>
        <p:spPr>
          <a:xfrm>
            <a:off x="11631961" y="6446901"/>
            <a:ext cx="0" cy="16002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356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60" userDrawn="1">
          <p15:clr>
            <a:srgbClr val="FBAE40"/>
          </p15:clr>
        </p15:guide>
        <p15:guide id="4" pos="5952" userDrawn="1">
          <p15:clr>
            <a:srgbClr val="FBAE40"/>
          </p15:clr>
        </p15:guide>
        <p15:guide id="5" pos="6848" userDrawn="1">
          <p15:clr>
            <a:srgbClr val="FBAE40"/>
          </p15:clr>
        </p15:guide>
        <p15:guide id="6" orient="horz" pos="4080" userDrawn="1">
          <p15:clr>
            <a:srgbClr val="FBAE40"/>
          </p15:clr>
        </p15:guide>
        <p15:guide id="7" orient="horz" pos="1008" userDrawn="1">
          <p15:clr>
            <a:srgbClr val="FBAE40"/>
          </p15:clr>
        </p15:guide>
        <p15:guide id="8" orient="horz" pos="148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935351" y="1557666"/>
            <a:ext cx="7334529" cy="166199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 baseline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 smtClean="0"/>
              <a:t>Thank you &amp; Welcome to Purdue!</a:t>
            </a:r>
            <a:endParaRPr lang="en-US" dirty="0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5351" y="3419427"/>
            <a:ext cx="6487002" cy="10248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 smtClean="0"/>
              <a:t>Contact PASE@purdueforlife.org for questions or more information.</a:t>
            </a:r>
            <a:endParaRPr lang="en-US" dirty="0"/>
          </a:p>
        </p:txBody>
      </p:sp>
      <p:pic>
        <p:nvPicPr>
          <p:cNvPr id="11" name="Black Triangle">
            <a:extLst>
              <a:ext uri="{FF2B5EF4-FFF2-40B4-BE49-F238E27FC236}">
                <a16:creationId xmlns:a16="http://schemas.microsoft.com/office/drawing/2014/main" id="{904FC13A-FC75-1849-92C4-9C25AD10C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97196A-921D-B94A-8EBC-296AFB0E8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4465" y="5697573"/>
            <a:ext cx="1581700" cy="86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60" userDrawn="1">
          <p15:clr>
            <a:srgbClr val="FBAE40"/>
          </p15:clr>
        </p15:guide>
        <p15:guide id="4" pos="5952" userDrawn="1">
          <p15:clr>
            <a:srgbClr val="FBAE40"/>
          </p15:clr>
        </p15:guide>
        <p15:guide id="5" pos="6848" userDrawn="1">
          <p15:clr>
            <a:srgbClr val="FBAE40"/>
          </p15:clr>
        </p15:guide>
        <p15:guide id="6" orient="horz" pos="4080" userDrawn="1">
          <p15:clr>
            <a:srgbClr val="FBAE40"/>
          </p15:clr>
        </p15:guide>
        <p15:guide id="7" pos="928" userDrawn="1">
          <p15:clr>
            <a:srgbClr val="FBAE40"/>
          </p15:clr>
        </p15:guide>
        <p15:guide id="8" pos="12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27" r:id="rId3"/>
    <p:sldLayoutId id="2147483721" r:id="rId4"/>
    <p:sldLayoutId id="2147483722" r:id="rId5"/>
    <p:sldLayoutId id="2147483723" r:id="rId6"/>
    <p:sldLayoutId id="2147483726" r:id="rId7"/>
    <p:sldLayoutId id="2147483724" r:id="rId8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purdueforlife.org/PASE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44B8-7DDD-7244-BF7C-67FAD2AC1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66735-6D95-DD40-B3C4-182BCD4A8A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57478-5747-174C-9973-8F84D825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8/12/2021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1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599E-C47B-204B-895C-DFD5D87CC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98E48-75C6-8F48-AE29-6F796CDF69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3871-BCD2-D24C-9356-BAA19073F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Network with alumni</a:t>
            </a:r>
          </a:p>
          <a:p>
            <a:endParaRPr lang="en-US" dirty="0"/>
          </a:p>
          <a:p>
            <a:r>
              <a:rPr lang="en-US" dirty="0" smtClean="0"/>
              <a:t>Professional development training</a:t>
            </a:r>
          </a:p>
          <a:p>
            <a:endParaRPr lang="en-US" dirty="0"/>
          </a:p>
          <a:p>
            <a:r>
              <a:rPr lang="en-US" dirty="0" smtClean="0"/>
              <a:t>Serve as a leader on the PASE Board of Directors</a:t>
            </a:r>
          </a:p>
          <a:p>
            <a:endParaRPr lang="en-US" dirty="0"/>
          </a:p>
          <a:p>
            <a:r>
              <a:rPr lang="en-US" dirty="0" smtClean="0"/>
              <a:t>15% off apparel and 10% off textbooks at Follett’s</a:t>
            </a:r>
          </a:p>
          <a:p>
            <a:endParaRPr lang="en-US" dirty="0"/>
          </a:p>
          <a:p>
            <a:r>
              <a:rPr lang="en-US" dirty="0" smtClean="0"/>
              <a:t>Jacket for signing up and a new T-shirt and pint glass each year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3"/>
          <a:stretch/>
        </p:blipFill>
        <p:spPr>
          <a:xfrm>
            <a:off x="7731125" y="1965326"/>
            <a:ext cx="2982913" cy="2494532"/>
          </a:xfrm>
        </p:spPr>
      </p:pic>
    </p:spTree>
    <p:extLst>
      <p:ext uri="{BB962C8B-B14F-4D97-AF65-F5344CB8AC3E}">
        <p14:creationId xmlns:p14="http://schemas.microsoft.com/office/powerpoint/2010/main" val="37395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599E-C47B-204B-895C-DFD5D87CC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join?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98E48-75C6-8F48-AE29-6F796CDF6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553" y="1121987"/>
            <a:ext cx="7288495" cy="338554"/>
          </a:xfrm>
        </p:spPr>
        <p:txBody>
          <a:bodyPr/>
          <a:lstStyle/>
          <a:p>
            <a:r>
              <a:rPr lang="en-US" dirty="0" smtClean="0"/>
              <a:t>Only for students that study on campus at West Lafayette.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3871-BCD2-D24C-9356-BAA19073F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$125 for your entire time as a graduate student</a:t>
            </a:r>
          </a:p>
          <a:p>
            <a:endParaRPr lang="en-US" dirty="0"/>
          </a:p>
          <a:p>
            <a:r>
              <a:rPr lang="en-US" dirty="0" smtClean="0"/>
              <a:t>Join at </a:t>
            </a:r>
            <a:r>
              <a:rPr lang="en-US" dirty="0" smtClean="0">
                <a:hlinkClick r:id="rId2"/>
              </a:rPr>
              <a:t>www.purdueforlife.org/PASE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73" y="1965325"/>
            <a:ext cx="3977217" cy="2982913"/>
          </a:xfrm>
        </p:spPr>
      </p:pic>
    </p:spTree>
    <p:extLst>
      <p:ext uri="{BB962C8B-B14F-4D97-AF65-F5344CB8AC3E}">
        <p14:creationId xmlns:p14="http://schemas.microsoft.com/office/powerpoint/2010/main" val="106254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599E-C47B-204B-895C-DFD5D87CC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comes next?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98E48-75C6-8F48-AE29-6F796CDF6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553" y="1121987"/>
            <a:ext cx="7288495" cy="338554"/>
          </a:xfrm>
        </p:spPr>
        <p:txBody>
          <a:bodyPr/>
          <a:lstStyle/>
          <a:p>
            <a:r>
              <a:rPr lang="en-US" dirty="0" smtClean="0"/>
              <a:t>No time commitment!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3871-BCD2-D24C-9356-BAA19073F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you join, we’ll email you when events take place. </a:t>
            </a:r>
          </a:p>
          <a:p>
            <a:endParaRPr lang="en-US" dirty="0"/>
          </a:p>
          <a:p>
            <a:r>
              <a:rPr lang="en-US" dirty="0" smtClean="0"/>
              <a:t>There is no requirement to attend – you attend when it fits your schedule. </a:t>
            </a:r>
          </a:p>
          <a:p>
            <a:endParaRPr lang="en-US" dirty="0"/>
          </a:p>
          <a:p>
            <a:r>
              <a:rPr lang="en-US" dirty="0" smtClean="0"/>
              <a:t>We typically offer 30-40 programs a year, both in person and virtually. </a:t>
            </a:r>
          </a:p>
          <a:p>
            <a:endParaRPr lang="en-US" dirty="0"/>
          </a:p>
          <a:p>
            <a:r>
              <a:rPr lang="en-US" dirty="0" smtClean="0"/>
              <a:t>Applications to serve on the board are released in October/November.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73" y="1965325"/>
            <a:ext cx="3977217" cy="2982913"/>
          </a:xfrm>
        </p:spPr>
      </p:pic>
    </p:spTree>
    <p:extLst>
      <p:ext uri="{BB962C8B-B14F-4D97-AF65-F5344CB8AC3E}">
        <p14:creationId xmlns:p14="http://schemas.microsoft.com/office/powerpoint/2010/main" val="1220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7B2A-7895-1F44-AF51-0DBBEE9E3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0BBB7-F742-3A43-B05F-860BE60DF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72677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_PFLTemplate_Gold_Theme_Wide_Screen_2" id="{D5E235E7-3F6B-4949-9012-0FBD8517B327}" vid="{D11C999C-97F8-F148-8B0C-0F7EED9205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B46E6122DB3D4E885CA0EEA05EEEDA" ma:contentTypeVersion="9" ma:contentTypeDescription="Create a new document." ma:contentTypeScope="" ma:versionID="c22343dfa3c2fcd3580cfdc15c054628">
  <xsd:schema xmlns:xsd="http://www.w3.org/2001/XMLSchema" xmlns:xs="http://www.w3.org/2001/XMLSchema" xmlns:p="http://schemas.microsoft.com/office/2006/metadata/properties" xmlns:ns2="5656ed1e-87f5-4f93-90c0-a6bb0622e422" xmlns:ns3="99c92fc4-8963-4b7a-afb2-143e07808282" targetNamespace="http://schemas.microsoft.com/office/2006/metadata/properties" ma:root="true" ma:fieldsID="9a1b09d28b49afa754d99ee4b2cbb56e" ns2:_="" ns3:_="">
    <xsd:import namespace="5656ed1e-87f5-4f93-90c0-a6bb0622e422"/>
    <xsd:import namespace="99c92fc4-8963-4b7a-afb2-143e07808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ed1e-87f5-4f93-90c0-a6bb0622e4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92fc4-8963-4b7a-afb2-143e07808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6CF700-BEAD-4876-B78F-D6CE93BD67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ed1e-87f5-4f93-90c0-a6bb0622e422"/>
    <ds:schemaRef ds:uri="99c92fc4-8963-4b7a-afb2-143e07808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54AA16-3579-4510-8621-E80E681EDE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B3AD5B-53A0-4F65-8785-4A5F521C1B45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656ed1e-87f5-4f93-90c0-a6bb0622e422"/>
    <ds:schemaRef ds:uri="http://purl.org/dc/terms/"/>
    <ds:schemaRef ds:uri="http://schemas.microsoft.com/office/2006/documentManagement/types"/>
    <ds:schemaRef ds:uri="99c92fc4-8963-4b7a-afb2-143e0780828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20_PFLTemplate_Gold_Theme_Wide_Ratio</Template>
  <TotalTime>18</TotalTime>
  <Words>129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Calibri</vt:lpstr>
      <vt:lpstr>United Sans Cd Md</vt:lpstr>
      <vt:lpstr>Acumin Pro SemiCondensed</vt:lpstr>
      <vt:lpstr>Acumin Pro Medium</vt:lpstr>
      <vt:lpstr>Acumin Pro ExtraCondensed</vt:lpstr>
      <vt:lpstr>Wingdings</vt:lpstr>
      <vt:lpstr>United Sans Reg Medium</vt:lpstr>
      <vt:lpstr>United Sans Cond Medium</vt:lpstr>
      <vt:lpstr>Acumin Pro</vt:lpstr>
      <vt:lpstr>Arial</vt:lpstr>
      <vt:lpstr>Purdue1</vt:lpstr>
      <vt:lpstr>PowerPoint Presentation</vt:lpstr>
      <vt:lpstr>PowerPoint Presentation</vt:lpstr>
      <vt:lpstr>How to join?</vt:lpstr>
      <vt:lpstr>What comes next?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Cox, James M</dc:creator>
  <cp:lastModifiedBy>Andrea Maritza Ruiz</cp:lastModifiedBy>
  <cp:revision>2</cp:revision>
  <dcterms:created xsi:type="dcterms:W3CDTF">2021-08-11T16:11:27Z</dcterms:created>
  <dcterms:modified xsi:type="dcterms:W3CDTF">2021-08-12T13:09:59Z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0x010100CAB46E6122DB3D4E885CA0EEA05EEEDA</vt:lpwstr>
  </property>
</Properties>
</file>