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6" r:id="rId6"/>
    <p:sldId id="269" r:id="rId7"/>
    <p:sldId id="279" r:id="rId8"/>
    <p:sldId id="271" r:id="rId9"/>
    <p:sldId id="272" r:id="rId10"/>
    <p:sldId id="276" r:id="rId11"/>
    <p:sldId id="277" r:id="rId12"/>
    <p:sldId id="273" r:id="rId13"/>
    <p:sldId id="278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35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3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4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51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5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2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2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8866"/>
            <a:ext cx="8229600" cy="5987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2" descr="http://www.vet.purdue.edu/about/files/images/sidebar-feature-top-abou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54592"/>
            <a:ext cx="823571" cy="68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2429303" y="27295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AND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90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278" y="854075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 descr="http://www.vet.purdue.edu/about/files/images/sidebar-feature-top-abou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54592"/>
            <a:ext cx="823571" cy="68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2429303" y="27295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AND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8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35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05043-BC92-2949-BF19-AAE1813A9699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8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rad.berkeley.edu/policies/guides/appendix-11-best-practices-for-faculty-mentoring-of-graduate-students-approved-by-the-graduate-council-march-6-2006/" TargetMode="External"/><Relationship Id="rId2" Type="http://schemas.openxmlformats.org/officeDocument/2006/relationships/hyperlink" Target="http://www.grad.washington.edu/mentoring/faculty/how-to-mentor-graduate-students.s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dae.purdue.edu/MAP/" TargetMode="External"/><Relationship Id="rId5" Type="http://schemas.openxmlformats.org/officeDocument/2006/relationships/hyperlink" Target="http://www.unl.edu/mentoring/introduction" TargetMode="External"/><Relationship Id="rId4" Type="http://schemas.openxmlformats.org/officeDocument/2006/relationships/hyperlink" Target="http://cft.vanderbilt.edu/teaching-guides/interactions/mentoring-graduate-students/#stag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8457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Impact"/>
                <a:cs typeface="Impact"/>
              </a:rPr>
              <a:t>Managing and Mentoring </a:t>
            </a:r>
          </a:p>
          <a:p>
            <a:pPr algn="ctr"/>
            <a:r>
              <a:rPr lang="en-US" sz="4400" dirty="0" smtClean="0">
                <a:latin typeface="Impact"/>
                <a:cs typeface="Impact"/>
              </a:rPr>
              <a:t>Graduate Students</a:t>
            </a:r>
            <a:endParaRPr lang="en-US" sz="4400" dirty="0">
              <a:latin typeface="Impact"/>
              <a:cs typeface="Impac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2850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latin typeface="Impact"/>
                <a:cs typeface="Impact"/>
              </a:rPr>
              <a:t>FAST – ADVANCE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Impact"/>
                <a:cs typeface="Impact"/>
              </a:rPr>
              <a:t>February 23,  2016</a:t>
            </a:r>
            <a:endParaRPr lang="en-US" sz="24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10866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Linda J. Mason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Associate Dean of the Graduate School and Professor of Entomology</a:t>
            </a:r>
          </a:p>
          <a:p>
            <a:pPr algn="ctr"/>
            <a:r>
              <a:rPr lang="en-US" sz="2400" b="1" dirty="0">
                <a:latin typeface="Arial"/>
                <a:cs typeface="Arial"/>
              </a:rPr>
              <a:t>Levon Esters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Associate Professor of Youth Development and Agricultural Education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120654" y="3735149"/>
            <a:ext cx="69053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7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22" y="755820"/>
            <a:ext cx="9056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Strategies to Help Develop and Maintain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 a Quality Mentoring Relationship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7313" y="1836738"/>
            <a:ext cx="9056687" cy="44164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Groom graduate students to be colleagues</a:t>
            </a:r>
          </a:p>
          <a:p>
            <a:r>
              <a:rPr lang="en-US" sz="2800" dirty="0" smtClean="0"/>
              <a:t>Bi-directional relationship</a:t>
            </a:r>
          </a:p>
          <a:p>
            <a:r>
              <a:rPr lang="en-US" sz="2800" dirty="0" smtClean="0"/>
              <a:t>Don’t force assimilation to majority culture/norms/behaviors to be successful in STEM</a:t>
            </a:r>
          </a:p>
          <a:p>
            <a:pPr lvl="1"/>
            <a:r>
              <a:rPr lang="en-US" sz="2400" dirty="0" smtClean="0"/>
              <a:t>Encourage students to embrace their racial/ethnic identity while still functioning in STEM circles (e.g., conferences, lab groups)</a:t>
            </a:r>
          </a:p>
          <a:p>
            <a:r>
              <a:rPr lang="en-US" sz="2800" dirty="0" smtClean="0"/>
              <a:t>Be an advocate, esp. for females and URMs</a:t>
            </a:r>
          </a:p>
          <a:p>
            <a:r>
              <a:rPr lang="en-US" sz="2800" dirty="0" smtClean="0"/>
              <a:t>Avoid microaggressions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icroinsults</a:t>
            </a:r>
            <a:r>
              <a:rPr lang="en-US" sz="2400" dirty="0"/>
              <a:t>, </a:t>
            </a:r>
            <a:r>
              <a:rPr lang="en-US" sz="2400" dirty="0" smtClean="0"/>
              <a:t>microassaults </a:t>
            </a:r>
            <a:r>
              <a:rPr lang="en-US" sz="2400" dirty="0"/>
              <a:t>and micro-invalidations </a:t>
            </a: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8044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22" y="755820"/>
            <a:ext cx="9056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Strategies to Help Develop and Maintain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 a Quality Mentoring Relationship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7313" y="1709738"/>
            <a:ext cx="9056687" cy="44164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Attentive listening</a:t>
            </a:r>
          </a:p>
          <a:p>
            <a:r>
              <a:rPr lang="en-US" sz="2800" dirty="0" smtClean="0"/>
              <a:t>Mutual respect</a:t>
            </a:r>
          </a:p>
          <a:p>
            <a:r>
              <a:rPr lang="en-US" sz="2800" dirty="0" smtClean="0"/>
              <a:t>Honesty and transparency</a:t>
            </a:r>
          </a:p>
          <a:p>
            <a:r>
              <a:rPr lang="en-US" sz="2800" dirty="0" smtClean="0"/>
              <a:t>Address academic and professional weaknesses directly but with tact</a:t>
            </a:r>
          </a:p>
          <a:p>
            <a:r>
              <a:rPr lang="en-US" sz="2800" dirty="0" smtClean="0"/>
              <a:t>Fostering of academic and social integration </a:t>
            </a:r>
          </a:p>
          <a:p>
            <a:r>
              <a:rPr lang="en-US" sz="2800" dirty="0" smtClean="0"/>
              <a:t>Encourage peer to peer mentoring</a:t>
            </a:r>
          </a:p>
          <a:p>
            <a:r>
              <a:rPr lang="en-US" sz="2800" dirty="0"/>
              <a:t>Recognize it takes </a:t>
            </a:r>
            <a:r>
              <a:rPr lang="en-US" sz="2800" dirty="0" smtClean="0"/>
              <a:t>time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691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04" y="832495"/>
            <a:ext cx="9056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Values and Benefits of Mentoring for Faculty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7313" y="1709738"/>
            <a:ext cx="9056687" cy="441642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Personal satisfaction and professional growth</a:t>
            </a:r>
          </a:p>
          <a:p>
            <a:r>
              <a:rPr lang="en-US" sz="2800" dirty="0" smtClean="0"/>
              <a:t>Professional and career opportunities</a:t>
            </a:r>
          </a:p>
          <a:p>
            <a:r>
              <a:rPr lang="en-US" sz="2800" dirty="0" smtClean="0"/>
              <a:t>Rejuvenating and motivating during mid or late career stages</a:t>
            </a:r>
          </a:p>
          <a:p>
            <a:r>
              <a:rPr lang="en-US" sz="2800" dirty="0" smtClean="0"/>
              <a:t>Enhance technical skills</a:t>
            </a:r>
          </a:p>
          <a:p>
            <a:r>
              <a:rPr lang="en-US" sz="2800" dirty="0" smtClean="0"/>
              <a:t>Networking, collaboration and sharing of ideas with others</a:t>
            </a:r>
          </a:p>
          <a:p>
            <a:r>
              <a:rPr lang="en-US" sz="2800" dirty="0" smtClean="0"/>
              <a:t>Increase in the number of graduate students</a:t>
            </a:r>
          </a:p>
          <a:p>
            <a:r>
              <a:rPr lang="en-US" sz="2800" dirty="0" smtClean="0"/>
              <a:t>Increased productivity</a:t>
            </a:r>
          </a:p>
          <a:p>
            <a:r>
              <a:rPr lang="en-US" sz="2800" dirty="0"/>
              <a:t>Serve as an example to other </a:t>
            </a:r>
            <a:r>
              <a:rPr lang="en-US" sz="2800" dirty="0" smtClean="0"/>
              <a:t>colleagues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3312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7313" y="1709738"/>
            <a:ext cx="9056687" cy="4416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>
                <a:solidFill>
                  <a:schemeClr val="tx2"/>
                </a:solidFill>
                <a:latin typeface="Impact"/>
                <a:cs typeface="Impact"/>
              </a:rPr>
              <a:t>Questions?</a:t>
            </a:r>
            <a:endParaRPr lang="en-US" sz="8000" dirty="0">
              <a:solidFill>
                <a:schemeClr val="tx2"/>
              </a:solidFill>
              <a:latin typeface="Impact"/>
              <a:cs typeface="Impac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23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04" y="832495"/>
            <a:ext cx="9056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References 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7313" y="1709738"/>
            <a:ext cx="9056687" cy="4416425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www.grad.washington.edu/mentoring/faculty/how-to-mentor-graduate-students.shtml</a:t>
            </a:r>
            <a:endParaRPr lang="en-US" sz="2000" dirty="0" smtClean="0"/>
          </a:p>
          <a:p>
            <a:r>
              <a:rPr lang="en-US" sz="2000" dirty="0">
                <a:hlinkClick r:id="rId3"/>
              </a:rPr>
              <a:t>http://grad.berkeley.edu/policies/guides/appendix-11-best-practices-for-faculty-mentoring-of-graduate-students-approved-by-the-graduate-council-march-6-2006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r>
              <a:rPr lang="en-US" sz="2000" dirty="0"/>
              <a:t>http://www.rackham.umich.edu/downloads/publications/Fmentoring.pdf </a:t>
            </a:r>
          </a:p>
          <a:p>
            <a:r>
              <a:rPr lang="en-US" sz="2000" dirty="0">
                <a:hlinkClick r:id="rId4"/>
              </a:rPr>
              <a:t>http://cft.vanderbilt.edu/teaching-guides/interactions/mentoring-graduate-students/#</a:t>
            </a:r>
            <a:r>
              <a:rPr lang="en-US" sz="2000" dirty="0" smtClean="0">
                <a:hlinkClick r:id="rId4"/>
              </a:rPr>
              <a:t>stages</a:t>
            </a:r>
            <a:endParaRPr lang="en-US" sz="2000" dirty="0" smtClean="0"/>
          </a:p>
          <a:p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www.unl.edu/mentoring/introduction</a:t>
            </a:r>
            <a:endParaRPr lang="en-US" sz="2000" dirty="0"/>
          </a:p>
          <a:p>
            <a:r>
              <a:rPr lang="en-US" sz="2000" dirty="0" smtClean="0">
                <a:hlinkClick r:id="rId6"/>
              </a:rPr>
              <a:t>http</a:t>
            </a:r>
            <a:r>
              <a:rPr lang="en-US" sz="2000" dirty="0">
                <a:hlinkClick r:id="rId6"/>
              </a:rPr>
              <a:t>://www.ydae.purdue.edu/MAP</a:t>
            </a:r>
            <a:r>
              <a:rPr lang="en-US" sz="2000" dirty="0" smtClean="0">
                <a:hlinkClick r:id="rId6"/>
              </a:rPr>
              <a:t>/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60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04" y="832495"/>
            <a:ext cx="9056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Recruiting the Best </a:t>
            </a:r>
            <a:r>
              <a:rPr lang="en-US" sz="2800" dirty="0">
                <a:solidFill>
                  <a:schemeClr val="tx2"/>
                </a:solidFill>
                <a:latin typeface="Impact"/>
                <a:cs typeface="Impact"/>
              </a:rPr>
              <a:t>G</a:t>
            </a:r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raduate </a:t>
            </a:r>
            <a:r>
              <a:rPr lang="en-US" sz="2800" dirty="0">
                <a:solidFill>
                  <a:schemeClr val="tx2"/>
                </a:solidFill>
                <a:latin typeface="Impact"/>
                <a:cs typeface="Impact"/>
              </a:rPr>
              <a:t>S</a:t>
            </a:r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tudent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7313" y="1709738"/>
            <a:ext cx="9056687" cy="44164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Contact early, often and directly – invite for visit if possible</a:t>
            </a:r>
          </a:p>
          <a:p>
            <a:r>
              <a:rPr lang="en-US" sz="2800" dirty="0" smtClean="0"/>
              <a:t>Recruit on a continual basis </a:t>
            </a:r>
          </a:p>
          <a:p>
            <a:r>
              <a:rPr lang="en-US" sz="2800" dirty="0" smtClean="0"/>
              <a:t>Check references closely </a:t>
            </a:r>
          </a:p>
          <a:p>
            <a:r>
              <a:rPr lang="en-US" sz="2800" dirty="0" smtClean="0"/>
              <a:t>Recruit from diverse sources</a:t>
            </a:r>
          </a:p>
          <a:p>
            <a:r>
              <a:rPr lang="en-US" sz="2800" dirty="0" smtClean="0"/>
              <a:t>Set a deadline and review packages when information is complete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34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04" y="832495"/>
            <a:ext cx="9056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Set Expectations Early and in Writing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What to Cover in Initial </a:t>
            </a:r>
            <a:r>
              <a:rPr lang="en-US" sz="2800" dirty="0">
                <a:solidFill>
                  <a:schemeClr val="tx2"/>
                </a:solidFill>
                <a:latin typeface="Impact"/>
                <a:cs typeface="Impact"/>
              </a:rPr>
              <a:t>M</a:t>
            </a:r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eetings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7313" y="1709738"/>
            <a:ext cx="9056687" cy="441642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Roles and Responsibilities – Grad School Brochures</a:t>
            </a:r>
          </a:p>
          <a:p>
            <a:r>
              <a:rPr lang="en-US" sz="2800" dirty="0" smtClean="0"/>
              <a:t>Goals, Professional Development</a:t>
            </a:r>
          </a:p>
          <a:p>
            <a:r>
              <a:rPr lang="en-US" sz="2800" dirty="0" smtClean="0"/>
              <a:t>Strengths and weaknesses</a:t>
            </a:r>
          </a:p>
          <a:p>
            <a:r>
              <a:rPr lang="en-US" sz="2800" dirty="0" smtClean="0"/>
              <a:t>Work Style</a:t>
            </a:r>
          </a:p>
          <a:p>
            <a:r>
              <a:rPr lang="en-US" sz="2800" dirty="0" smtClean="0"/>
              <a:t>Work Plan</a:t>
            </a:r>
          </a:p>
          <a:p>
            <a:r>
              <a:rPr lang="en-US" sz="2800" dirty="0" smtClean="0"/>
              <a:t>Meetings</a:t>
            </a:r>
          </a:p>
          <a:p>
            <a:r>
              <a:rPr lang="en-US" sz="2800" dirty="0" smtClean="0"/>
              <a:t>Feedback and Drafts </a:t>
            </a:r>
          </a:p>
          <a:p>
            <a:r>
              <a:rPr lang="en-US" sz="2800" dirty="0" smtClean="0"/>
              <a:t>Intellectual Property, Human Subjects, Ethics</a:t>
            </a:r>
          </a:p>
          <a:p>
            <a:r>
              <a:rPr lang="en-US" sz="2800" dirty="0" smtClean="0"/>
              <a:t>Confidentiality </a:t>
            </a:r>
          </a:p>
          <a:p>
            <a:r>
              <a:rPr lang="en-US" sz="2800" dirty="0" smtClean="0"/>
              <a:t>Recommendation letters, Travel expectations</a:t>
            </a:r>
          </a:p>
        </p:txBody>
      </p:sp>
    </p:spTree>
    <p:extLst>
      <p:ext uri="{BB962C8B-B14F-4D97-AF65-F5344CB8AC3E}">
        <p14:creationId xmlns:p14="http://schemas.microsoft.com/office/powerpoint/2010/main" val="13540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04" y="832495"/>
            <a:ext cx="9056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Mentoring and Graduate Education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7313" y="1709738"/>
            <a:ext cx="9056687" cy="44164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important factor to continue or withdraw from graduate school is the relationship with an advisor or mentor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Having a mentor helps maximize the educational experience through guidance and support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Helps in the retention of women and minorities who face unique barriers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860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04" y="832495"/>
            <a:ext cx="9056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Graduate Students’ Perspectives of a 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Quality Mentoring Relationship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7313" y="1709738"/>
            <a:ext cx="9056687" cy="44164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Professional development opportunities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Advice on post-degree plans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Effective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Trust and mutual respect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Regularly scheduled meetings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Interactions outside of school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Genuine interest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911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304" y="832495"/>
            <a:ext cx="9056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What Can Go Wrong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967584" y="1491563"/>
            <a:ext cx="7296135" cy="441623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Attention to Detail – missed deadlines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Fabrication/Falsification/Plagiarism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Funding 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Publication/authorship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Career choice/expectation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Professional Development – how they spend their time outside the research arena</a:t>
            </a:r>
          </a:p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769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04" y="832495"/>
            <a:ext cx="9056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Your Experience as a Mentor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7313" y="1709738"/>
            <a:ext cx="9056687" cy="44164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some of the struggles you have experienced mentoring graduate students.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strategies have you learned to help you become a better mentor to graduate students?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6331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04" y="832495"/>
            <a:ext cx="9056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Elements of Quality Mentoring Relationships 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7313" y="1709738"/>
            <a:ext cx="9056687" cy="441642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Instrumental Support</a:t>
            </a:r>
          </a:p>
          <a:p>
            <a:pPr lvl="1"/>
            <a:r>
              <a:rPr lang="en-US" sz="2400" dirty="0" smtClean="0"/>
              <a:t>Professional development</a:t>
            </a:r>
          </a:p>
          <a:p>
            <a:pPr lvl="1"/>
            <a:r>
              <a:rPr lang="en-US" sz="2400" dirty="0" smtClean="0"/>
              <a:t>Networking</a:t>
            </a:r>
          </a:p>
          <a:p>
            <a:pPr lvl="1"/>
            <a:r>
              <a:rPr lang="en-US" sz="2400" dirty="0" smtClean="0"/>
              <a:t>Gaining knowledge of field</a:t>
            </a:r>
          </a:p>
          <a:p>
            <a:pPr lvl="1"/>
            <a:r>
              <a:rPr lang="en-US" sz="2400" dirty="0" smtClean="0"/>
              <a:t>Gaining skills needed to succeed</a:t>
            </a:r>
          </a:p>
          <a:p>
            <a:r>
              <a:rPr lang="en-US" sz="2800" dirty="0" smtClean="0"/>
              <a:t>Psychosocial Support</a:t>
            </a:r>
          </a:p>
          <a:p>
            <a:pPr lvl="1"/>
            <a:r>
              <a:rPr lang="en-US" sz="2400" dirty="0" smtClean="0"/>
              <a:t>Counseling (e.g., remedy for stress)</a:t>
            </a:r>
          </a:p>
          <a:p>
            <a:pPr lvl="1"/>
            <a:r>
              <a:rPr lang="en-US" sz="2400" dirty="0" smtClean="0"/>
              <a:t>Empathy</a:t>
            </a:r>
          </a:p>
          <a:p>
            <a:pPr lvl="1"/>
            <a:r>
              <a:rPr lang="en-US" sz="2400" dirty="0" smtClean="0"/>
              <a:t>Friendship</a:t>
            </a:r>
          </a:p>
          <a:p>
            <a:pPr lvl="1"/>
            <a:r>
              <a:rPr lang="en-US" sz="2400" dirty="0" smtClean="0"/>
              <a:t>Socialization related to norms of discipline</a:t>
            </a:r>
          </a:p>
        </p:txBody>
      </p:sp>
    </p:spTree>
    <p:extLst>
      <p:ext uri="{BB962C8B-B14F-4D97-AF65-F5344CB8AC3E}">
        <p14:creationId xmlns:p14="http://schemas.microsoft.com/office/powerpoint/2010/main" val="397053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22" y="755820"/>
            <a:ext cx="9056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Strategies to Help Develop and Maintain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 a Quality Mentoring Relationship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7313" y="1709738"/>
            <a:ext cx="9056687" cy="44164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Coaching that is developmental</a:t>
            </a:r>
          </a:p>
          <a:p>
            <a:pPr lvl="1"/>
            <a:r>
              <a:rPr lang="en-US" sz="2400" dirty="0" smtClean="0"/>
              <a:t>Skill enhancement</a:t>
            </a:r>
          </a:p>
          <a:p>
            <a:pPr lvl="1"/>
            <a:r>
              <a:rPr lang="en-US" sz="2400" dirty="0" smtClean="0"/>
              <a:t>Confidence</a:t>
            </a:r>
            <a:endParaRPr lang="en-US" sz="2400" dirty="0"/>
          </a:p>
          <a:p>
            <a:r>
              <a:rPr lang="en-US" sz="2800" dirty="0" smtClean="0"/>
              <a:t>Opportunities for non-academic interactions</a:t>
            </a:r>
          </a:p>
          <a:p>
            <a:pPr lvl="1"/>
            <a:r>
              <a:rPr lang="en-US" sz="2400" dirty="0"/>
              <a:t>Genuine interest in the total person</a:t>
            </a:r>
          </a:p>
          <a:p>
            <a:r>
              <a:rPr lang="en-US" sz="2800" dirty="0" smtClean="0"/>
              <a:t>Consistency</a:t>
            </a:r>
          </a:p>
          <a:p>
            <a:pPr lvl="1"/>
            <a:r>
              <a:rPr lang="en-US" sz="2400" dirty="0" smtClean="0"/>
              <a:t>Within and across gender and race/ethnicity</a:t>
            </a:r>
          </a:p>
          <a:p>
            <a:r>
              <a:rPr lang="en-US" sz="2800" dirty="0" smtClean="0"/>
              <a:t>Encouragement to identify other mentors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7316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CC9900"/>
      </a:dk2>
      <a:lt2>
        <a:srgbClr val="CCCCCC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FFFF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8009</TotalTime>
  <Words>525</Words>
  <Application>Microsoft Office PowerPoint</Application>
  <PresentationFormat>On-screen Show (4:3)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Goecker</dc:creator>
  <cp:lastModifiedBy>Bush, Deidre J</cp:lastModifiedBy>
  <cp:revision>80</cp:revision>
  <dcterms:created xsi:type="dcterms:W3CDTF">2013-07-11T18:58:36Z</dcterms:created>
  <dcterms:modified xsi:type="dcterms:W3CDTF">2016-02-22T18:22:49Z</dcterms:modified>
</cp:coreProperties>
</file>