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94" r:id="rId4"/>
    <p:sldId id="278" r:id="rId5"/>
    <p:sldId id="291" r:id="rId6"/>
    <p:sldId id="292" r:id="rId7"/>
    <p:sldId id="288" r:id="rId8"/>
    <p:sldId id="290" r:id="rId9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77416" autoAdjust="0"/>
  </p:normalViewPr>
  <p:slideViewPr>
    <p:cSldViewPr>
      <p:cViewPr>
        <p:scale>
          <a:sx n="94" d="100"/>
          <a:sy n="94" d="100"/>
        </p:scale>
        <p:origin x="-372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September 15, 2014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940A4-D5A3-4C9A-92BB-9C87A885F461}" type="slidenum">
              <a:rPr lang="en-US"/>
              <a:pPr/>
              <a:t>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/>
          </a:p>
          <a:p>
            <a:pPr>
              <a:buFontTx/>
              <a:buChar char="•"/>
            </a:pPr>
            <a:r>
              <a:rPr lang="en-US" sz="1800" dirty="0"/>
              <a:t>Contact me with questions or concerns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2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690" y="4373562"/>
            <a:ext cx="5557520" cy="445029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1500" dirty="0"/>
              <a:t>Welcome and thanks for attending</a:t>
            </a:r>
          </a:p>
          <a:p>
            <a:pPr defTabSz="923015">
              <a:buFont typeface="Arial" pitchFamily="34" charset="0"/>
              <a:buChar char="•"/>
              <a:defRPr/>
            </a:pPr>
            <a:r>
              <a:rPr lang="en-US" sz="1500" dirty="0" smtClean="0"/>
              <a:t>Introductions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Chris, Executive </a:t>
            </a:r>
            <a:r>
              <a:rPr lang="en-US" sz="1500" dirty="0" smtClean="0"/>
              <a:t>Director</a:t>
            </a:r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 smtClean="0"/>
              <a:t>De, Project Manager</a:t>
            </a:r>
            <a:r>
              <a:rPr lang="en-US" sz="1500" baseline="0" dirty="0"/>
              <a:t> </a:t>
            </a:r>
            <a:r>
              <a:rPr lang="en-US" sz="1500" baseline="0" dirty="0" smtClean="0"/>
              <a:t>and Assistant Director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 smtClean="0"/>
              <a:t>Any</a:t>
            </a:r>
            <a:r>
              <a:rPr lang="en-US" sz="1500" baseline="0" dirty="0" smtClean="0"/>
              <a:t> Steering Committee or ADVANCE team members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  <a:defRPr/>
            </a:pPr>
            <a:r>
              <a:rPr lang="en-US" sz="1500" dirty="0"/>
              <a:t>Senior Faculty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>
              <a:buFont typeface="Arial" pitchFamily="34" charset="0"/>
              <a:buChar char="•"/>
            </a:pPr>
            <a:r>
              <a:rPr lang="en-US" sz="1500" dirty="0"/>
              <a:t>ADVANCE has many initiatives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/>
              <a:t>Check our website for many different activities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FAST is part of Goal #2</a:t>
            </a:r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Mentoring and Professional Development has shown to be effective for retention</a:t>
            </a:r>
          </a:p>
          <a:p>
            <a:pPr defTabSz="923015">
              <a:buFont typeface="Arial" pitchFamily="34" charset="0"/>
              <a:buChar char="•"/>
            </a:pPr>
            <a:r>
              <a:rPr lang="en-US" sz="1500" dirty="0"/>
              <a:t>FAST format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Meet once/month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Same </a:t>
            </a:r>
            <a:r>
              <a:rPr lang="en-US" sz="1500" dirty="0" smtClean="0"/>
              <a:t>day, time and room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Different </a:t>
            </a:r>
            <a:r>
              <a:rPr lang="en-US" sz="1500" dirty="0" smtClean="0"/>
              <a:t>topics and speakers</a:t>
            </a:r>
            <a:endParaRPr lang="en-US" sz="1500" dirty="0"/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All newly hired professors 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Second year faculty who requested 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One or more senior faculty per College/School</a:t>
            </a:r>
          </a:p>
          <a:p>
            <a:pPr marL="461508" lvl="1" defTabSz="923015">
              <a:buFont typeface="Arial" pitchFamily="34" charset="0"/>
              <a:buChar char="•"/>
            </a:pPr>
            <a:r>
              <a:rPr lang="en-US" sz="1500" dirty="0"/>
              <a:t>Confidentiality 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Flyer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Agenda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Moody is on the ADVANCE External Advisory Board and comes to campus occasionally.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Different sections apply to different participants in the mentoring relationship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Other Moody publications are </a:t>
            </a:r>
            <a:r>
              <a:rPr lang="en-US" sz="1800" dirty="0" smtClean="0"/>
              <a:t>available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More information is available on ADVANCE website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Summary refers to the following three publications.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One copy per group</a:t>
            </a:r>
          </a:p>
          <a:p>
            <a:r>
              <a:rPr lang="en-US" sz="1800" dirty="0"/>
              <a:t>Available on line and the link is in the Summary document at the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59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0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You will get to pick the other 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A8AB1-6880-4CD0-97A8-24535D7B404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-2392821" y="-4296833"/>
            <a:ext cx="3010323" cy="460375"/>
          </a:xfrm>
          <a:prstGeom prst="rect">
            <a:avLst/>
          </a:prstGeom>
        </p:spPr>
        <p:txBody>
          <a:bodyPr lIns="92301" tIns="46151" rIns="92301" bIns="46151"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See flyer for FAST dates and rooms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Other activities might happen during this time in your College/School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Mentor might be assigned in your unit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87A8AB1-6880-4CD0-97A8-24535D7B404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FAST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urdue.academia.edu/FrancoiseBrosseauLapre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736725"/>
          </a:xfrm>
        </p:spPr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Faculty Advancement, Success and Tenure (FAST)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r>
              <a:rPr lang="en-US" sz="2800" dirty="0"/>
              <a:t>September 16, </a:t>
            </a:r>
            <a:r>
              <a:rPr lang="en-US" sz="2800" dirty="0" smtClean="0"/>
              <a:t>2014</a:t>
            </a:r>
          </a:p>
          <a:p>
            <a:r>
              <a:rPr lang="en-US" sz="2800" dirty="0" smtClean="0"/>
              <a:t>www.purdue.edu/dp/advance</a:t>
            </a:r>
          </a:p>
          <a:p>
            <a:r>
              <a:rPr lang="en-US" sz="2800" dirty="0" smtClean="0"/>
              <a:t>De Bush, Assistant Director/Program Manager</a:t>
            </a:r>
            <a:endParaRPr lang="en-US" sz="2800" dirty="0"/>
          </a:p>
          <a:p>
            <a:r>
              <a:rPr lang="en-US" sz="2800" dirty="0" smtClean="0"/>
              <a:t>djbush@purdue.edu</a:t>
            </a:r>
            <a:endParaRPr lang="en-US" sz="2800" dirty="0"/>
          </a:p>
        </p:txBody>
      </p:sp>
      <p:pic>
        <p:nvPicPr>
          <p:cNvPr id="6" name="Picture 5" descr="cid:image001.jpg@01CB0ED7.38D67F5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667000"/>
            <a:ext cx="325790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00600" y="2609046"/>
            <a:ext cx="4023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Office of the Provost</a:t>
            </a:r>
            <a:endParaRPr lang="en-US" sz="2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ADVANCE-Purdue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NSF Grant started in October 2008</a:t>
            </a:r>
          </a:p>
          <a:p>
            <a:pPr lvl="1"/>
            <a:r>
              <a:rPr lang="en-US" dirty="0"/>
              <a:t>$3.92 M over 5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Now </a:t>
            </a:r>
            <a:r>
              <a:rPr lang="en-US" dirty="0" smtClean="0"/>
              <a:t>in collaboration with the</a:t>
            </a:r>
            <a:r>
              <a:rPr lang="en-US" dirty="0" smtClean="0"/>
              <a:t> </a:t>
            </a:r>
            <a:r>
              <a:rPr lang="en-US" dirty="0" smtClean="0"/>
              <a:t>Provost’s Office </a:t>
            </a:r>
            <a:endParaRPr lang="en-US" dirty="0"/>
          </a:p>
          <a:p>
            <a:pPr lvl="1"/>
            <a:r>
              <a:rPr lang="en-US" b="1" dirty="0"/>
              <a:t>Goal 1 </a:t>
            </a:r>
            <a:r>
              <a:rPr lang="en-US" dirty="0"/>
              <a:t>– Recruit STEM faculty women, especially women of color</a:t>
            </a:r>
          </a:p>
          <a:p>
            <a:pPr lvl="1"/>
            <a:r>
              <a:rPr lang="en-US" b="1" dirty="0"/>
              <a:t>Goal 2 </a:t>
            </a:r>
            <a:r>
              <a:rPr lang="en-US" dirty="0"/>
              <a:t>– Ensure the success of all faculty especially women in STEM</a:t>
            </a:r>
          </a:p>
          <a:p>
            <a:pPr lvl="1"/>
            <a:r>
              <a:rPr lang="en-US" b="1" dirty="0"/>
              <a:t>Goal 3 </a:t>
            </a:r>
            <a:r>
              <a:rPr lang="en-US" dirty="0"/>
              <a:t>– Engage all faculty in transforming the institution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smtClean="0"/>
              <a:t>Demystifying the Profession:  Helping Junior Faculty Succeed </a:t>
            </a:r>
            <a:r>
              <a:rPr lang="en-US" dirty="0" smtClean="0"/>
              <a:t>by </a:t>
            </a:r>
            <a:r>
              <a:rPr lang="en-US" dirty="0"/>
              <a:t>JoAnn Moody</a:t>
            </a:r>
          </a:p>
          <a:p>
            <a:pPr lvl="0"/>
            <a:r>
              <a:rPr lang="en-US" b="1" i="1" dirty="0" smtClean="0"/>
              <a:t>FAST flyer </a:t>
            </a:r>
            <a:r>
              <a:rPr lang="en-US" dirty="0" smtClean="0"/>
              <a:t>from ADVANCE-Purdue</a:t>
            </a:r>
            <a:endParaRPr lang="en-US" dirty="0"/>
          </a:p>
          <a:p>
            <a:pPr lvl="0"/>
            <a:r>
              <a:rPr lang="en-US" b="1" i="1" dirty="0"/>
              <a:t>Summary of </a:t>
            </a:r>
            <a:r>
              <a:rPr lang="en-US" b="1" i="1" dirty="0" smtClean="0"/>
              <a:t>Guides </a:t>
            </a:r>
            <a:r>
              <a:rPr lang="en-US" b="1" i="1" dirty="0"/>
              <a:t>on </a:t>
            </a:r>
            <a:r>
              <a:rPr lang="en-US" b="1" i="1" dirty="0" smtClean="0"/>
              <a:t>Mentoring </a:t>
            </a:r>
            <a:r>
              <a:rPr lang="en-US" dirty="0"/>
              <a:t>compiled by Barb </a:t>
            </a:r>
            <a:r>
              <a:rPr lang="en-US" dirty="0" smtClean="0"/>
              <a:t>Clark based on information from-</a:t>
            </a:r>
            <a:endParaRPr lang="en-US" dirty="0"/>
          </a:p>
          <a:p>
            <a:endParaRPr lang="en-US" dirty="0"/>
          </a:p>
        </p:txBody>
      </p:sp>
      <p:pic>
        <p:nvPicPr>
          <p:cNvPr id="41987" name="Picture 3" descr="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343400"/>
            <a:ext cx="1546917" cy="228600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665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Giving and Getting Career Advice:  A guide for Junior and Senior Faculty </a:t>
            </a:r>
            <a:r>
              <a:rPr lang="en-US" dirty="0" smtClean="0"/>
              <a:t>by ADVANCE at University of Michigan</a:t>
            </a:r>
          </a:p>
          <a:p>
            <a:pPr lvl="0"/>
            <a:r>
              <a:rPr lang="en-US" b="1" i="1" dirty="0" smtClean="0"/>
              <a:t>Mentoring </a:t>
            </a:r>
            <a:r>
              <a:rPr lang="en-US" b="1" i="1" dirty="0"/>
              <a:t>Guide, A Guide for </a:t>
            </a:r>
            <a:r>
              <a:rPr lang="en-US" b="1" i="1" dirty="0" smtClean="0"/>
              <a:t>Mentors</a:t>
            </a:r>
            <a:r>
              <a:rPr lang="en-US" dirty="0" smtClean="0"/>
              <a:t>, Center for Health Leadership &amp; Practice, Public Health Institute, Oakland, CA</a:t>
            </a:r>
            <a:endParaRPr lang="en-US" dirty="0"/>
          </a:p>
          <a:p>
            <a:pPr lvl="0"/>
            <a:r>
              <a:rPr lang="en-US" b="1" i="1" dirty="0"/>
              <a:t>Mentoring Guide, A Guide for Protégés</a:t>
            </a:r>
            <a:r>
              <a:rPr lang="en-US" dirty="0"/>
              <a:t>, Center for Health Leadership &amp; Practice, Public Health Institute, Oakland, CA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of Assistant Professors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/>
          <a:lstStyle/>
          <a:p>
            <a:r>
              <a:rPr lang="en-US" sz="2800" b="1" dirty="0" smtClean="0"/>
              <a:t>Francoise Brosseau-Lapre</a:t>
            </a:r>
            <a:r>
              <a:rPr lang="en-US" sz="2800" dirty="0" smtClean="0"/>
              <a:t>, Speech, Language and Hearing Sciences, College of Health &amp; Human Sciences</a:t>
            </a:r>
          </a:p>
          <a:p>
            <a:r>
              <a:rPr lang="en-US" sz="2800" b="1" dirty="0" smtClean="0"/>
              <a:t>Daniel Foti</a:t>
            </a:r>
            <a:r>
              <a:rPr lang="en-US" sz="2800" dirty="0" smtClean="0"/>
              <a:t>, Psychological Sciences, College of Health &amp; Human Sciences</a:t>
            </a:r>
          </a:p>
          <a:p>
            <a:r>
              <a:rPr lang="en-US" sz="2800" b="1" dirty="0" smtClean="0"/>
              <a:t>Andrea Kasinski</a:t>
            </a:r>
            <a:r>
              <a:rPr lang="en-US" sz="2800" dirty="0" smtClean="0"/>
              <a:t>, Biological Sciences, College </a:t>
            </a:r>
            <a:r>
              <a:rPr lang="en-US" sz="2800" smtClean="0"/>
              <a:t>of Science</a:t>
            </a:r>
            <a:endParaRPr lang="en-US" sz="2800" dirty="0" smtClean="0"/>
          </a:p>
          <a:p>
            <a:r>
              <a:rPr lang="en-US" sz="2800" b="1" dirty="0" smtClean="0"/>
              <a:t>Darryl Schneider</a:t>
            </a:r>
            <a:r>
              <a:rPr lang="en-US" sz="2800" dirty="0" smtClean="0"/>
              <a:t>, Psychological Sciences, College of Health &amp; Human Sciences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Daniel Fo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030153"/>
            <a:ext cx="1228725" cy="17189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Darryl Schneid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05708"/>
            <a:ext cx="1228725" cy="17189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DREA KASINSK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044439"/>
            <a:ext cx="1200150" cy="168021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ancoise Brosseau-Lapr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56185"/>
            <a:ext cx="1668464" cy="16684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7196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yourself.</a:t>
            </a:r>
          </a:p>
          <a:p>
            <a:r>
              <a:rPr lang="en-US" dirty="0" smtClean="0"/>
              <a:t>What is your experience with mentoring at Purdue?</a:t>
            </a:r>
          </a:p>
          <a:p>
            <a:r>
              <a:rPr lang="en-US" dirty="0" smtClean="0"/>
              <a:t>What do you know now that you wish you had known when you first started at Purdue?</a:t>
            </a:r>
          </a:p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091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95800"/>
          </a:xfrm>
        </p:spPr>
        <p:txBody>
          <a:bodyPr/>
          <a:lstStyle/>
          <a:p>
            <a:r>
              <a:rPr lang="en-US" b="1" dirty="0" smtClean="0"/>
              <a:t>Promotion and Tenure</a:t>
            </a:r>
            <a:endParaRPr lang="en-US" dirty="0" smtClean="0"/>
          </a:p>
          <a:p>
            <a:pPr lvl="1"/>
            <a:r>
              <a:rPr lang="en-US" dirty="0" smtClean="0"/>
              <a:t>October 21st,  STEW 313</a:t>
            </a:r>
          </a:p>
          <a:p>
            <a:pPr lvl="2"/>
            <a:r>
              <a:rPr lang="en-US" dirty="0" smtClean="0"/>
              <a:t>Klod Kokini, Associate Dean for Academic Affairs, Professor of Mechanical Engineering, College of Engineering</a:t>
            </a:r>
          </a:p>
          <a:p>
            <a:pPr lvl="2"/>
            <a:r>
              <a:rPr lang="en-US" dirty="0" smtClean="0"/>
              <a:t>S. Laurel Weldon, Interim Vice-Provost for Faculty Affairs, Professor of Political Science, College of Liberal Arts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1189392" cy="18220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s://engineering.purdue.edu/ResourceDB/ResourceFiles/image22455/alter?width=100&amp;height=1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175804"/>
            <a:ext cx="1037926" cy="145309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495800"/>
          </a:xfrm>
        </p:spPr>
        <p:txBody>
          <a:bodyPr/>
          <a:lstStyle/>
          <a:p>
            <a:r>
              <a:rPr lang="en-US" dirty="0" smtClean="0"/>
              <a:t>FAST will meet monthly in STEW 313</a:t>
            </a:r>
          </a:p>
          <a:p>
            <a:r>
              <a:rPr lang="en-US" dirty="0" smtClean="0"/>
              <a:t>Use Common Free Hour to meet with mentor</a:t>
            </a:r>
          </a:p>
          <a:p>
            <a:r>
              <a:rPr lang="en-US" dirty="0" smtClean="0"/>
              <a:t>Future topics will be generated by you</a:t>
            </a:r>
          </a:p>
          <a:p>
            <a:r>
              <a:rPr lang="en-US" dirty="0" smtClean="0"/>
              <a:t>ADVANCE materials are on website</a:t>
            </a:r>
          </a:p>
          <a:p>
            <a:r>
              <a:rPr lang="en-US" dirty="0" smtClean="0"/>
              <a:t>Please complete the evaluations</a:t>
            </a:r>
            <a:endParaRPr lang="en-US" dirty="0"/>
          </a:p>
        </p:txBody>
      </p:sp>
      <p:pic>
        <p:nvPicPr>
          <p:cNvPr id="4" name="Picture 3" descr="Mentoring%20Institu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79175"/>
            <a:ext cx="9144000" cy="25788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2531</TotalTime>
  <Words>577</Words>
  <Application>Microsoft Office PowerPoint</Application>
  <PresentationFormat>On-screen Show (4:3)</PresentationFormat>
  <Paragraphs>101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Teamwork</vt:lpstr>
      <vt:lpstr> Faculty Advancement, Success and Tenure (FAST)</vt:lpstr>
      <vt:lpstr>ADVANCE-Purdue Goals</vt:lpstr>
      <vt:lpstr>FAST Materials</vt:lpstr>
      <vt:lpstr>Materials Continued</vt:lpstr>
      <vt:lpstr>Panel of Assistant Professors</vt:lpstr>
      <vt:lpstr>Questions for the Panel</vt:lpstr>
      <vt:lpstr>Upcoming Events</vt:lpstr>
      <vt:lpstr>Wrap Up</vt:lpstr>
    </vt:vector>
  </TitlesOfParts>
  <Company>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Bush, Deidre J</cp:lastModifiedBy>
  <cp:revision>121</cp:revision>
  <cp:lastPrinted>2011-09-09T19:54:52Z</cp:lastPrinted>
  <dcterms:created xsi:type="dcterms:W3CDTF">2008-05-05T13:47:03Z</dcterms:created>
  <dcterms:modified xsi:type="dcterms:W3CDTF">2014-09-15T19:00:35Z</dcterms:modified>
</cp:coreProperties>
</file>