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94" r:id="rId4"/>
    <p:sldId id="278" r:id="rId5"/>
    <p:sldId id="291" r:id="rId6"/>
    <p:sldId id="292" r:id="rId7"/>
    <p:sldId id="288" r:id="rId8"/>
    <p:sldId id="290" r:id="rId9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August 31, 2015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40A4-D5A3-4C9A-92BB-9C87A885F4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Contact me with questions or concerns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690" y="4373562"/>
            <a:ext cx="5557520" cy="445029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Welcome and thanks for attending</a:t>
            </a:r>
          </a:p>
          <a:p>
            <a:pPr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Introductions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Chris, </a:t>
            </a:r>
            <a:r>
              <a:rPr lang="en-US" sz="1500" dirty="0" smtClean="0"/>
              <a:t>Director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De, Project Manager</a:t>
            </a:r>
            <a:r>
              <a:rPr lang="en-US" sz="1500" baseline="0" dirty="0"/>
              <a:t> </a:t>
            </a:r>
            <a:r>
              <a:rPr lang="en-US" sz="1500" baseline="0" dirty="0" smtClean="0"/>
              <a:t>and Assistant Director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Any</a:t>
            </a:r>
            <a:r>
              <a:rPr lang="en-US" sz="1500" baseline="0" dirty="0" smtClean="0"/>
              <a:t> Steering Committee or ADVANCE team members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Senior Faculty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ADVANCE has many initiatives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Check our website for many different activities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is part of Goal #2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Mentoring and Professional Development has shown to be effective for retention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format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Meet once/month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Same </a:t>
            </a:r>
            <a:r>
              <a:rPr lang="en-US" sz="1500" dirty="0" smtClean="0"/>
              <a:t>day, time and room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Different </a:t>
            </a:r>
            <a:r>
              <a:rPr lang="en-US" sz="1500" dirty="0" smtClean="0"/>
              <a:t>topics and speakers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All newly hired professors </a:t>
            </a:r>
            <a:r>
              <a:rPr lang="en-US" sz="1500" dirty="0" smtClean="0"/>
              <a:t>and postdocs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Second year faculty who requested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One or more senior faculty per College/School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Confidentiality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Flyer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Agenda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Moody is on the ADVANCE External Advisory Board and comes to campus occasionally.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Different sections apply to different participants in the mentoring relationship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Other Moody publications are </a:t>
            </a:r>
            <a:r>
              <a:rPr lang="en-US" sz="1800" dirty="0" smtClean="0"/>
              <a:t>available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More information is available on ADVANCE website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Summary refers to the following three publications.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Available on line and the link is in the Summary document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 will get to pick the other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See flyer for FAST dates and </a:t>
            </a:r>
            <a:r>
              <a:rPr lang="en-US" sz="1800" dirty="0" smtClean="0"/>
              <a:t>rooms</a:t>
            </a:r>
            <a:endParaRPr lang="en-US" sz="1800" dirty="0"/>
          </a:p>
          <a:p>
            <a:pPr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736725"/>
          </a:xfrm>
        </p:spPr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Faculty Advancement, Success and Tenure (FAST)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sz="2800" dirty="0"/>
              <a:t>September 8</a:t>
            </a:r>
            <a:r>
              <a:rPr lang="en-US" sz="2800" dirty="0" smtClean="0"/>
              <a:t>, 2015</a:t>
            </a:r>
          </a:p>
          <a:p>
            <a:r>
              <a:rPr lang="en-US" sz="2800" dirty="0" smtClean="0"/>
              <a:t>www.purdue.edu/dp/advance</a:t>
            </a:r>
          </a:p>
          <a:p>
            <a:r>
              <a:rPr lang="en-US" sz="2800" dirty="0" smtClean="0"/>
              <a:t>De Bush, Assistant Director/Program Manager</a:t>
            </a:r>
            <a:endParaRPr lang="en-US" sz="2800" dirty="0"/>
          </a:p>
          <a:p>
            <a:r>
              <a:rPr lang="en-US" sz="2800" dirty="0" smtClean="0"/>
              <a:t>djbush@purdue.edu</a:t>
            </a:r>
            <a:endParaRPr lang="en-US" sz="2800" dirty="0"/>
          </a:p>
        </p:txBody>
      </p:sp>
      <p:pic>
        <p:nvPicPr>
          <p:cNvPr id="6" name="Picture 5" descr="cid:image001.jpg@01CB0ED7.38D67F5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667000"/>
            <a:ext cx="32579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2609046"/>
            <a:ext cx="402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Office of the Provost</a:t>
            </a:r>
            <a:endParaRPr 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ADVANCE-Purdue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NSF Grant started in October 2008</a:t>
            </a:r>
          </a:p>
          <a:p>
            <a:pPr lvl="1"/>
            <a:r>
              <a:rPr lang="en-US" dirty="0"/>
              <a:t>$3.92 M over 5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Now in collaboration with the Provost’s Office </a:t>
            </a:r>
            <a:endParaRPr lang="en-US" dirty="0"/>
          </a:p>
          <a:p>
            <a:pPr lvl="1"/>
            <a:r>
              <a:rPr lang="en-US" b="1" dirty="0"/>
              <a:t>Goal 1 </a:t>
            </a:r>
            <a:r>
              <a:rPr lang="en-US" dirty="0"/>
              <a:t>– Recruit STEM faculty women, especially women of color</a:t>
            </a:r>
          </a:p>
          <a:p>
            <a:pPr lvl="1"/>
            <a:r>
              <a:rPr lang="en-US" b="1" dirty="0"/>
              <a:t>Goal 2 </a:t>
            </a:r>
            <a:r>
              <a:rPr lang="en-US" dirty="0"/>
              <a:t>– Ensure the success of all faculty especially women in STEM</a:t>
            </a:r>
          </a:p>
          <a:p>
            <a:pPr lvl="1"/>
            <a:r>
              <a:rPr lang="en-US" b="1" dirty="0"/>
              <a:t>Goal 3 </a:t>
            </a:r>
            <a:r>
              <a:rPr lang="en-US" dirty="0"/>
              <a:t>– Engage all faculty in transforming the institution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117" y="1676400"/>
            <a:ext cx="8229600" cy="4495800"/>
          </a:xfrm>
        </p:spPr>
        <p:txBody>
          <a:bodyPr/>
          <a:lstStyle/>
          <a:p>
            <a:pPr lvl="0"/>
            <a:r>
              <a:rPr lang="en-US" b="1" i="1" dirty="0" smtClean="0"/>
              <a:t>Demystifying the Profession:  Helping Junior Faculty Succeed </a:t>
            </a:r>
            <a:r>
              <a:rPr lang="en-US" dirty="0" smtClean="0"/>
              <a:t>by </a:t>
            </a:r>
            <a:r>
              <a:rPr lang="en-US" dirty="0"/>
              <a:t>JoAnn Moody</a:t>
            </a:r>
          </a:p>
          <a:p>
            <a:pPr lvl="0"/>
            <a:r>
              <a:rPr lang="en-US" b="1" i="1" dirty="0" smtClean="0"/>
              <a:t>FAST flyer </a:t>
            </a:r>
            <a:r>
              <a:rPr lang="en-US" dirty="0" smtClean="0"/>
              <a:t>from ADVANCE-Purdue</a:t>
            </a:r>
            <a:endParaRPr lang="en-US" dirty="0"/>
          </a:p>
          <a:p>
            <a:pPr lvl="0"/>
            <a:r>
              <a:rPr lang="en-US" b="1" i="1" dirty="0"/>
              <a:t>Summary of </a:t>
            </a:r>
            <a:r>
              <a:rPr lang="en-US" b="1" i="1" dirty="0" smtClean="0"/>
              <a:t>Guides </a:t>
            </a:r>
            <a:r>
              <a:rPr lang="en-US" b="1" i="1" dirty="0"/>
              <a:t>on </a:t>
            </a:r>
            <a:r>
              <a:rPr lang="en-US" b="1" i="1" dirty="0" smtClean="0"/>
              <a:t>Mentoring </a:t>
            </a:r>
            <a:r>
              <a:rPr lang="en-US" dirty="0"/>
              <a:t>compiled by Barb </a:t>
            </a:r>
            <a:r>
              <a:rPr lang="en-US" dirty="0" smtClean="0"/>
              <a:t>Clark based on information from-</a:t>
            </a:r>
            <a:endParaRPr lang="en-US" dirty="0"/>
          </a:p>
          <a:p>
            <a:endParaRPr lang="en-US" dirty="0"/>
          </a:p>
        </p:txBody>
      </p:sp>
      <p:pic>
        <p:nvPicPr>
          <p:cNvPr id="41987" name="Picture 3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343400"/>
            <a:ext cx="1546917" cy="22860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6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Giving and Getting Career Advice:  A guide for Junior and Senior Faculty </a:t>
            </a:r>
            <a:r>
              <a:rPr lang="en-US" dirty="0" smtClean="0"/>
              <a:t>by ADVANCE at University of Michigan</a:t>
            </a:r>
          </a:p>
          <a:p>
            <a:pPr lvl="0"/>
            <a:r>
              <a:rPr lang="en-US" b="1" i="1" dirty="0" smtClean="0"/>
              <a:t>Mentoring </a:t>
            </a:r>
            <a:r>
              <a:rPr lang="en-US" b="1" i="1" dirty="0"/>
              <a:t>Guide, A Guide for </a:t>
            </a:r>
            <a:r>
              <a:rPr lang="en-US" b="1" i="1" dirty="0" smtClean="0"/>
              <a:t>Mentors</a:t>
            </a:r>
            <a:r>
              <a:rPr lang="en-US" dirty="0" smtClean="0"/>
              <a:t>, Center for Health Leadership &amp; Practice, Public Health Institute, Oakland, CA</a:t>
            </a:r>
            <a:endParaRPr lang="en-US" dirty="0"/>
          </a:p>
          <a:p>
            <a:pPr lvl="0"/>
            <a:r>
              <a:rPr lang="en-US" b="1" i="1" dirty="0"/>
              <a:t>Mentoring Guide, A Guide for Protégés</a:t>
            </a:r>
            <a:r>
              <a:rPr lang="en-US" dirty="0"/>
              <a:t>, Center for Health Leadership &amp; Practice, Public Health Institute, Oakland, CA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Panel of Assistant Professors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920" y="1219200"/>
            <a:ext cx="7472680" cy="4851400"/>
          </a:xfrm>
        </p:spPr>
        <p:txBody>
          <a:bodyPr/>
          <a:lstStyle/>
          <a:p>
            <a:r>
              <a:rPr lang="en-US" sz="2800" b="1" dirty="0" smtClean="0"/>
              <a:t>Allison Godwin</a:t>
            </a:r>
            <a:r>
              <a:rPr lang="en-US" sz="2800" dirty="0" smtClean="0"/>
              <a:t>, Engineering Education, College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of Engineering</a:t>
            </a:r>
          </a:p>
          <a:p>
            <a:r>
              <a:rPr lang="en-US" sz="2800" b="1" dirty="0" smtClean="0"/>
              <a:t>Brandon Keehn</a:t>
            </a:r>
            <a:r>
              <a:rPr lang="en-US" sz="2800" dirty="0" smtClean="0"/>
              <a:t>, Speech, Language and Hearing Sciences, College of Health &amp; Human Sciences</a:t>
            </a:r>
          </a:p>
          <a:p>
            <a:r>
              <a:rPr lang="en-US" sz="2800" b="1" dirty="0" smtClean="0"/>
              <a:t>Hye-Ji Kim</a:t>
            </a:r>
            <a:r>
              <a:rPr lang="en-US" sz="2800" dirty="0" smtClean="0"/>
              <a:t>, Horticulture, College of Agriculture</a:t>
            </a:r>
          </a:p>
          <a:p>
            <a:r>
              <a:rPr lang="en-US" sz="2800" b="1" dirty="0" smtClean="0"/>
              <a:t>Erin Moodie</a:t>
            </a:r>
            <a:r>
              <a:rPr lang="en-US" sz="2800" dirty="0" smtClean="0"/>
              <a:t>, Languages and Cultures, College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of Liberal Arts </a:t>
            </a:r>
          </a:p>
          <a:p>
            <a:r>
              <a:rPr lang="en-US" sz="2800" b="1" dirty="0" smtClean="0"/>
              <a:t>Nick Noinaj</a:t>
            </a:r>
            <a:r>
              <a:rPr lang="en-US" sz="2800" dirty="0" smtClean="0"/>
              <a:t>, Biological Sciences, College of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Science  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gineering.purdue.edu/ResourceDB/ResourceFiles/image113880/alter?width=105&amp;height=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" y="457200"/>
            <a:ext cx="1000125" cy="1409700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rofil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" y="2708272"/>
            <a:ext cx="1052513" cy="140493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hoto of Erin Moodi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7" t="15873"/>
          <a:stretch/>
        </p:blipFill>
        <p:spPr bwMode="auto">
          <a:xfrm>
            <a:off x="382585" y="3962400"/>
            <a:ext cx="1219200" cy="117506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NICHOLAS NOINAJ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" y="5029200"/>
            <a:ext cx="952500" cy="13335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Picture 2" descr="http://i1.rgstatic.net/i/profile/9355355c15dcc3273d_l_5037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9" y="1752600"/>
            <a:ext cx="1044575" cy="10445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719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yourself.</a:t>
            </a:r>
          </a:p>
          <a:p>
            <a:r>
              <a:rPr lang="en-US" dirty="0" smtClean="0"/>
              <a:t>What is your experience with mentoring at Purdue?</a:t>
            </a:r>
          </a:p>
          <a:p>
            <a:r>
              <a:rPr lang="en-US" dirty="0" smtClean="0"/>
              <a:t>What do you know now that you wish you had known when you first started at Purdue?</a:t>
            </a:r>
          </a:p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91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b="1" dirty="0" smtClean="0"/>
              <a:t>Promotion and Tenure             </a:t>
            </a:r>
            <a:endParaRPr lang="en-US" dirty="0" smtClean="0"/>
          </a:p>
          <a:p>
            <a:pPr lvl="1"/>
            <a:r>
              <a:rPr lang="en-US" dirty="0" smtClean="0"/>
              <a:t>October 20th,  STEW 278</a:t>
            </a:r>
          </a:p>
          <a:p>
            <a:pPr lvl="2"/>
            <a:r>
              <a:rPr lang="en-US" dirty="0" smtClean="0"/>
              <a:t>George McCabe, Associate Dean for Academic Affairs, Professor of Statistics, College of Science</a:t>
            </a:r>
          </a:p>
          <a:p>
            <a:pPr lvl="2"/>
            <a:r>
              <a:rPr lang="en-US" dirty="0" smtClean="0"/>
              <a:t>Alyssa Panitch, Vice-Provost for Faculty Affairs, Leslie A. Geddes Professor of Biomedical Engineering, College of Engineering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George McCab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60119"/>
            <a:ext cx="1066800" cy="13763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0" name="Picture 9" descr="Alyssa Panitch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60119"/>
            <a:ext cx="962025" cy="137636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FAST will meet monthly in STEW 278</a:t>
            </a:r>
          </a:p>
          <a:p>
            <a:r>
              <a:rPr lang="en-US" dirty="0" smtClean="0"/>
              <a:t>Future topics will be generated by you</a:t>
            </a:r>
          </a:p>
          <a:p>
            <a:r>
              <a:rPr lang="en-US" dirty="0" smtClean="0"/>
              <a:t>ADVANCE materials are on website</a:t>
            </a:r>
          </a:p>
          <a:p>
            <a:r>
              <a:rPr lang="en-US" dirty="0" smtClean="0"/>
              <a:t>Please complete the evaluations</a:t>
            </a:r>
            <a:endParaRPr lang="en-US" dirty="0"/>
          </a:p>
        </p:txBody>
      </p:sp>
      <p:pic>
        <p:nvPicPr>
          <p:cNvPr id="4" name="Picture 3" descr="Mentoring%20Instit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79175"/>
            <a:ext cx="9144000" cy="25788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2853</TotalTime>
  <Words>556</Words>
  <Application>Microsoft Office PowerPoint</Application>
  <PresentationFormat>On-screen Show (4:3)</PresentationFormat>
  <Paragraphs>102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Teamwork</vt:lpstr>
      <vt:lpstr> Faculty Advancement, Success and Tenure (FAST)</vt:lpstr>
      <vt:lpstr>ADVANCE-Purdue Goals</vt:lpstr>
      <vt:lpstr>FAST Materials</vt:lpstr>
      <vt:lpstr>Materials Continued</vt:lpstr>
      <vt:lpstr>   Panel of Assistant Professors</vt:lpstr>
      <vt:lpstr>Questions for the Panel</vt:lpstr>
      <vt:lpstr>Upcoming Events</vt:lpstr>
      <vt:lpstr>Wrap Up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135</cp:revision>
  <cp:lastPrinted>2011-09-09T19:54:52Z</cp:lastPrinted>
  <dcterms:created xsi:type="dcterms:W3CDTF">2008-05-05T13:47:03Z</dcterms:created>
  <dcterms:modified xsi:type="dcterms:W3CDTF">2015-08-31T12:55:56Z</dcterms:modified>
</cp:coreProperties>
</file>