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94" r:id="rId4"/>
    <p:sldId id="278" r:id="rId5"/>
    <p:sldId id="291" r:id="rId6"/>
    <p:sldId id="292" r:id="rId7"/>
    <p:sldId id="288" r:id="rId8"/>
    <p:sldId id="290" r:id="rId9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 varScale="1">
        <p:scale>
          <a:sx n="60" d="100"/>
          <a:sy n="60" d="100"/>
        </p:scale>
        <p:origin x="18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September 6, 2016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40A4-D5A3-4C9A-92BB-9C87A885F4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Contact me with questions or concerns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690" y="4373562"/>
            <a:ext cx="5557520" cy="4450292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Welcome and thanks for attending</a:t>
            </a:r>
          </a:p>
          <a:p>
            <a:pPr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Introductions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Chris, </a:t>
            </a:r>
            <a:r>
              <a:rPr lang="en-US" sz="1500" dirty="0" smtClean="0"/>
              <a:t>Director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De, Project Manager</a:t>
            </a:r>
            <a:r>
              <a:rPr lang="en-US" sz="1500" baseline="0" dirty="0"/>
              <a:t> </a:t>
            </a:r>
            <a:r>
              <a:rPr lang="en-US" sz="1500" baseline="0" dirty="0" smtClean="0"/>
              <a:t>and Assistant Director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Any</a:t>
            </a:r>
            <a:r>
              <a:rPr lang="en-US" sz="1500" baseline="0" dirty="0" smtClean="0"/>
              <a:t> Steering Committee or ADVANCE team members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Senior Faculty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ADVANCE has many initiatives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Check our website for many different activities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is part of Goal #2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Mentoring and Professional Development has shown to be effective for retention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format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Meet once/month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Same </a:t>
            </a:r>
            <a:r>
              <a:rPr lang="en-US" sz="1500" dirty="0" smtClean="0"/>
              <a:t>day, time and room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Different </a:t>
            </a:r>
            <a:r>
              <a:rPr lang="en-US" sz="1500" dirty="0" smtClean="0"/>
              <a:t>topics and speakers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All newly hired professors </a:t>
            </a:r>
            <a:r>
              <a:rPr lang="en-US" sz="1500" dirty="0" smtClean="0"/>
              <a:t>and postdocs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Second year faculty who requested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One or more senior faculty per College/School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Confidentiality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Flyer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Agenda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Moody is on the ADVANCE External Advisory Board and comes to campus occasionally.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Different sections apply to different participants in the mentoring relationship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Other Moody publications are </a:t>
            </a:r>
            <a:r>
              <a:rPr lang="en-US" sz="1800" dirty="0" smtClean="0"/>
              <a:t>available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More information is available on ADVANCE website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Summary refers to the following three publications.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Available on line and the link is in the Summary document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 will get to pick the other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See flyer for FAST dates and </a:t>
            </a:r>
            <a:r>
              <a:rPr lang="en-US" sz="1800" dirty="0" smtClean="0"/>
              <a:t>rooms</a:t>
            </a:r>
            <a:endParaRPr lang="en-US" sz="1800" dirty="0"/>
          </a:p>
          <a:p>
            <a:pPr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736725"/>
          </a:xfrm>
        </p:spPr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Faculty Advancement, Success and Tenure (FAST)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sz="2800" dirty="0"/>
              <a:t>September </a:t>
            </a:r>
            <a:r>
              <a:rPr lang="en-US" sz="2800" dirty="0" smtClean="0"/>
              <a:t>13, 2016</a:t>
            </a:r>
          </a:p>
          <a:p>
            <a:r>
              <a:rPr lang="en-US" sz="2800" dirty="0" smtClean="0"/>
              <a:t>www.purdue.edu/dp/advance</a:t>
            </a:r>
          </a:p>
          <a:p>
            <a:r>
              <a:rPr lang="en-US" sz="2800" dirty="0" smtClean="0"/>
              <a:t>De Bush, Assistant Director/Program Manager</a:t>
            </a:r>
            <a:endParaRPr lang="en-US" sz="2800" dirty="0"/>
          </a:p>
          <a:p>
            <a:r>
              <a:rPr lang="en-US" sz="2800" dirty="0" smtClean="0"/>
              <a:t>djbush@purdue.edu</a:t>
            </a:r>
            <a:endParaRPr lang="en-US" sz="2800" dirty="0"/>
          </a:p>
        </p:txBody>
      </p:sp>
      <p:pic>
        <p:nvPicPr>
          <p:cNvPr id="6" name="Picture 5" descr="cid:image001.jpg@01CB0ED7.38D67F5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667000"/>
            <a:ext cx="32579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2609046"/>
            <a:ext cx="402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Office of the Provost</a:t>
            </a:r>
            <a:endParaRPr 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ADVANCE-Purdue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NSF Grant started in October 2008</a:t>
            </a:r>
          </a:p>
          <a:p>
            <a:pPr lvl="1"/>
            <a:r>
              <a:rPr lang="en-US" dirty="0"/>
              <a:t>$3.92 M over 5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Now in collaboration with the Provost’s Office </a:t>
            </a:r>
            <a:endParaRPr lang="en-US" dirty="0"/>
          </a:p>
          <a:p>
            <a:pPr lvl="1"/>
            <a:r>
              <a:rPr lang="en-US" b="1" dirty="0"/>
              <a:t>Goal 1 </a:t>
            </a:r>
            <a:r>
              <a:rPr lang="en-US" dirty="0"/>
              <a:t>– Recruit STEM faculty women, especially women of color</a:t>
            </a:r>
          </a:p>
          <a:p>
            <a:pPr lvl="1"/>
            <a:r>
              <a:rPr lang="en-US" b="1" dirty="0"/>
              <a:t>Goal 2 </a:t>
            </a:r>
            <a:r>
              <a:rPr lang="en-US" dirty="0"/>
              <a:t>– Ensure the success of all faculty especially women in STEM</a:t>
            </a:r>
          </a:p>
          <a:p>
            <a:pPr lvl="1"/>
            <a:r>
              <a:rPr lang="en-US" b="1" dirty="0"/>
              <a:t>Goal 3 </a:t>
            </a:r>
            <a:r>
              <a:rPr lang="en-US" dirty="0"/>
              <a:t>– Engage all faculty in transforming the institution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117" y="1676400"/>
            <a:ext cx="8229600" cy="4495800"/>
          </a:xfrm>
        </p:spPr>
        <p:txBody>
          <a:bodyPr/>
          <a:lstStyle/>
          <a:p>
            <a:pPr lvl="0"/>
            <a:r>
              <a:rPr lang="en-US" b="1" i="1" dirty="0" smtClean="0"/>
              <a:t>Demystifying the Profession:  Helping Junior Faculty Succeed </a:t>
            </a:r>
            <a:r>
              <a:rPr lang="en-US" dirty="0" smtClean="0"/>
              <a:t>by </a:t>
            </a:r>
            <a:r>
              <a:rPr lang="en-US" dirty="0"/>
              <a:t>JoAnn Moody</a:t>
            </a:r>
          </a:p>
          <a:p>
            <a:pPr lvl="0"/>
            <a:r>
              <a:rPr lang="en-US" b="1" i="1" dirty="0" smtClean="0"/>
              <a:t>FAST flyer </a:t>
            </a:r>
            <a:r>
              <a:rPr lang="en-US" dirty="0" smtClean="0"/>
              <a:t>from ADVANCE-Purdue</a:t>
            </a:r>
            <a:endParaRPr lang="en-US" dirty="0"/>
          </a:p>
          <a:p>
            <a:pPr lvl="0"/>
            <a:r>
              <a:rPr lang="en-US" b="1" i="1" dirty="0"/>
              <a:t>Summary of </a:t>
            </a:r>
            <a:r>
              <a:rPr lang="en-US" b="1" i="1" dirty="0" smtClean="0"/>
              <a:t>Guides </a:t>
            </a:r>
            <a:r>
              <a:rPr lang="en-US" b="1" i="1" dirty="0"/>
              <a:t>on </a:t>
            </a:r>
            <a:r>
              <a:rPr lang="en-US" b="1" i="1" dirty="0" smtClean="0"/>
              <a:t>Mentoring </a:t>
            </a:r>
            <a:r>
              <a:rPr lang="en-US" dirty="0"/>
              <a:t>compiled </a:t>
            </a:r>
            <a:r>
              <a:rPr lang="en-US" dirty="0" smtClean="0"/>
              <a:t>by </a:t>
            </a:r>
            <a:r>
              <a:rPr lang="en-US" smtClean="0"/>
              <a:t>Barb Clark based </a:t>
            </a:r>
            <a:r>
              <a:rPr lang="en-US" dirty="0" smtClean="0"/>
              <a:t>on information from-</a:t>
            </a:r>
            <a:endParaRPr lang="en-US" dirty="0"/>
          </a:p>
          <a:p>
            <a:endParaRPr lang="en-US" dirty="0"/>
          </a:p>
        </p:txBody>
      </p:sp>
      <p:pic>
        <p:nvPicPr>
          <p:cNvPr id="41987" name="Picture 3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343400"/>
            <a:ext cx="1546917" cy="22860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6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Giving and Getting Career Advice:  A guide for Junior and Senior Faculty </a:t>
            </a:r>
            <a:r>
              <a:rPr lang="en-US" dirty="0" smtClean="0"/>
              <a:t>by ADVANCE at University of Michigan</a:t>
            </a:r>
          </a:p>
          <a:p>
            <a:pPr lvl="0"/>
            <a:r>
              <a:rPr lang="en-US" b="1" i="1" dirty="0" smtClean="0"/>
              <a:t>Mentoring </a:t>
            </a:r>
            <a:r>
              <a:rPr lang="en-US" b="1" i="1" dirty="0"/>
              <a:t>Guide, A Guide for </a:t>
            </a:r>
            <a:r>
              <a:rPr lang="en-US" b="1" i="1" dirty="0" smtClean="0"/>
              <a:t>Mentors</a:t>
            </a:r>
            <a:r>
              <a:rPr lang="en-US" dirty="0" smtClean="0"/>
              <a:t>, Center for Health Leadership &amp; Practice, Public Health Institute, Oakland, CA</a:t>
            </a:r>
            <a:endParaRPr lang="en-US" dirty="0"/>
          </a:p>
          <a:p>
            <a:pPr lvl="0"/>
            <a:r>
              <a:rPr lang="en-US" b="1" i="1" dirty="0"/>
              <a:t>Mentoring Guide, A Guide for Protégés</a:t>
            </a:r>
            <a:r>
              <a:rPr lang="en-US" dirty="0"/>
              <a:t>, Center for Health Leadership &amp; Practice, Public Health Institute, Oakland, CA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  Panel of Assistant Professors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920" y="1600200"/>
            <a:ext cx="7472680" cy="5029200"/>
          </a:xfrm>
        </p:spPr>
        <p:txBody>
          <a:bodyPr/>
          <a:lstStyle/>
          <a:p>
            <a:r>
              <a:rPr lang="en-US" sz="2600" b="1" dirty="0" smtClean="0"/>
              <a:t>Daniel Dawson</a:t>
            </a:r>
            <a:r>
              <a:rPr lang="en-US" sz="2600" dirty="0" smtClean="0"/>
              <a:t>, Earth, Atmospheric and Planetary Sciences, College of Science</a:t>
            </a:r>
          </a:p>
          <a:p>
            <a:r>
              <a:rPr lang="en-US" sz="2600" b="1" dirty="0" smtClean="0"/>
              <a:t>Colin Gray</a:t>
            </a:r>
            <a:r>
              <a:rPr lang="en-US" sz="2600" dirty="0" smtClean="0"/>
              <a:t>, Computer Graphics Technology, Purdue Polytechnic Institute</a:t>
            </a:r>
          </a:p>
          <a:p>
            <a:r>
              <a:rPr lang="en-US" sz="2600" b="1" dirty="0" smtClean="0"/>
              <a:t>Jackie </a:t>
            </a:r>
            <a:r>
              <a:rPr lang="en-US" sz="2600" b="1" dirty="0" err="1" smtClean="0"/>
              <a:t>Linnes</a:t>
            </a:r>
            <a:r>
              <a:rPr lang="en-US" sz="2600" dirty="0" smtClean="0"/>
              <a:t>, Biomedical Engineering, College of Engineering </a:t>
            </a:r>
          </a:p>
          <a:p>
            <a:r>
              <a:rPr lang="en-US" sz="2600" b="1" dirty="0" smtClean="0"/>
              <a:t>Kevin Solomon</a:t>
            </a:r>
            <a:r>
              <a:rPr lang="en-US" sz="2600" dirty="0" smtClean="0"/>
              <a:t>, Agricultural and Biological Engineering, Colleges of Agriculture and Engineering</a:t>
            </a:r>
          </a:p>
          <a:p>
            <a:r>
              <a:rPr lang="en-US" sz="2600" b="1" dirty="0" smtClean="0"/>
              <a:t>Robin Tanamachi</a:t>
            </a:r>
            <a:r>
              <a:rPr lang="en-US" sz="2600" dirty="0" smtClean="0"/>
              <a:t>, </a:t>
            </a:r>
            <a:r>
              <a:rPr lang="en-US" sz="2600" dirty="0"/>
              <a:t>Earth, Atmospheric and Planetary Sciences, College of Science</a:t>
            </a:r>
            <a:endParaRPr lang="en-US" sz="26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7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daw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04" y="1320339"/>
            <a:ext cx="952500" cy="9525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lin Gray's pictu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5" t="15886" r="15574"/>
          <a:stretch/>
        </p:blipFill>
        <p:spPr bwMode="auto">
          <a:xfrm>
            <a:off x="148476" y="2300269"/>
            <a:ext cx="838200" cy="9866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gineering.purdue.edu/ResourceDB/ResourceFiles/image124279/alter?width=99&amp;height=1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77" y="2994131"/>
            <a:ext cx="760927" cy="114523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evin Solom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27" y="4017695"/>
            <a:ext cx="772953" cy="107698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anamach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4" y="5062592"/>
            <a:ext cx="849948" cy="84994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719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yourself.</a:t>
            </a:r>
          </a:p>
          <a:p>
            <a:r>
              <a:rPr lang="en-US" dirty="0" smtClean="0"/>
              <a:t>What is your experience with mentoring at Purdue?</a:t>
            </a:r>
          </a:p>
          <a:p>
            <a:r>
              <a:rPr lang="en-US" dirty="0" smtClean="0"/>
              <a:t>What do you know now that you wish you had known when you first started at Purdue?</a:t>
            </a:r>
          </a:p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91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b="1" dirty="0" smtClean="0"/>
              <a:t>Promotion and Tenure             </a:t>
            </a:r>
            <a:endParaRPr lang="en-US" dirty="0" smtClean="0"/>
          </a:p>
          <a:p>
            <a:pPr lvl="1"/>
            <a:r>
              <a:rPr lang="en-US" dirty="0" smtClean="0"/>
              <a:t>October 18th,  STEW 279</a:t>
            </a:r>
          </a:p>
          <a:p>
            <a:pPr lvl="2"/>
            <a:r>
              <a:rPr lang="en-US" dirty="0" smtClean="0"/>
              <a:t>Peter Hollenbeck, Vice Provost for Faculty Affairs, Professor of Biological Sciences, College of Science</a:t>
            </a:r>
          </a:p>
          <a:p>
            <a:pPr lvl="2"/>
            <a:r>
              <a:rPr lang="en-US" dirty="0" smtClean="0"/>
              <a:t>Karen Plaut, Senior Associate Dean for Research and Faculty Affairs, Professor of Animal Sciences, College of Agriculture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Peter J. Hollenb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14874"/>
            <a:ext cx="1190625" cy="17621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052" name="Picture 4" descr="Profil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3" y="4714874"/>
            <a:ext cx="1295399" cy="18288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FAST will meet monthly in STEW </a:t>
            </a:r>
          </a:p>
          <a:p>
            <a:r>
              <a:rPr lang="en-US" dirty="0" smtClean="0"/>
              <a:t>Future topics will be generated by you</a:t>
            </a:r>
          </a:p>
          <a:p>
            <a:r>
              <a:rPr lang="en-US" dirty="0" smtClean="0"/>
              <a:t>ADVANCE materials are on website</a:t>
            </a:r>
          </a:p>
          <a:p>
            <a:r>
              <a:rPr lang="en-US" dirty="0" smtClean="0"/>
              <a:t>Please complete the evaluations</a:t>
            </a:r>
            <a:endParaRPr lang="en-US" dirty="0"/>
          </a:p>
        </p:txBody>
      </p:sp>
      <p:pic>
        <p:nvPicPr>
          <p:cNvPr id="4" name="Picture 3" descr="Mentoring%20Instit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79175"/>
            <a:ext cx="9144000" cy="25788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2910</TotalTime>
  <Words>558</Words>
  <Application>Microsoft Office PowerPoint</Application>
  <PresentationFormat>On-screen Show (4:3)</PresentationFormat>
  <Paragraphs>99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Teamwork</vt:lpstr>
      <vt:lpstr> Faculty Advancement, Success and Tenure (FAST)</vt:lpstr>
      <vt:lpstr>ADVANCE-Purdue Goals</vt:lpstr>
      <vt:lpstr>FAST Materials</vt:lpstr>
      <vt:lpstr>Materials Continued</vt:lpstr>
      <vt:lpstr>   Panel of Assistant Professors</vt:lpstr>
      <vt:lpstr>Questions for the Panel</vt:lpstr>
      <vt:lpstr>Upcoming Events</vt:lpstr>
      <vt:lpstr>Wrap Up</vt:lpstr>
    </vt:vector>
  </TitlesOfParts>
  <Company>School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150</cp:revision>
  <cp:lastPrinted>2011-09-09T19:54:52Z</cp:lastPrinted>
  <dcterms:created xsi:type="dcterms:W3CDTF">2008-05-05T13:47:03Z</dcterms:created>
  <dcterms:modified xsi:type="dcterms:W3CDTF">2016-09-06T17:23:50Z</dcterms:modified>
</cp:coreProperties>
</file>