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26"/>
  </p:notesMasterIdLst>
  <p:handoutMasterIdLst>
    <p:handoutMasterId r:id="rId27"/>
  </p:handoutMasterIdLst>
  <p:sldIdLst>
    <p:sldId id="257" r:id="rId9"/>
    <p:sldId id="404" r:id="rId10"/>
    <p:sldId id="393" r:id="rId11"/>
    <p:sldId id="408" r:id="rId12"/>
    <p:sldId id="383" r:id="rId13"/>
    <p:sldId id="384" r:id="rId14"/>
    <p:sldId id="405" r:id="rId15"/>
    <p:sldId id="410" r:id="rId16"/>
    <p:sldId id="399" r:id="rId17"/>
    <p:sldId id="395" r:id="rId18"/>
    <p:sldId id="407" r:id="rId19"/>
    <p:sldId id="386" r:id="rId20"/>
    <p:sldId id="387" r:id="rId21"/>
    <p:sldId id="406" r:id="rId22"/>
    <p:sldId id="377" r:id="rId23"/>
    <p:sldId id="411" r:id="rId24"/>
    <p:sldId id="403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92C"/>
    <a:srgbClr val="BB8B1F"/>
    <a:srgbClr val="E3AE24"/>
    <a:srgbClr val="D09923"/>
    <a:srgbClr val="A7A9AC"/>
    <a:srgbClr val="756C66"/>
    <a:srgbClr val="D99F22"/>
    <a:srgbClr val="D49E23"/>
    <a:srgbClr val="E2A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9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384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140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lweldon:Documents:VPFA%20Documents:Facult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PURDUE FACULTY</a:t>
            </a:r>
          </a:p>
          <a:p>
            <a:pPr>
              <a:defRPr/>
            </a:pP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Sheet2!$A$3:$A$5</c:f>
              <c:strCache>
                <c:ptCount val="3"/>
                <c:pt idx="0">
                  <c:v>Assistant Professors</c:v>
                </c:pt>
                <c:pt idx="1">
                  <c:v>Associate Professors</c:v>
                </c:pt>
                <c:pt idx="2">
                  <c:v>Full Professors</c:v>
                </c:pt>
              </c:strCache>
            </c:strRef>
          </c:cat>
          <c:val>
            <c:numRef>
              <c:f>Sheet2!$B$3:$B$5</c:f>
              <c:numCache>
                <c:formatCode>General</c:formatCode>
                <c:ptCount val="3"/>
                <c:pt idx="0">
                  <c:v>19</c:v>
                </c:pt>
                <c:pt idx="1">
                  <c:v>31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ADF543-8F89-174B-9ED6-0F7068B30FF7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2F00B-B912-4864-AB48-0AA6BCD17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0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2572A9-A3AB-4E47-ACBB-806D0AD81C8B}" type="datetime1">
              <a:rPr lang="en-US" smtClean="0"/>
              <a:pPr>
                <a:defRPr/>
              </a:pPr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451DBC-5429-4633-89A2-4FC4CA81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You have 5 years (without any tenure clock extensions) to showcase your excellence</a:t>
            </a:r>
          </a:p>
          <a:p>
            <a:pPr>
              <a:buFont typeface="Arial" pitchFamily="34" charset="0"/>
              <a:buNone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Quality and impact (not necessarily quantity) are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about 2000 faculty,</a:t>
            </a:r>
            <a:r>
              <a:rPr lang="en-US" baseline="0" dirty="0" smtClean="0"/>
              <a:t> with about 100 of these being clinical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Big 10 Faculty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among the best in the world. 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nation’s most “formidable intellectual capital”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With Big 10 peers produce 1/3 of nation’s Ph.D.s and garner more research $$ than Ivies or West Coast taken together</a:t>
            </a:r>
          </a:p>
          <a:p>
            <a:endParaRPr lang="en-US" dirty="0" smtClean="0"/>
          </a:p>
          <a:p>
            <a:r>
              <a:rPr lang="en-US" sz="1647" b="1" dirty="0" smtClean="0"/>
              <a:t>Purdue Faculty: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Over 2000 faculty members generate more than 70% of the    </a:t>
            </a:r>
          </a:p>
          <a:p>
            <a:r>
              <a:rPr lang="en-US" sz="1647" dirty="0" smtClean="0"/>
              <a:t>  student credit hours and over half a billion dollars in research  </a:t>
            </a:r>
          </a:p>
          <a:p>
            <a:r>
              <a:rPr lang="en-US" sz="1647" dirty="0" smtClean="0"/>
              <a:t>  expenditures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they come from all over the world;  more than 2/3 are American born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most educated in the U.S. usually at the most prestigious universities. </a:t>
            </a:r>
          </a:p>
          <a:p>
            <a:pPr>
              <a:buFont typeface="Wingdings" charset="2"/>
              <a:buChar char="§"/>
            </a:pPr>
            <a:endParaRPr lang="en-US" sz="1647" dirty="0" smtClean="0"/>
          </a:p>
          <a:p>
            <a:pPr>
              <a:buFont typeface="Wingdings" charset="2"/>
              <a:buChar char="§"/>
            </a:pPr>
            <a:r>
              <a:rPr lang="en-US" sz="1647" dirty="0" smtClean="0"/>
              <a:t>nearly three fourths are male.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27% women and 7% URM.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</a:t>
            </a:r>
            <a:endParaRPr lang="en-US" dirty="0" smtClean="0"/>
          </a:p>
          <a:p>
            <a:pPr marL="349415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38/38 (100%) were successfully promoted to full professor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62/64 (97%) were successfully promoted to associate professor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(86% and 75% rates respectively (one person unsuccessful in each case))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go up on one basis, and most people go up on research,</a:t>
            </a:r>
            <a:r>
              <a:rPr lang="en-US" baseline="0" dirty="0" smtClean="0"/>
              <a:t> but numbers promoted on engagement and learning are increasing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Going up on multiple bases, Discovery and something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2012-2103</a:t>
            </a:r>
            <a:r>
              <a:rPr lang="en-US" baseline="0" dirty="0" smtClean="0"/>
              <a:t> 91% ; 2013-214 91% (at all levels) Don</a:t>
            </a:r>
            <a:r>
              <a:rPr lang="fr-FR" baseline="0" dirty="0" smtClean="0"/>
              <a:t>’</a:t>
            </a:r>
            <a:r>
              <a:rPr lang="en-US" baseline="0" dirty="0" smtClean="0"/>
              <a:t>t know gender breakdowns of these numbers</a:t>
            </a:r>
          </a:p>
          <a:p>
            <a:r>
              <a:rPr lang="en-US" baseline="0" dirty="0" smtClean="0"/>
              <a:t>90% 2013-2014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44329-B515-B64B-B35B-AB1EE6A469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You have 5 years (without any tenure clock extensions) to showcase your excellence</a:t>
            </a:r>
          </a:p>
          <a:p>
            <a:pPr>
              <a:buFont typeface="Arial" pitchFamily="34" charset="0"/>
              <a:buNone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Quality and impact (not necessarily quantity) are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34" y="454025"/>
            <a:ext cx="7772400" cy="18912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4950884"/>
            <a:ext cx="3886199" cy="287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							Office of the Provost</a:t>
            </a: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862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8017113-9983-46B9-93C4-005D76B875E8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 descr="purdue-university-black-and-go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4" y="6122894"/>
            <a:ext cx="1905000" cy="692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472D-BBC4-4AF9-9E86-9B927FA1B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 pag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60388"/>
            <a:ext cx="91440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400" y="4908550"/>
            <a:ext cx="2006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smtClean="0">
                <a:solidFill>
                  <a:srgbClr val="A3792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ection Divider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ection Divider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ction Divider3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900" y="634365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363DA79-3260-4F64-B6BD-632006AFF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19" name="Picture 8" descr="Purdue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00" y="6248400"/>
            <a:ext cx="1352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Content page.jpg"/>
          <p:cNvPicPr>
            <a:picLocks noChangeAspect="1"/>
          </p:cNvPicPr>
          <p:nvPr userDrawn="1"/>
        </p:nvPicPr>
        <p:blipFill>
          <a:blip r:embed="rId4"/>
          <a:srcRect b="45251"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ontent page.jpg"/>
          <p:cNvPicPr>
            <a:picLocks noChangeAspect="1"/>
          </p:cNvPicPr>
          <p:nvPr userDrawn="1"/>
        </p:nvPicPr>
        <p:blipFill>
          <a:blip r:embed="rId4"/>
          <a:srcRect l="11388" t="79529" r="7500"/>
          <a:stretch>
            <a:fillRect/>
          </a:stretch>
        </p:blipFill>
        <p:spPr bwMode="auto">
          <a:xfrm>
            <a:off x="457200" y="1168400"/>
            <a:ext cx="7416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due.edu/provost/documents/Form36-INSTR%202014-15AY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chart" Target="../charts/chart2.xml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chart" Target="../charts/chart1.xml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rovost/faculty/promo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 bwMode="auto">
          <a:xfrm>
            <a:off x="855663" y="917970"/>
            <a:ext cx="7772400" cy="1893887"/>
          </a:xfrm>
          <a:noFill/>
          <a:ln>
            <a:miter lim="800000"/>
            <a:headEnd/>
            <a:tailEnd/>
          </a:ln>
        </p:spPr>
        <p:txBody>
          <a:bodyPr vert="horz" wrap="none" numCol="1" anchorCtr="0" compatLnSpc="1">
            <a:prstTxWarp prst="textNoShape">
              <a:avLst/>
            </a:prstTxWarp>
          </a:bodyPr>
          <a:lstStyle/>
          <a:p>
            <a:r>
              <a:rPr lang="en-US" sz="6400" dirty="0" smtClean="0">
                <a:latin typeface="Impact" pitchFamily="34" charset="0"/>
              </a:rPr>
              <a:t>Promotion and Ten</a:t>
            </a:r>
            <a:r>
              <a:rPr lang="en-US" sz="6000" dirty="0" smtClean="0">
                <a:latin typeface="Impact" pitchFamily="34" charset="0"/>
              </a:rPr>
              <a:t>ure</a:t>
            </a:r>
            <a:r>
              <a:rPr lang="en-US" sz="6400" dirty="0" smtClean="0">
                <a:latin typeface="Impact" pitchFamily="34" charset="0"/>
              </a:rPr>
              <a:t/>
            </a:r>
            <a:br>
              <a:rPr lang="en-US" sz="6400" dirty="0" smtClean="0">
                <a:latin typeface="Impact" pitchFamily="34" charset="0"/>
              </a:rPr>
            </a:br>
            <a:endParaRPr lang="en-US" dirty="0" smtClean="0">
              <a:latin typeface="Impact" pitchFamily="34" charset="0"/>
            </a:endParaRP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 bwMode="auto">
          <a:xfrm>
            <a:off x="881063" y="4951413"/>
            <a:ext cx="3886200" cy="28733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A3792C"/>
                </a:solidFill>
                <a:latin typeface="Impact" pitchFamily="34" charset="0"/>
              </a:rPr>
              <a:t>October 21,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276" y="5443055"/>
            <a:ext cx="2593018" cy="384721"/>
          </a:xfrm>
          <a:prstGeom prst="rect">
            <a:avLst/>
          </a:prstGeom>
          <a:noFill/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494333">
                    <a:alpha val="70000"/>
                  </a:srgbClr>
                </a:solidFill>
                <a:latin typeface=""/>
              </a:rPr>
              <a:t>S. Laurel Weldon</a:t>
            </a:r>
            <a:r>
              <a:rPr lang="en-US" b="1" dirty="0">
                <a:solidFill>
                  <a:srgbClr val="494333">
                    <a:alpha val="70000"/>
                  </a:srgbClr>
                </a:solidFill>
                <a:latin typeface=""/>
              </a:rPr>
              <a:t/>
            </a:r>
            <a:br>
              <a:rPr lang="en-US" b="1" dirty="0">
                <a:solidFill>
                  <a:srgbClr val="494333">
                    <a:alpha val="70000"/>
                  </a:srgbClr>
                </a:solidFill>
                <a:latin typeface=""/>
              </a:rPr>
            </a:br>
            <a:r>
              <a:rPr lang="en-US" sz="1100" dirty="0">
                <a:solidFill>
                  <a:srgbClr val="494333">
                    <a:alpha val="70000"/>
                  </a:srgbClr>
                </a:solidFill>
                <a:latin typeface=""/>
              </a:rPr>
              <a:t>Vice Provost for Faculty 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"/>
              </a:rPr>
              <a:t>Affairs (Interim)</a:t>
            </a:r>
            <a:endParaRPr lang="en-US" sz="1100" dirty="0">
              <a:solidFill>
                <a:srgbClr val="494333">
                  <a:alpha val="70000"/>
                </a:srgbClr>
              </a:solidFill>
              <a:latin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8" y="2618636"/>
            <a:ext cx="7056437" cy="550970"/>
          </a:xfrm>
          <a:prstGeom prst="rect">
            <a:avLst/>
          </a:prstGeom>
          <a:noFill/>
        </p:spPr>
        <p:txBody>
          <a:bodyPr wrap="none" l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cap="all" spc="90" dirty="0" smtClean="0">
                <a:solidFill>
                  <a:srgbClr val="A3792C"/>
                </a:solidFill>
                <a:latin typeface="Impact"/>
              </a:rPr>
              <a:t>Purdue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cap="all" spc="90" dirty="0" smtClean="0">
                <a:solidFill>
                  <a:srgbClr val="A3792C"/>
                </a:solidFill>
                <a:latin typeface="Impact"/>
              </a:rPr>
              <a:t>Faculty</a:t>
            </a:r>
          </a:p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3200"/>
              </a:spcAft>
              <a:defRPr/>
            </a:pPr>
            <a:endParaRPr lang="en-US" sz="9800" cap="all" spc="90" dirty="0">
              <a:solidFill>
                <a:srgbClr val="856024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57"/>
            <a:ext cx="8585200" cy="1014953"/>
          </a:xfrm>
        </p:spPr>
        <p:txBody>
          <a:bodyPr/>
          <a:lstStyle/>
          <a:p>
            <a:r>
              <a:rPr lang="en-US" dirty="0" smtClean="0"/>
              <a:t>2013 </a:t>
            </a:r>
            <a:r>
              <a:rPr lang="en-US" dirty="0"/>
              <a:t>Faculty Promotion and Tenure </a:t>
            </a:r>
            <a:br>
              <a:rPr lang="en-US" dirty="0"/>
            </a:br>
            <a:r>
              <a:rPr lang="en-US" dirty="0"/>
              <a:t>by Major Area of </a:t>
            </a:r>
            <a:r>
              <a:rPr lang="en-US" dirty="0" smtClean="0"/>
              <a:t>Focus (# of people)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  <a:extLst>
              <a:ext uri="{84589F7E-364E-4C9E-8A38-B11213B215E9}">
                <a14:cameraTool xmlns:a14="http://schemas.microsoft.com/office/drawing/2010/main" cellRange="$A$1:$D$4"/>
              </a:ext>
            </a:extLst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633"/>
            <a:ext cx="5885888" cy="14468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6:$E$9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22" y="3416491"/>
            <a:ext cx="7328347" cy="18192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1314" y="2524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47459" y="2524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29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46770" y="25277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46079" y="253384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97419" y="2875503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48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6770" y="2877032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53939" y="2880132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017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4630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7054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9246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8008" y="4859726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54630" y="4864361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67794" y="4856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7802" y="4865850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56983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517" y="188148"/>
            <a:ext cx="7452272" cy="752593"/>
          </a:xfrm>
        </p:spPr>
        <p:txBody>
          <a:bodyPr/>
          <a:lstStyle/>
          <a:p>
            <a:r>
              <a:rPr lang="en-US" sz="3100" dirty="0" smtClean="0"/>
              <a:t>University Promotion and Tenure Rates*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11167513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4096" y="1553593"/>
            <a:ext cx="6738151" cy="4287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873" y="5869727"/>
            <a:ext cx="8719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 2011-12 </a:t>
            </a:r>
            <a:r>
              <a:rPr lang="en-US" sz="1600" i="1" dirty="0"/>
              <a:t>was the first year to reflect all faculty considered for promotion and tenure.</a:t>
            </a:r>
          </a:p>
        </p:txBody>
      </p:sp>
    </p:spTree>
    <p:extLst>
      <p:ext uri="{BB962C8B-B14F-4D97-AF65-F5344CB8AC3E}">
        <p14:creationId xmlns:p14="http://schemas.microsoft.com/office/powerpoint/2010/main" val="157427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Assistant Professors typically have a probationary  </a:t>
            </a:r>
          </a:p>
          <a:p>
            <a:pPr>
              <a:buSzPct val="80000"/>
            </a:pPr>
            <a:r>
              <a:rPr lang="en-US" sz="2400" b="1" dirty="0" smtClean="0"/>
              <a:t>    period up to 6 years to earn promotion and tenure. </a:t>
            </a:r>
          </a:p>
          <a:p>
            <a:endParaRPr lang="en-US" sz="2400" b="1" dirty="0" smtClean="0"/>
          </a:p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The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year is called the “penultimate year.”  It is the </a:t>
            </a:r>
          </a:p>
          <a:p>
            <a:pPr>
              <a:buSzPct val="80000"/>
            </a:pPr>
            <a:r>
              <a:rPr lang="en-US" sz="2400" b="1" dirty="0" smtClean="0"/>
              <a:t>     last year in which one is eligible for tenure. </a:t>
            </a:r>
          </a:p>
          <a:p>
            <a:endParaRPr lang="en-US" sz="2400" b="1" dirty="0" smtClean="0"/>
          </a:p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Entering associate professors have 3 years to work </a:t>
            </a:r>
          </a:p>
          <a:p>
            <a:pPr>
              <a:buSzPct val="80000"/>
              <a:tabLst>
                <a:tab pos="398463" algn="l"/>
              </a:tabLst>
            </a:pPr>
            <a:r>
              <a:rPr lang="en-US" sz="2400" b="1" dirty="0" smtClean="0"/>
              <a:t>     toward tenure.  The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year is penultimate year.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78"/>
            <a:ext cx="8229600" cy="1014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Tenure Clock Extensions: </a:t>
            </a:r>
            <a:r>
              <a:rPr lang="en-US" sz="2667" i="1" dirty="0" smtClean="0"/>
              <a:t>When conditions and personal circumstances  substantially interfere with progress toward achieving tenure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one-year automatic approval will be granted for birth of a child and adoption, provided a Request for Tenure-Clock Extension form is submitted within one year of the occurrence and prior to the penultimate year.  This provision applies to either or both parents.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Justifiable conditions for granting exclusions include, but are not necessarily restricted to, severe illness, disability, or care-giving of a family member.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Ask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727"/>
            <a:ext cx="8229600" cy="424557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Guidelines for P and T: What are the criteria? Written guidelines?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Promotion evaluation may be different from the annual merit salary review.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When will you be evaluated and by whom? (Frequency and people)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Is there a formal third year evaluation? external input?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Specific criteria for quality and impact of research and teaching: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	</a:t>
            </a:r>
            <a:r>
              <a:rPr lang="en-US" sz="1800" dirty="0" smtClean="0"/>
              <a:t>e.g. Journal listing (sometimes specified for promotion process)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  Guidelines </a:t>
            </a:r>
            <a:r>
              <a:rPr lang="en-US" sz="1800" dirty="0"/>
              <a:t>for evaluation of </a:t>
            </a:r>
            <a:r>
              <a:rPr lang="en-US" sz="1800" dirty="0" smtClean="0"/>
              <a:t>teaching</a:t>
            </a:r>
            <a:endParaRPr lang="en-US" sz="1800" b="1" dirty="0" smtClean="0"/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Format </a:t>
            </a:r>
            <a:r>
              <a:rPr lang="en-US" sz="1800" dirty="0" smtClean="0"/>
              <a:t>for promotion and/or tenure document – get past examples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Develop a plan </a:t>
            </a:r>
            <a:r>
              <a:rPr lang="en-US" sz="1800" dirty="0" smtClean="0"/>
              <a:t>for moving toward promotion and/or tenure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How will you publish enough articles?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How will you document teaching success? 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Ask for a Mentor and demand regular, written feedback early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449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990"/>
            <a:ext cx="8686800" cy="1014953"/>
          </a:xfrm>
        </p:spPr>
        <p:txBody>
          <a:bodyPr/>
          <a:lstStyle/>
          <a:p>
            <a:r>
              <a:rPr lang="en-US" dirty="0" smtClean="0"/>
              <a:t>Keys to faculty success and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48"/>
            <a:ext cx="8686800" cy="5282152"/>
          </a:xfrm>
        </p:spPr>
        <p:txBody>
          <a:bodyPr lIns="91440">
            <a:noAutofit/>
          </a:bodyPr>
          <a:lstStyle/>
          <a:p>
            <a:pPr marL="514350" indent="-514350">
              <a:buClrTx/>
              <a:buSzPct val="80000"/>
              <a:buFont typeface="Wingdings" charset="2"/>
              <a:buChar char="q"/>
            </a:pPr>
            <a:r>
              <a:rPr lang="en-US" sz="2400" b="1" dirty="0" smtClean="0">
                <a:latin typeface="+mj-lt"/>
              </a:rPr>
              <a:t>Starting Early, Planning and Gathering Information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Getting oriented to the institution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Learning what is expected early 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Learning the tenure and promotion process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Begin and plan with the end in mind</a:t>
            </a:r>
          </a:p>
          <a:p>
            <a:pPr marL="514350" indent="-514350">
              <a:buSzPct val="80000"/>
              <a:buFont typeface="Wingdings" charset="2"/>
              <a:buChar char="q"/>
            </a:pPr>
            <a:r>
              <a:rPr lang="en-US" sz="2000" b="1" dirty="0" smtClean="0"/>
              <a:t>Start with research and teaching- don’t lose focus!  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Seek excellence (as defined by your discipline)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000" dirty="0"/>
              <a:t>E</a:t>
            </a:r>
            <a:r>
              <a:rPr lang="en-US" sz="2000" dirty="0" smtClean="0"/>
              <a:t>ngagement and service increase over one’s career</a:t>
            </a:r>
          </a:p>
          <a:p>
            <a:pPr marL="512064" lvl="1" indent="-514350">
              <a:buSzPct val="80000"/>
              <a:buFont typeface="Wingdings" charset="2"/>
              <a:buChar char="q"/>
            </a:pPr>
            <a:r>
              <a:rPr lang="en-US" sz="2000" b="1" dirty="0"/>
              <a:t>Creating work-life balance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Find a sustainable rhythm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Be aware of supports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Ask for what you need: stop the clock, parental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36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1451223"/>
            <a:ext cx="8229600" cy="4018178"/>
          </a:xfrm>
        </p:spPr>
        <p:txBody>
          <a:bodyPr/>
          <a:lstStyle/>
          <a:p>
            <a:r>
              <a:rPr lang="en-US" sz="2400" dirty="0" smtClean="0"/>
              <a:t>The President’s Office Nomination for Promotion Form (Form 36): Available On-Line 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www.purdue.edu</a:t>
            </a:r>
            <a:r>
              <a:rPr lang="en-US" sz="2400" dirty="0"/>
              <a:t>/provost/faculty/</a:t>
            </a:r>
            <a:r>
              <a:rPr lang="en-US" sz="2400" dirty="0" err="1"/>
              <a:t>promotion.html</a:t>
            </a:r>
            <a:endParaRPr lang="en-US" sz="2400" dirty="0" smtClean="0"/>
          </a:p>
          <a:p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More useful: Instructions for filling out the form 36</a:t>
            </a:r>
            <a:endParaRPr lang="en-US" sz="2400" dirty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://www.purdue.edu/provost/documents/Form36-INSTR%202014-</a:t>
            </a:r>
            <a:r>
              <a:rPr lang="en-US" sz="2400" dirty="0" smtClean="0">
                <a:hlinkClick r:id="rId2"/>
              </a:rPr>
              <a:t>15AY.pdf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More useful still: The template your college or department uses. Get an electronic example of a successful form 36 and start filling it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2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990"/>
            <a:ext cx="8686800" cy="1014953"/>
          </a:xfrm>
        </p:spPr>
        <p:txBody>
          <a:bodyPr/>
          <a:lstStyle/>
          <a:p>
            <a:r>
              <a:rPr lang="en-US" dirty="0" smtClean="0"/>
              <a:t>Keys to faculty success and well-being</a:t>
            </a:r>
            <a:br>
              <a:rPr lang="en-US" dirty="0" smtClean="0"/>
            </a:br>
            <a:r>
              <a:rPr lang="en-US" dirty="0" err="1" smtClean="0"/>
              <a:t>cntd</a:t>
            </a:r>
            <a:r>
              <a:rPr lang="en-US" dirty="0" smtClean="0"/>
              <a:t>)(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48"/>
            <a:ext cx="8686800" cy="5282152"/>
          </a:xfrm>
        </p:spPr>
        <p:txBody>
          <a:bodyPr lIns="91440">
            <a:noAutofit/>
          </a:bodyPr>
          <a:lstStyle/>
          <a:p>
            <a:pPr marL="514350" indent="-514350">
              <a:buClrTx/>
              <a:buSzPct val="80000"/>
              <a:buFont typeface="Wingdings" charset="2"/>
              <a:buChar char="q"/>
            </a:pPr>
            <a:r>
              <a:rPr lang="en-US" sz="2400" b="1" dirty="0" smtClean="0">
                <a:latin typeface="+mj-lt"/>
              </a:rPr>
              <a:t>Seek help and support actively and widely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Developing professional networks/mentors inside AND outside the department 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Letter writers are outside the department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Soliciting feedback from senior faculty and head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They will be on primary committee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Pay attention to annual reviews 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Get concrete and specific advice about journals,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 smtClean="0">
              <a:latin typeface="+mj-lt"/>
            </a:endParaRP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Seek </a:t>
            </a:r>
            <a:r>
              <a:rPr lang="en-US" sz="2400" b="1" dirty="0"/>
              <a:t>advice from multiple mentors/</a:t>
            </a:r>
            <a:r>
              <a:rPr lang="en-US" sz="2400" b="1" dirty="0" smtClean="0"/>
              <a:t>sources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Get multiple examples of success- e.g. Form 36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Know your rights and obligations</a:t>
            </a:r>
            <a:endParaRPr lang="en-US" sz="2400" b="1" dirty="0"/>
          </a:p>
          <a:p>
            <a:pPr marL="971550" lvl="1" indent="-514350">
              <a:buSzPct val="80000"/>
              <a:buFont typeface="Wingdings" charset="2"/>
              <a:buChar char="q"/>
            </a:pPr>
            <a:endParaRPr lang="en-US" sz="2400" b="1" dirty="0" smtClean="0">
              <a:latin typeface="+mj-lt"/>
            </a:endParaRPr>
          </a:p>
          <a:p>
            <a:pPr marL="514350" indent="-514350">
              <a:buClrTx/>
              <a:buSzPct val="80000"/>
              <a:buFont typeface="Wingdings" charset="2"/>
              <a:buChar char="q"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4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Purdue faculty by 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574"/>
            <a:ext cx="8229600" cy="4018178"/>
          </a:xfrm>
        </p:spPr>
        <p:txBody>
          <a:bodyPr/>
          <a:lstStyle/>
          <a:p>
            <a:pPr marL="0" lvl="1">
              <a:spcAft>
                <a:spcPts val="1200"/>
              </a:spcAft>
            </a:pPr>
            <a:r>
              <a:rPr lang="en-US" sz="2400" b="1" dirty="0"/>
              <a:t> </a:t>
            </a:r>
            <a:r>
              <a:rPr lang="en-US" sz="2400" b="1" dirty="0" smtClean="0"/>
              <a:t>	</a:t>
            </a:r>
          </a:p>
          <a:p>
            <a:pPr marL="0" lvl="1">
              <a:spcAft>
                <a:spcPts val="1200"/>
              </a:spcAft>
              <a:buFont typeface="Arial"/>
              <a:buChar char="•"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40" y="4394976"/>
            <a:ext cx="2669496" cy="1782236"/>
          </a:xfrm>
          <a:prstGeom prst="rect">
            <a:avLst/>
          </a:prstGeom>
        </p:spPr>
      </p:pic>
      <p:pic>
        <p:nvPicPr>
          <p:cNvPr id="5" name="Picture 4" descr="profes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171" y="3954717"/>
            <a:ext cx="3334642" cy="2223094"/>
          </a:xfrm>
          <a:prstGeom prst="rect">
            <a:avLst/>
          </a:prstGeom>
        </p:spPr>
      </p:pic>
      <p:pic>
        <p:nvPicPr>
          <p:cNvPr id="6" name="Picture 5" descr="Negishi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813" y="3050448"/>
            <a:ext cx="2414976" cy="31252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00841"/>
              </p:ext>
            </p:extLst>
          </p:nvPr>
        </p:nvGraphicFramePr>
        <p:xfrm>
          <a:off x="457200" y="1513546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Tenure</a:t>
                      </a:r>
                      <a:r>
                        <a:rPr lang="en-US" baseline="0" dirty="0" smtClean="0"/>
                        <a:t> Track 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Faculty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Deans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DHs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71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 bwMode="auto">
          <a:xfrm>
            <a:off x="881063" y="724748"/>
            <a:ext cx="7772400" cy="1893887"/>
          </a:xfrm>
          <a:noFill/>
          <a:ln>
            <a:miter lim="800000"/>
            <a:headEnd/>
            <a:tailEnd/>
          </a:ln>
        </p:spPr>
        <p:txBody>
          <a:bodyPr vert="horz" wrap="none" numCol="1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Impact" pitchFamily="34" charset="0"/>
              </a:rPr>
              <a:t>Purdue Tenure-Track</a:t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5400" dirty="0" smtClean="0">
                <a:latin typeface="Impact" pitchFamily="34" charset="0"/>
              </a:rPr>
              <a:t> Faculty by Rank </a:t>
            </a:r>
            <a:r>
              <a:rPr lang="en-US" sz="4000" dirty="0" smtClean="0">
                <a:latin typeface="Impact" pitchFamily="34" charset="0"/>
              </a:rPr>
              <a:t>2012-13	</a:t>
            </a:r>
            <a:r>
              <a:rPr lang="en-US" sz="5400" dirty="0" smtClean="0">
                <a:latin typeface="Impact" pitchFamily="34" charset="0"/>
              </a:rPr>
              <a:t/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6400" dirty="0" smtClean="0">
                <a:latin typeface="Impact" pitchFamily="34" charset="0"/>
              </a:rPr>
              <a:t/>
            </a:r>
            <a:br>
              <a:rPr lang="en-US" sz="6400" dirty="0" smtClean="0">
                <a:latin typeface="Impact" pitchFamily="34" charset="0"/>
              </a:rPr>
            </a:br>
            <a:endParaRPr lang="en-US" dirty="0" smtClean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663" y="2618636"/>
            <a:ext cx="7056437" cy="550970"/>
          </a:xfrm>
          <a:prstGeom prst="rect">
            <a:avLst/>
          </a:prstGeom>
          <a:noFill/>
        </p:spPr>
        <p:txBody>
          <a:bodyPr wrap="none" lIns="0" bIns="0"/>
          <a:lstStyle/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3200"/>
              </a:spcAft>
              <a:defRPr/>
            </a:pPr>
            <a:endParaRPr lang="en-US" sz="9800" cap="all" spc="90" dirty="0">
              <a:solidFill>
                <a:srgbClr val="856024"/>
              </a:solidFill>
              <a:latin typeface="Impact"/>
            </a:endParaRPr>
          </a:p>
        </p:txBody>
      </p:sp>
      <p:pic>
        <p:nvPicPr>
          <p:cNvPr id="8" name="Picture 10" descr="http://news.uns.purdue.edu/images/2012/lelievre-la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2979" y="942728"/>
            <a:ext cx="1621021" cy="1340529"/>
          </a:xfrm>
          <a:prstGeom prst="rect">
            <a:avLst/>
          </a:prstGeom>
          <a:noFill/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955381"/>
              </p:ext>
            </p:extLst>
          </p:nvPr>
        </p:nvGraphicFramePr>
        <p:xfrm>
          <a:off x="425004" y="2781836"/>
          <a:ext cx="5048518" cy="37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 descr="nadiaBr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91" y="2283257"/>
            <a:ext cx="2224791" cy="1284739"/>
          </a:xfrm>
          <a:prstGeom prst="rect">
            <a:avLst/>
          </a:prstGeom>
        </p:spPr>
      </p:pic>
      <p:pic>
        <p:nvPicPr>
          <p:cNvPr id="3" name="Picture 2" descr="valeriaSinclair-Chapm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2" y="5137288"/>
            <a:ext cx="2525407" cy="1615340"/>
          </a:xfrm>
          <a:prstGeom prst="rect">
            <a:avLst/>
          </a:prstGeom>
        </p:spPr>
      </p:pic>
      <p:pic>
        <p:nvPicPr>
          <p:cNvPr id="4" name="Picture 3" descr="wirth-mj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68" y="5137288"/>
            <a:ext cx="1153814" cy="1615340"/>
          </a:xfrm>
          <a:prstGeom prst="rect">
            <a:avLst/>
          </a:prstGeom>
        </p:spPr>
      </p:pic>
      <p:pic>
        <p:nvPicPr>
          <p:cNvPr id="7" name="Picture 6" descr="PYFA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92" y="3567996"/>
            <a:ext cx="2303501" cy="1569292"/>
          </a:xfrm>
          <a:prstGeom prst="rect">
            <a:avLst/>
          </a:prstGeom>
        </p:spPr>
      </p:pic>
      <p:pic>
        <p:nvPicPr>
          <p:cNvPr id="9" name="Picture 8" descr="reedwillie2007082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99" y="3567996"/>
            <a:ext cx="1021783" cy="1569292"/>
          </a:xfrm>
          <a:prstGeom prst="rect">
            <a:avLst/>
          </a:prstGeom>
        </p:spPr>
      </p:pic>
      <p:pic>
        <p:nvPicPr>
          <p:cNvPr id="14" name="Picture 13" descr="carlson-b1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05" y="942728"/>
            <a:ext cx="839176" cy="1340529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841346"/>
              </p:ext>
            </p:extLst>
          </p:nvPr>
        </p:nvGraphicFramePr>
        <p:xfrm>
          <a:off x="425004" y="2781835"/>
          <a:ext cx="5048518" cy="37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519" y="46100"/>
            <a:ext cx="6249788" cy="752593"/>
          </a:xfrm>
        </p:spPr>
        <p:txBody>
          <a:bodyPr/>
          <a:lstStyle/>
          <a:p>
            <a:r>
              <a:rPr lang="en-US" sz="2800" dirty="0" smtClean="0"/>
              <a:t>Tenured, Tenure Track Faculty by Gender, URM by Rank Fall 2013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33859330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29545" y="1600200"/>
            <a:ext cx="72849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and Tenure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20838"/>
            <a:ext cx="809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</a:rPr>
              <a:t>One of the strongest predictors of pre-tenure faculty satisfaction and success is understanding the promotion and tenure process. 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</a:rPr>
              <a:t>
At Purdue, the process is described in Executive Memorandum B-48, Section II and in Provost’s </a:t>
            </a:r>
            <a:r>
              <a:rPr lang="en-US" sz="2400" b="1" dirty="0" smtClean="0">
                <a:latin typeface="Arial"/>
                <a:ea typeface="Arial"/>
                <a:cs typeface="Arial"/>
              </a:rPr>
              <a:t>Letter</a:t>
            </a:r>
          </a:p>
          <a:p>
            <a:endParaRPr lang="en-US" sz="2400" b="1" dirty="0"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hlinkClick r:id="rId3"/>
              </a:rPr>
              <a:t>http://www.purdue.edu/provost/faculty/</a:t>
            </a:r>
            <a:r>
              <a:rPr lang="en-US" sz="2400" b="1" dirty="0" smtClean="0">
                <a:latin typeface="Arial"/>
                <a:ea typeface="Arial"/>
                <a:cs typeface="Arial"/>
                <a:hlinkClick r:id="rId3"/>
              </a:rPr>
              <a:t>promotion.html</a:t>
            </a:r>
            <a:endParaRPr lang="en-US" sz="2400" b="1" dirty="0" smtClean="0">
              <a:latin typeface="Arial"/>
              <a:ea typeface="Arial"/>
              <a:cs typeface="Arial"/>
            </a:endParaRPr>
          </a:p>
          <a:p>
            <a:endParaRPr lang="en-US" sz="2400" b="1" dirty="0"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 smtClean="0"/>
              <a:t>An </a:t>
            </a:r>
            <a:r>
              <a:rPr lang="en-US" sz="2400" b="1" dirty="0"/>
              <a:t>updated Promotion and Tenure Policy is under development.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 at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“</a:t>
            </a:r>
            <a:r>
              <a:rPr lang="en-US" sz="2400" b="1" dirty="0" smtClean="0"/>
              <a:t>…to be considered for promotion, a faculty member should have demonstrated excellence and scholarly productivity in at least one of these areas.  Ordinarily, strength should be manifest in more than one of these areas.” </a:t>
            </a:r>
            <a:r>
              <a:rPr lang="en-US" sz="2400" b="1" i="1" dirty="0" smtClean="0"/>
              <a:t>Scholarship of </a:t>
            </a:r>
          </a:p>
          <a:p>
            <a:pPr>
              <a:buNone/>
            </a:pPr>
            <a:endParaRPr lang="en-US" sz="2400" b="1" dirty="0" smtClean="0"/>
          </a:p>
          <a:p>
            <a:pPr marL="508000" indent="3175">
              <a:buFont typeface="Wingdings" charset="2"/>
              <a:buChar char="q"/>
            </a:pPr>
            <a:r>
              <a:rPr lang="en-US" sz="2400" b="1" dirty="0" smtClean="0"/>
              <a:t>   Learning (teaching)</a:t>
            </a:r>
          </a:p>
          <a:p>
            <a:pPr marL="1025525" indent="-504825">
              <a:buFont typeface="Wingdings" charset="2"/>
              <a:buChar char="q"/>
            </a:pPr>
            <a:r>
              <a:rPr lang="en-US" sz="2400" b="1" dirty="0" smtClean="0"/>
              <a:t>Engagement (dept., profession, university, 	 community, state, world) </a:t>
            </a:r>
          </a:p>
          <a:p>
            <a:pPr marL="508000" indent="3175">
              <a:buFont typeface="Wingdings" charset="2"/>
              <a:buChar char="q"/>
            </a:pPr>
            <a:r>
              <a:rPr lang="en-US" sz="2400" b="1" dirty="0" smtClean="0"/>
              <a:t>   Discovery (research) 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Tenure at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To receive tenure, “a successful candidate should have a significant record of accomplishment as a faculty member and show promise of continued professional growth and recognition.”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Candidates are considered on “standards appropriate for the nominee’s discipline and the University’s criteria for promotion.”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636" y="17667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Impact"/>
                <a:cs typeface="Impact"/>
              </a:rPr>
              <a:t>Clinical Faculty have a distinct path to promotion (but not tenure). They are considered by a different panel (Panel X or now “B”) rather than the usual Panel A. This review panel incorporates more clinical faculty. 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0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 at Purdue: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• 107 </a:t>
            </a:r>
            <a:r>
              <a:rPr lang="en-US" sz="2400" dirty="0"/>
              <a:t>faculty were reviewed for promotion by the University Promotions Committee and 107 were approved for promotion (100%) </a:t>
            </a:r>
            <a:endParaRPr lang="en-US" sz="2400" dirty="0" smtClean="0"/>
          </a:p>
          <a:p>
            <a:r>
              <a:rPr lang="en-US" sz="2400" dirty="0" smtClean="0"/>
              <a:t>• 51</a:t>
            </a:r>
            <a:r>
              <a:rPr lang="en-US" sz="2400" dirty="0"/>
              <a:t>/51 (100%) were successfully promoted to full professor </a:t>
            </a:r>
            <a:r>
              <a:rPr lang="en-US" sz="2400" dirty="0" smtClean="0"/>
              <a:t>• • 56</a:t>
            </a:r>
            <a:r>
              <a:rPr lang="en-US" sz="2400" dirty="0"/>
              <a:t>/56 (100%) were successfully promoted to associate </a:t>
            </a:r>
            <a:r>
              <a:rPr lang="en-US" sz="2400" dirty="0" smtClean="0"/>
              <a:t>professor</a:t>
            </a:r>
          </a:p>
          <a:p>
            <a:r>
              <a:rPr lang="en-US" sz="2400" dirty="0" smtClean="0"/>
              <a:t>• In </a:t>
            </a:r>
            <a:r>
              <a:rPr lang="en-US" sz="2400" dirty="0"/>
              <a:t>addition, 5 clinical faculty were promoted (3 to associate clinical and 2 to full clinical professors) - 100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• 11 Nominations did not go to UPC (Flashpoint equally divided between area and primary committee) </a:t>
            </a:r>
            <a:endParaRPr lang="en-US" sz="2400" dirty="0"/>
          </a:p>
          <a:p>
            <a:r>
              <a:rPr lang="en-US" sz="2400" dirty="0" smtClean="0"/>
              <a:t>	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74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7EC7F166847AC2484AEA0465265" ma:contentTypeVersion="0" ma:contentTypeDescription="Create a new document." ma:contentTypeScope="" ma:versionID="1c7bce1cd566975017677581bcea80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2FB731-B536-4123-B072-E0A203F9F8C4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1FC88B-C599-4B63-9A7A-F9CFED3622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40967-87AD-4A9D-93FA-2B917DF81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1086</Words>
  <Application>Microsoft Office PowerPoint</Application>
  <PresentationFormat>On-screen Show (4:3)</PresentationFormat>
  <Paragraphs>174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Custom Design</vt:lpstr>
      <vt:lpstr>1_Custom Design</vt:lpstr>
      <vt:lpstr>2_Custom Design</vt:lpstr>
      <vt:lpstr>3_Custom Design</vt:lpstr>
      <vt:lpstr>4_Custom Design</vt:lpstr>
      <vt:lpstr>Promotion and Tenure </vt:lpstr>
      <vt:lpstr>Purdue faculty by rank</vt:lpstr>
      <vt:lpstr>Purdue Tenure-Track  Faculty by Rank 2012-13   </vt:lpstr>
      <vt:lpstr>Tenured, Tenure Track Faculty by Gender, URM by Rank Fall 2013</vt:lpstr>
      <vt:lpstr>Promotion and Tenure</vt:lpstr>
      <vt:lpstr>Tenure at Purdue</vt:lpstr>
      <vt:lpstr>Tenure at Purdue</vt:lpstr>
      <vt:lpstr>CLINICAL FACULTY</vt:lpstr>
      <vt:lpstr>Tenure at Purdue: 2013-2014</vt:lpstr>
      <vt:lpstr>2013 Faculty Promotion and Tenure  by Major Area of Focus (# of people)</vt:lpstr>
      <vt:lpstr>University Promotion and Tenure Rates*</vt:lpstr>
      <vt:lpstr>Time to Tenure</vt:lpstr>
      <vt:lpstr>Tenure Clock Extensions: When conditions and personal circumstances  substantially interfere with progress toward achieving tenure</vt:lpstr>
      <vt:lpstr>Some Things to Ask About</vt:lpstr>
      <vt:lpstr>Keys to faculty success and well-being</vt:lpstr>
      <vt:lpstr>Form 36 </vt:lpstr>
      <vt:lpstr>Keys to faculty success and well-being cntd)(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ernst</dc:creator>
  <cp:lastModifiedBy>Bush, Deidre J</cp:lastModifiedBy>
  <cp:revision>514</cp:revision>
  <cp:lastPrinted>2012-02-02T15:49:35Z</cp:lastPrinted>
  <dcterms:created xsi:type="dcterms:W3CDTF">2012-10-16T03:51:53Z</dcterms:created>
  <dcterms:modified xsi:type="dcterms:W3CDTF">2014-10-21T15:45:14Z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0x010100B53087EC7F166847AC2484AEA0465265</vt:lpwstr>
  </property>
</Properties>
</file>