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58" r:id="rId5"/>
    <p:sldId id="260" r:id="rId6"/>
    <p:sldId id="261" r:id="rId7"/>
    <p:sldId id="262" r:id="rId8"/>
    <p:sldId id="268" r:id="rId9"/>
    <p:sldId id="263" r:id="rId10"/>
    <p:sldId id="266" r:id="rId11"/>
    <p:sldId id="267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83F1-C7CE-46A5-B776-035D21BBB23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05EF-59E0-4906-AE84-79A9AC2A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iv_10_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urdue.edu/policies/pages/human_resources/iv_10_1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What is FMLA?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 regulation that grants eligible employees the right to: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 workweeks of job-protected leave over a 12-month period for covered medical and family reasons.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26 workweeks of job-protected leave in a single 12-month period to care for a Covered Service member, limited to a combined total of 26 workweeks for all types of FMLA leave.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838200"/>
            <a:ext cx="72390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How may time be used?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May take a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Continuous Leave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Leave immediately following birth or adoption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May take an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Intermittent Leave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Supervisory approval required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May take on a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Reduced Schedule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Supervisory approval required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Runs concurrently with FMLA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May use any combination of leave (sick leave, vacation, and personal business days)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2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Employee must consult with supervisor on intermittent/reduced schedule leave and make reasonable effort not to unduly disrupt University operations.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Faculty staff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member is birth mom who has worked at the University for 3 years is expecting and wants to take as much paid leave as possible without using her vacation or personal business days. 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She is eligible for FMLA &amp; PPL.  FMLA will run concurrently with her: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Sick leave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PPL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Dr. takes her off work earlier than expected (3/28) and the baby is born 4/4.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838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Example: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83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Example (cont’d.):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6651" y="1547948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FMLA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3/28 – 6/19 (12 weeks)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Sick Leave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3/28 – 5/8 (8 hours) (6 weeks – typical delivery)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PPL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5/9 – 6/19 (8 hours)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Note:  RTW 6/20 – Return to work slip required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52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Example (cont’d.):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838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8382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0" y="838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6/20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525861" y="3266793"/>
            <a:ext cx="4126468" cy="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22439" y="3381093"/>
            <a:ext cx="4355068" cy="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36939" y="3495393"/>
            <a:ext cx="4583668" cy="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355005" y="3539327"/>
            <a:ext cx="4671537" cy="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1230868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FMLA 3/28 to 6/19 (12 weeks)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2221468"/>
            <a:ext cx="453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Sick Leave  3/28 to 5/8 (FMSE 8 hours per day)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971800"/>
            <a:ext cx="31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Paid Parental Leave 5/9 to 6/19 </a:t>
            </a:r>
          </a:p>
          <a:p>
            <a:r>
              <a:rPr lang="en-US" dirty="0" smtClean="0"/>
              <a:t>         (FMPL 8 hours per day)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4953000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to work 6/20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3399" y="1688068"/>
            <a:ext cx="740269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" y="2602467"/>
            <a:ext cx="5562600" cy="355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3581400"/>
            <a:ext cx="1828800" cy="35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24800" y="5410200"/>
            <a:ext cx="762000" cy="316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  <a:hlinkClick r:id="rId2"/>
              </a:rPr>
              <a:t>Contacts</a:t>
            </a:r>
            <a:endParaRPr lang="en-US" sz="4400" b="1" dirty="0" smtClean="0"/>
          </a:p>
          <a:p>
            <a:pPr algn="ctr"/>
            <a:endParaRPr lang="en-US" sz="4400" b="1" dirty="0" smtClean="0"/>
          </a:p>
          <a:p>
            <a:endParaRPr lang="en-US" dirty="0" smtClean="0"/>
          </a:p>
          <a:p>
            <a:r>
              <a:rPr lang="en-US" b="1" u="sng" dirty="0" smtClean="0"/>
              <a:t>FMLA/PPL Questions</a:t>
            </a:r>
            <a:r>
              <a:rPr lang="en-US" b="1" dirty="0" smtClean="0"/>
              <a:t>: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Lisa Hornbeck	49-41310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Pam Hardesty		49-66269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General Leaves Questions:</a:t>
            </a:r>
            <a:br>
              <a:rPr lang="en-US" b="1" u="sng" dirty="0" smtClean="0"/>
            </a:br>
            <a:endParaRPr lang="en-US" b="1" u="sng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Tammy Synesael	49-41691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555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http://www.purdue.edu/provost/faculty/promotion.html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2" t="9817" r="2312" b="51227"/>
          <a:stretch/>
        </p:blipFill>
        <p:spPr bwMode="auto">
          <a:xfrm>
            <a:off x="-18803" y="0"/>
            <a:ext cx="9144000" cy="63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555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http://www.purdue.edu/provost/faculty/promotion.html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3" t="9550" r="2342" b="51246"/>
          <a:stretch/>
        </p:blipFill>
        <p:spPr bwMode="auto">
          <a:xfrm>
            <a:off x="13854" y="-4948"/>
            <a:ext cx="9108375" cy="632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588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http://www.purdue.edu/provost/faculty/facultypolicies.html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6" t="9594" r="2000" b="55834"/>
          <a:stretch/>
        </p:blipFill>
        <p:spPr bwMode="auto">
          <a:xfrm>
            <a:off x="0" y="33908"/>
            <a:ext cx="9144000" cy="55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2819400"/>
            <a:ext cx="1524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2514600"/>
            <a:ext cx="1524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3048000"/>
            <a:ext cx="1524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828800"/>
            <a:ext cx="7620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Employees who: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Have been employed at the University for at least 12 months (consecutively or non-consecutively within the prior seven years) </a:t>
            </a:r>
          </a:p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Have worked at least 1,250 hours during the 12-month period preceding the date that FMLA leave would begin</a:t>
            </a:r>
          </a:p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Calendar-year (rolling) allotment of FMLA has not been exhausted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9906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>
                <a:hlinkClick r:id="rId3"/>
              </a:rPr>
              <a:t>Who is eligible for FMLA?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1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2819400"/>
            <a:ext cx="1524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3581400"/>
            <a:ext cx="1524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1752600"/>
            <a:ext cx="5334000" cy="3048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14800" y="1752600"/>
            <a:ext cx="26670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524000"/>
            <a:ext cx="73152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2514600"/>
            <a:ext cx="4343400" cy="228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2286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/>
              <a:t>Men </a:t>
            </a:r>
            <a:r>
              <a:rPr lang="en-US" sz="2800" dirty="0"/>
              <a:t>/</a:t>
            </a:r>
            <a:r>
              <a:rPr lang="en-US" sz="2800" dirty="0" smtClean="0"/>
              <a:t> women?</a:t>
            </a:r>
          </a:p>
          <a:p>
            <a:pPr marL="287338" indent="-287338">
              <a:buFont typeface="Arial" pitchFamily="34" charset="0"/>
              <a:buChar char="•"/>
            </a:pPr>
            <a:endParaRPr lang="en-US" sz="2800" dirty="0" smtClean="0"/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/>
              <a:t>Opt in </a:t>
            </a:r>
            <a:r>
              <a:rPr lang="en-US" sz="2800" dirty="0"/>
              <a:t>/</a:t>
            </a:r>
            <a:r>
              <a:rPr lang="en-US" sz="2800" dirty="0" smtClean="0"/>
              <a:t> opt out?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What situations qualify as FMLA?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25689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Sick Leaves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Serious health condition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employee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certified by his or her Health Care Provider.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Birth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child (Birth Mother only)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Family Leaves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Placement of child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adoption/foster care (including related court appearances, consultations with attorneys, and counseling sessions).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Care for child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first 12-months following birth/adoption/foster care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Birth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child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care for a Spouse, Same Sex Domestic Partner, Son, Daughter, or Parent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a Serious Health Condition, as certified by the Family Member’s Health Care Provider.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3600" dirty="0" smtClean="0">
                <a:latin typeface="Arial" pitchFamily="34" charset="0"/>
                <a:cs typeface="Arial" pitchFamily="34" charset="0"/>
                <a:hlinkClick r:id="rId2"/>
              </a:rPr>
              <a:t>What situations qualify as FMLA?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(cont’d.)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828800"/>
            <a:ext cx="800635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Military Leaves: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Any Qualifying Exigency arising out of the fact that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the employee’s spouse, same sex domestic partner,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son, daughter, or parent is a Covered Military member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on Covered Active Duty (or has been notified of an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impending call or order to Covered Active Duty) in the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Armed Forces.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Care for a Covered Service member with a serious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injury or illness if the employee is the spouse, same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sex domestic partner, son, daughter, parent  or next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of kin of the Covered Service member (26 weeks)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Up to 12 workweeks per 12-month period (rolling)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Covered medical and family reasons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Birth/adoption/placement/bonding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Qualifying exigency of employee or covered family 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Maximum Amount of Leave Available for FMLA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86200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Up to 26 workweeks per rolling 12 month period for serious illness or injury of a covered servicemember for all types of FMLA leave.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731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Note: When both spouses are employed at Purdue, employees must share 12 weeks of FMLA eligibility for birth/adoption/ placement/bonding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Leave may be taken continuously or intermittently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990600"/>
            <a:ext cx="76200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What is Paid Parental Leave: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Purdue policy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that allows for: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Parents to have additional flexibility and time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bond with their new child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Ability to adjust to a new family situation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Opportunity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alance professional obligations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is a benefit of employment and its use will not be considered as a negative factor in employment actions, such as hiring, promotions, and disciplinary actions) or under attendance policies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914400"/>
            <a:ext cx="73914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Who is eligible for Paid Parental Leave?: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benefits-eligible employees employed 12 months or more 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following positions: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Faculty or Staff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Graduate Staff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Post-Doc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698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Must be employed a minimum of 12 months, </a:t>
            </a: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half-time or more at the time of birth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adoption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Runs concurrently with FMLA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How much time is allowed for Paid Parental Leave?: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37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Time is based on CUL.    100% CUL allowance 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72239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Birth mother – 240 hours (6 weeks)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Other eligible parents – 120 hours (3 weeks)</a:t>
            </a:r>
          </a:p>
          <a:p>
            <a:pPr marL="400050" lvl="1" indent="0"/>
            <a:r>
              <a:rPr lang="en-US" sz="2000" dirty="0" smtClean="0">
                <a:latin typeface="Arial" pitchFamily="34" charset="0"/>
                <a:cs typeface="Arial" pitchFamily="34" charset="0"/>
              </a:rPr>
              <a:t> Both parents employed at Purdue and 1 parent is birth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mother:</a:t>
            </a:r>
          </a:p>
          <a:p>
            <a:pPr marL="800100" lvl="2" indent="0"/>
            <a:r>
              <a:rPr lang="en-US" sz="1600" dirty="0" smtClean="0">
                <a:latin typeface="Arial" pitchFamily="34" charset="0"/>
                <a:cs typeface="Arial" pitchFamily="34" charset="0"/>
              </a:rPr>
              <a:t>May combine available PPL time</a:t>
            </a:r>
          </a:p>
          <a:p>
            <a:pPr marL="800100" lvl="2" indent="0"/>
            <a:r>
              <a:rPr lang="en-US" sz="1600" dirty="0" smtClean="0">
                <a:latin typeface="Arial" pitchFamily="34" charset="0"/>
                <a:cs typeface="Arial" pitchFamily="34" charset="0"/>
              </a:rPr>
              <a:t>Maximum combined time = 360 hours (9 weeks)</a:t>
            </a:r>
          </a:p>
          <a:p>
            <a:pPr marL="800100" lvl="2" indent="0"/>
            <a:r>
              <a:rPr lang="en-US" sz="1600" dirty="0" smtClean="0">
                <a:latin typeface="Arial" pitchFamily="34" charset="0"/>
                <a:cs typeface="Arial" pitchFamily="34" charset="0"/>
              </a:rPr>
              <a:t>Maximum individual time = 240 hours (6 weeks)</a:t>
            </a:r>
          </a:p>
          <a:p>
            <a:pPr marL="400050" lvl="1" indent="0"/>
            <a:r>
              <a:rPr lang="en-US" sz="2000" dirty="0" smtClean="0">
                <a:latin typeface="Arial" pitchFamily="34" charset="0"/>
                <a:cs typeface="Arial" pitchFamily="34" charset="0"/>
              </a:rPr>
              <a:t> Both parents employed at Purdue and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neither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parent is 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the birth mother:</a:t>
            </a:r>
          </a:p>
          <a:p>
            <a:pPr marL="800100" lvl="2" indent="0"/>
            <a:r>
              <a:rPr lang="en-US" sz="1600" dirty="0" smtClean="0">
                <a:latin typeface="Arial" pitchFamily="34" charset="0"/>
                <a:cs typeface="Arial" pitchFamily="34" charset="0"/>
              </a:rPr>
              <a:t>May combine available PPL time</a:t>
            </a:r>
          </a:p>
          <a:p>
            <a:pPr marL="800100" lvl="2" indent="0"/>
            <a:r>
              <a:rPr lang="en-US" sz="1600" dirty="0" smtClean="0">
                <a:latin typeface="Arial" pitchFamily="34" charset="0"/>
                <a:cs typeface="Arial" pitchFamily="34" charset="0"/>
              </a:rPr>
              <a:t>Maximum combined time = 240 hours (6 weeks)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Advance notice/planning is required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838200"/>
            <a:ext cx="72390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When must time be used?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Must be used within first 12 months following birth/adoption/placement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foreseeable, a 30-day </a:t>
            </a: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notice to supervisor is expected.</a:t>
            </a:r>
            <a:br>
              <a:rPr lang="en-US" sz="2400" noProof="0" dirty="0" smtClean="0">
                <a:latin typeface="Arial" pitchFamily="34" charset="0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666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tammy</dc:creator>
  <cp:lastModifiedBy>Clark, Barbara S.</cp:lastModifiedBy>
  <cp:revision>94</cp:revision>
  <dcterms:created xsi:type="dcterms:W3CDTF">2012-02-06T19:30:44Z</dcterms:created>
  <dcterms:modified xsi:type="dcterms:W3CDTF">2013-03-19T19:39:18Z</dcterms:modified>
</cp:coreProperties>
</file>