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93" r:id="rId5"/>
    <p:sldId id="342" r:id="rId6"/>
    <p:sldId id="344" r:id="rId7"/>
    <p:sldId id="347" r:id="rId8"/>
    <p:sldId id="343" r:id="rId9"/>
    <p:sldId id="345" r:id="rId10"/>
    <p:sldId id="35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FE9D9-2F00-4129-8F1F-1EA25B52185F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E271B-A9DD-43AE-BBF0-6E546B927A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C42C53-55E0-4225-AB8F-606DABF347BA}" type="slidenum">
              <a:rPr lang="en-US" altLang="en-US" sz="1200" b="0" i="0">
                <a:latin typeface="Times New Roman" panose="02020603050405020304" pitchFamily="18" charset="0"/>
              </a:rPr>
              <a:pPr/>
              <a:t>2</a:t>
            </a:fld>
            <a:endParaRPr lang="en-US" altLang="en-US" sz="1200" b="0" i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Assoc profs serve on committees reviewing assistant profs.  </a:t>
            </a:r>
          </a:p>
        </p:txBody>
      </p:sp>
    </p:spTree>
    <p:extLst>
      <p:ext uri="{BB962C8B-B14F-4D97-AF65-F5344CB8AC3E}">
        <p14:creationId xmlns:p14="http://schemas.microsoft.com/office/powerpoint/2010/main" val="2661702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E45A4-CD3A-47DD-9FD7-EEEF44757C53}" type="slidenum">
              <a:rPr lang="en-US" altLang="en-US" sz="1200" b="0" i="0">
                <a:latin typeface="Times New Roman" panose="02020603050405020304" pitchFamily="18" charset="0"/>
              </a:rPr>
              <a:pPr/>
              <a:t>5</a:t>
            </a:fld>
            <a:endParaRPr lang="en-US" altLang="en-US" sz="1200" b="0" i="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Get a copy from your department or college.  </a:t>
            </a:r>
          </a:p>
          <a:p>
            <a:r>
              <a:rPr lang="en-US" altLang="en-US" dirty="0" smtClean="0"/>
              <a:t>Journal publications, conference proceedings.</a:t>
            </a:r>
          </a:p>
          <a:p>
            <a:r>
              <a:rPr lang="en-US" altLang="en-US" dirty="0" smtClean="0"/>
              <a:t>Key words; impact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87517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5900" y="5991225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245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3552" y="5821590"/>
            <a:ext cx="1938696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4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1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239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0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30" y="265631"/>
            <a:ext cx="8326020" cy="74878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130" y="1600200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713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0C8F5-D920-BB4B-933F-7F3EB43C821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67130" y="925650"/>
            <a:ext cx="8319670" cy="442912"/>
          </a:xfrm>
        </p:spPr>
        <p:txBody>
          <a:bodyPr anchor="t">
            <a:noAutofit/>
          </a:bodyPr>
          <a:lstStyle>
            <a:lvl1pPr marL="0" indent="0">
              <a:buNone/>
              <a:defRPr sz="1800" b="1" cap="all">
                <a:solidFill>
                  <a:srgbClr val="756C66"/>
                </a:solidFill>
                <a:latin typeface="Impact"/>
                <a:cs typeface="Impac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671604" y="1600373"/>
            <a:ext cx="4015195" cy="452579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13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80C8F5-D920-BB4B-933F-7F3EB43C82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ines_7404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06" b="61897"/>
          <a:stretch/>
        </p:blipFill>
        <p:spPr>
          <a:xfrm>
            <a:off x="0" y="1582260"/>
            <a:ext cx="774095" cy="1960372"/>
          </a:xfrm>
          <a:prstGeom prst="rect">
            <a:avLst/>
          </a:prstGeom>
        </p:spPr>
      </p:pic>
      <p:pic>
        <p:nvPicPr>
          <p:cNvPr id="8" name="Picture 7" descr="Lines_blk.pdf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5" t="6478" b="22982"/>
          <a:stretch/>
        </p:blipFill>
        <p:spPr>
          <a:xfrm>
            <a:off x="873677" y="1582260"/>
            <a:ext cx="8270323" cy="1960372"/>
          </a:xfrm>
          <a:prstGeom prst="rect">
            <a:avLst/>
          </a:prstGeom>
        </p:spPr>
      </p:pic>
      <p:pic>
        <p:nvPicPr>
          <p:cNvPr id="13" name="Picture 12" descr="PU_sigtab.eps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68366"/>
            <a:ext cx="1942418" cy="104018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-1"/>
            <a:ext cx="9144000" cy="13316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1362779" y="1474647"/>
            <a:ext cx="7515071" cy="748782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200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2777" y="2182940"/>
            <a:ext cx="7515073" cy="1460826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5200" cap="all" baseline="0">
                <a:solidFill>
                  <a:srgbClr val="A3792C"/>
                </a:solidFill>
                <a:latin typeface="Impact"/>
                <a:cs typeface="Impac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Second Line</a:t>
            </a:r>
            <a:br>
              <a:rPr lang="en-US" dirty="0" smtClean="0"/>
            </a:br>
            <a:r>
              <a:rPr lang="en-US" dirty="0" smtClean="0"/>
              <a:t>Third Line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3876545"/>
            <a:ext cx="7505700" cy="954143"/>
          </a:xfrm>
        </p:spPr>
        <p:txBody>
          <a:bodyPr>
            <a:noAutofit/>
          </a:bodyPr>
          <a:lstStyle>
            <a:lvl1pPr>
              <a:defRPr sz="2400" cap="all">
                <a:solidFill>
                  <a:schemeClr val="tx1">
                    <a:lumMod val="50000"/>
                    <a:lumOff val="50000"/>
                  </a:schemeClr>
                </a:solidFill>
                <a:latin typeface="Impact"/>
                <a:cs typeface="Impact"/>
              </a:defRPr>
            </a:lvl1pPr>
          </a:lstStyle>
          <a:p>
            <a:pPr lvl="0"/>
            <a:r>
              <a:rPr lang="en-US" dirty="0" smtClean="0"/>
              <a:t>Single-line Subtitle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362776" y="5008928"/>
            <a:ext cx="7514523" cy="311740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1362776" y="5287650"/>
            <a:ext cx="7514524" cy="501116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1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1362779" y="6356350"/>
            <a:ext cx="208579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3792C"/>
                </a:solidFill>
              </a:defRPr>
            </a:lvl1pPr>
          </a:lstStyle>
          <a:p>
            <a:r>
              <a:rPr lang="en-US" sz="1400" b="1" dirty="0" smtClean="0">
                <a:latin typeface="Arial"/>
                <a:cs typeface="Arial"/>
              </a:rPr>
              <a:t>Month day, year</a:t>
            </a:r>
            <a:endParaRPr lang="en-US" sz="1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693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15431"/>
            <a:ext cx="8235950" cy="74878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955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7200" y="941895"/>
            <a:ext cx="8229600" cy="442912"/>
          </a:xfrm>
        </p:spPr>
        <p:txBody>
          <a:bodyPr anchor="t">
            <a:noAutofit/>
          </a:bodyPr>
          <a:lstStyle>
            <a:lvl1pPr marL="0" indent="0">
              <a:buNone/>
              <a:defRPr sz="1350" b="1" cap="all">
                <a:solidFill>
                  <a:srgbClr val="E3AE24"/>
                </a:solidFill>
                <a:latin typeface="Impact"/>
                <a:cs typeface="Impac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2"/>
          </p:nvPr>
        </p:nvSpPr>
        <p:spPr>
          <a:xfrm>
            <a:off x="457201" y="1608141"/>
            <a:ext cx="8235949" cy="43264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528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652" y="5685065"/>
            <a:ext cx="1938696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8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3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7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8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2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5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6A8A4F-1DE1-5E41-9597-703EB378BAA2}" type="datetimeFigureOut">
              <a:rPr lang="en-US" smtClean="0">
                <a:solidFill>
                  <a:prstClr val="black"/>
                </a:solidFill>
              </a:rPr>
              <a:pPr/>
              <a:t>10/16/2017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E28630-D13A-204E-8954-5277887D05D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6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8272"/>
            <a:ext cx="9144000" cy="667832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36444"/>
            <a:ext cx="8229600" cy="3448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22107" y="6375400"/>
            <a:ext cx="4472912" cy="40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5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84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emf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ultydiversity.org/" TargetMode="External"/><Relationship Id="rId2" Type="http://schemas.openxmlformats.org/officeDocument/2006/relationships/hyperlink" Target="https://www.purdue.edu/provost/faculty/resources/newFacultyResources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" y="-63695"/>
            <a:ext cx="9144000" cy="6678326"/>
          </a:xfrm>
          <a:prstGeom prst="rect">
            <a:avLst/>
          </a:prstGeom>
        </p:spPr>
      </p:pic>
      <p:pic>
        <p:nvPicPr>
          <p:cNvPr id="12" name="Picture 11" descr="Lines_7404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06" b="61897"/>
          <a:stretch/>
        </p:blipFill>
        <p:spPr>
          <a:xfrm>
            <a:off x="0" y="1582260"/>
            <a:ext cx="774095" cy="1960372"/>
          </a:xfrm>
          <a:prstGeom prst="rect">
            <a:avLst/>
          </a:prstGeom>
        </p:spPr>
      </p:pic>
      <p:pic>
        <p:nvPicPr>
          <p:cNvPr id="13" name="Picture 12" descr="Lines_blk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5" t="6478" b="22982"/>
          <a:stretch/>
        </p:blipFill>
        <p:spPr>
          <a:xfrm>
            <a:off x="873677" y="1582260"/>
            <a:ext cx="8270323" cy="19603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66" y="1818477"/>
            <a:ext cx="8492597" cy="748782"/>
          </a:xfrm>
        </p:spPr>
        <p:txBody>
          <a:bodyPr/>
          <a:lstStyle/>
          <a:p>
            <a:r>
              <a:rPr lang="en-US" sz="4800" dirty="0" smtClean="0"/>
              <a:t>TIPS: Faculty </a:t>
            </a:r>
            <a:r>
              <a:rPr lang="en-US" sz="4800" dirty="0"/>
              <a:t>Advancement, Success, and Tenure (FAST)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	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265107" y="3903612"/>
            <a:ext cx="7012242" cy="4919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Karen Plaut</a:t>
            </a:r>
          </a:p>
          <a:p>
            <a:pPr marL="0" indent="0" algn="ctr">
              <a:buNone/>
            </a:pPr>
            <a:r>
              <a:rPr lang="en-US" dirty="0" smtClean="0"/>
              <a:t>Interim DEAN</a:t>
            </a:r>
          </a:p>
          <a:p>
            <a:pPr marL="0" indent="0" algn="ctr">
              <a:buNone/>
            </a:pPr>
            <a:r>
              <a:rPr lang="en-US" dirty="0" smtClean="0"/>
              <a:t>College of Agriculture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October 17, 2017</a:t>
            </a:r>
            <a:endParaRPr lang="en-US" dirty="0"/>
          </a:p>
        </p:txBody>
      </p:sp>
      <p:pic>
        <p:nvPicPr>
          <p:cNvPr id="15" name="Picture 14" descr="Purdue_Lock-up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967" y="5863376"/>
            <a:ext cx="1944332" cy="10007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157" y="6513031"/>
            <a:ext cx="2247900" cy="20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17051" y="2434137"/>
            <a:ext cx="342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425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136" y="1220190"/>
            <a:ext cx="8467106" cy="48768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General</a:t>
            </a:r>
          </a:p>
          <a:p>
            <a:pPr lvl="1"/>
            <a:r>
              <a:rPr lang="en-US" altLang="en-US" dirty="0" smtClean="0"/>
              <a:t>Committee deliberations are confidential</a:t>
            </a:r>
          </a:p>
          <a:p>
            <a:pPr lvl="1"/>
            <a:r>
              <a:rPr lang="en-US" altLang="en-US" dirty="0" smtClean="0"/>
              <a:t>Individuals have to be present for the discussion of your document – no abstentions</a:t>
            </a:r>
            <a:endParaRPr lang="en-US" altLang="en-US" dirty="0"/>
          </a:p>
          <a:p>
            <a:r>
              <a:rPr lang="en-US" altLang="en-US" dirty="0" smtClean="0"/>
              <a:t>Levels of review</a:t>
            </a:r>
          </a:p>
          <a:p>
            <a:pPr lvl="1"/>
            <a:r>
              <a:rPr lang="en-US" altLang="en-US" dirty="0" smtClean="0"/>
              <a:t>Department</a:t>
            </a:r>
          </a:p>
          <a:p>
            <a:pPr lvl="1"/>
            <a:r>
              <a:rPr lang="en-US" altLang="en-US" dirty="0" smtClean="0"/>
              <a:t>College</a:t>
            </a:r>
          </a:p>
          <a:p>
            <a:pPr lvl="1"/>
            <a:r>
              <a:rPr lang="en-US" altLang="en-US" dirty="0" smtClean="0"/>
              <a:t>University</a:t>
            </a:r>
          </a:p>
          <a:p>
            <a:pPr lvl="1"/>
            <a:r>
              <a:rPr lang="en-US" altLang="en-US" dirty="0" smtClean="0"/>
              <a:t>Board of Trustees</a:t>
            </a:r>
          </a:p>
          <a:p>
            <a:r>
              <a:rPr lang="en-US" altLang="en-US" dirty="0" smtClean="0"/>
              <a:t>Tenure</a:t>
            </a:r>
          </a:p>
          <a:p>
            <a:pPr lvl="1"/>
            <a:r>
              <a:rPr lang="en-US" altLang="en-US" dirty="0" smtClean="0"/>
              <a:t>Assistant to Associate Professor (tenure associated with promotion)</a:t>
            </a:r>
          </a:p>
          <a:p>
            <a:pPr lvl="1"/>
            <a:r>
              <a:rPr lang="en-US" altLang="en-US" dirty="0" smtClean="0"/>
              <a:t>Associate to Tenured Associate (for faculty who come in as Associate)</a:t>
            </a:r>
          </a:p>
        </p:txBody>
      </p:sp>
    </p:spTree>
    <p:extLst>
      <p:ext uri="{BB962C8B-B14F-4D97-AF65-F5344CB8AC3E}">
        <p14:creationId xmlns:p14="http://schemas.microsoft.com/office/powerpoint/2010/main" val="9204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64643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General Information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94163"/>
            <a:ext cx="8458200" cy="3715987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Departments will do the most thorough review of your scholarship</a:t>
            </a:r>
          </a:p>
          <a:p>
            <a:pPr lvl="1"/>
            <a:r>
              <a:rPr lang="en-US" altLang="en-US" dirty="0" smtClean="0"/>
              <a:t>Build a story 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dirty="0" smtClean="0"/>
              <a:t>elebrate you accomplishments</a:t>
            </a:r>
          </a:p>
          <a:p>
            <a:pPr lvl="1"/>
            <a:r>
              <a:rPr lang="en-US" altLang="en-US" dirty="0" smtClean="0"/>
              <a:t>Explain your impact – don’t leave reviewers to guess</a:t>
            </a:r>
          </a:p>
          <a:p>
            <a:r>
              <a:rPr lang="en-US" altLang="en-US" dirty="0" smtClean="0"/>
              <a:t>Reviewers at the College and University level will read the letters from external reviewers very carefully </a:t>
            </a:r>
          </a:p>
        </p:txBody>
      </p:sp>
    </p:spTree>
    <p:extLst>
      <p:ext uri="{BB962C8B-B14F-4D97-AF65-F5344CB8AC3E}">
        <p14:creationId xmlns:p14="http://schemas.microsoft.com/office/powerpoint/2010/main" val="15130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- Promotion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7131"/>
            <a:ext cx="8229600" cy="49117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create and write the document</a:t>
            </a:r>
          </a:p>
          <a:p>
            <a:pPr lvl="1"/>
            <a:r>
              <a:rPr lang="en-US" dirty="0" smtClean="0"/>
              <a:t>Look at prior promotion documents</a:t>
            </a:r>
          </a:p>
          <a:p>
            <a:pPr lvl="1"/>
            <a:r>
              <a:rPr lang="en-US" dirty="0" smtClean="0"/>
              <a:t>Look at the unit guidelines (College and Department)</a:t>
            </a:r>
          </a:p>
          <a:p>
            <a:pPr lvl="1"/>
            <a:r>
              <a:rPr lang="en-US" dirty="0" smtClean="0"/>
              <a:t>Make sure to have others review your document and help you improve it before the committee reviews it</a:t>
            </a:r>
          </a:p>
          <a:p>
            <a:pPr lvl="1"/>
            <a:r>
              <a:rPr lang="en-US" dirty="0" smtClean="0"/>
              <a:t>Listen to suggestions from experienced faculty</a:t>
            </a:r>
          </a:p>
          <a:p>
            <a:pPr lvl="1"/>
            <a:r>
              <a:rPr lang="en-US" dirty="0" smtClean="0"/>
              <a:t>You have the right to include what you want</a:t>
            </a:r>
          </a:p>
          <a:p>
            <a:r>
              <a:rPr lang="en-US" dirty="0" smtClean="0"/>
              <a:t>External letters</a:t>
            </a:r>
          </a:p>
          <a:p>
            <a:pPr lvl="1"/>
            <a:r>
              <a:rPr lang="en-US" dirty="0" smtClean="0"/>
              <a:t>Get to know individuals in your field at meetings …</a:t>
            </a:r>
          </a:p>
          <a:p>
            <a:pPr lvl="1"/>
            <a:r>
              <a:rPr lang="en-US" dirty="0" smtClean="0"/>
              <a:t>External reviewer need to be “arms length” but should be knowledgeable about your field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95" y="169027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Processes – Promotion Document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Defining your scholarship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National and international recognition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-7710" t="-2802" r="23792" b="83617"/>
          <a:stretch/>
        </p:blipFill>
        <p:spPr>
          <a:xfrm>
            <a:off x="475818" y="2364978"/>
            <a:ext cx="4523695" cy="6505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75475"/>
          <a:stretch/>
        </p:blipFill>
        <p:spPr>
          <a:xfrm>
            <a:off x="-530878" y="3303718"/>
            <a:ext cx="9370078" cy="172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9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suggestions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84366"/>
            <a:ext cx="8458200" cy="4648200"/>
          </a:xfrm>
        </p:spPr>
        <p:txBody>
          <a:bodyPr/>
          <a:lstStyle/>
          <a:p>
            <a:r>
              <a:rPr lang="en-US" altLang="en-US" dirty="0" smtClean="0"/>
              <a:t>Your promotion document </a:t>
            </a:r>
          </a:p>
          <a:p>
            <a:pPr lvl="1"/>
            <a:r>
              <a:rPr lang="en-US" altLang="en-US" dirty="0" smtClean="0"/>
              <a:t>Start it now – think about your scholarship</a:t>
            </a:r>
          </a:p>
          <a:p>
            <a:pPr lvl="1"/>
            <a:r>
              <a:rPr lang="en-US" altLang="en-US" dirty="0" smtClean="0"/>
              <a:t>Think about external reviewers (letter writers)</a:t>
            </a:r>
          </a:p>
          <a:p>
            <a:r>
              <a:rPr lang="en-US" altLang="en-US" dirty="0" smtClean="0"/>
              <a:t>Make sure colleagues know what you are doing</a:t>
            </a:r>
          </a:p>
          <a:p>
            <a:r>
              <a:rPr lang="en-US" altLang="en-US" dirty="0" smtClean="0"/>
              <a:t>Get involved professionally</a:t>
            </a:r>
          </a:p>
          <a:p>
            <a:pPr lvl="1"/>
            <a:r>
              <a:rPr lang="en-US" altLang="en-US" dirty="0" smtClean="0"/>
              <a:t>Chair sessions  at professional meeting</a:t>
            </a:r>
          </a:p>
          <a:p>
            <a:pPr lvl="1"/>
            <a:r>
              <a:rPr lang="en-US" altLang="en-US" dirty="0" smtClean="0"/>
              <a:t>Organize workshops</a:t>
            </a:r>
          </a:p>
          <a:p>
            <a:pPr lvl="1"/>
            <a:r>
              <a:rPr lang="en-US" altLang="en-US" dirty="0" smtClean="0"/>
              <a:t>Use your networks</a:t>
            </a:r>
          </a:p>
        </p:txBody>
      </p:sp>
    </p:spTree>
    <p:extLst>
      <p:ext uri="{BB962C8B-B14F-4D97-AF65-F5344CB8AC3E}">
        <p14:creationId xmlns:p14="http://schemas.microsoft.com/office/powerpoint/2010/main" val="3501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Resources/Policies to Help with Climate and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81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www.purdue.edu/provost/faculty/resources/newFacultyResources.html</a:t>
            </a:r>
            <a:endParaRPr lang="en-US" dirty="0"/>
          </a:p>
          <a:p>
            <a:r>
              <a:rPr lang="en-US" dirty="0" smtClean="0"/>
              <a:t>Ask </a:t>
            </a:r>
            <a:r>
              <a:rPr lang="en-US" dirty="0"/>
              <a:t>about any mentoring practices and </a:t>
            </a:r>
            <a:r>
              <a:rPr lang="en-US" dirty="0" smtClean="0"/>
              <a:t>policies</a:t>
            </a:r>
          </a:p>
          <a:p>
            <a:r>
              <a:rPr lang="en-US" dirty="0" smtClean="0"/>
              <a:t>Look for new faculty programs within College and University</a:t>
            </a:r>
          </a:p>
          <a:p>
            <a:r>
              <a:rPr lang="en-US" dirty="0" smtClean="0"/>
              <a:t>Tenure </a:t>
            </a:r>
            <a:r>
              <a:rPr lang="en-US" dirty="0"/>
              <a:t>clock extension </a:t>
            </a:r>
            <a:r>
              <a:rPr lang="en-US" dirty="0" smtClean="0"/>
              <a:t>policy</a:t>
            </a:r>
            <a:endParaRPr lang="en-US" dirty="0"/>
          </a:p>
          <a:p>
            <a:r>
              <a:rPr lang="en-US" dirty="0" smtClean="0"/>
              <a:t>Purdue </a:t>
            </a:r>
            <a:r>
              <a:rPr lang="en-US" dirty="0"/>
              <a:t>Teaching </a:t>
            </a:r>
            <a:r>
              <a:rPr lang="en-US" dirty="0" smtClean="0"/>
              <a:t>Academy</a:t>
            </a:r>
            <a:endParaRPr lang="en-US" dirty="0"/>
          </a:p>
          <a:p>
            <a:r>
              <a:rPr lang="en-US" dirty="0" smtClean="0"/>
              <a:t>Child </a:t>
            </a:r>
            <a:r>
              <a:rPr lang="en-US" dirty="0"/>
              <a:t>care (including infant care) is </a:t>
            </a:r>
            <a:r>
              <a:rPr lang="en-US" dirty="0" smtClean="0"/>
              <a:t>available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NSF-ADVANCE </a:t>
            </a:r>
            <a:r>
              <a:rPr lang="en-US" dirty="0"/>
              <a:t>FAST </a:t>
            </a:r>
            <a:endParaRPr lang="en-US" dirty="0" smtClean="0"/>
          </a:p>
          <a:p>
            <a:r>
              <a:rPr lang="en-US" dirty="0" smtClean="0"/>
              <a:t>National Center for Faculty Development and  Diversity</a:t>
            </a:r>
          </a:p>
          <a:p>
            <a:pPr lvl="1"/>
            <a:r>
              <a:rPr lang="en-US" dirty="0">
                <a:hlinkClick r:id="rId3"/>
              </a:rPr>
              <a:t>http://www.facultydiversity.org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334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ction xmlns="0910c897-6fb2-4940-9fea-7fcd576e97b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1B2A4B1C1324DA561C00B250FFCD4" ma:contentTypeVersion="2" ma:contentTypeDescription="Create a new document." ma:contentTypeScope="" ma:versionID="2977c7b0276a6528e7ee837057e7a10b">
  <xsd:schema xmlns:xsd="http://www.w3.org/2001/XMLSchema" xmlns:xs="http://www.w3.org/2001/XMLSchema" xmlns:p="http://schemas.microsoft.com/office/2006/metadata/properties" xmlns:ns2="0910c897-6fb2-4940-9fea-7fcd576e97b3" targetNamespace="http://schemas.microsoft.com/office/2006/metadata/properties" ma:root="true" ma:fieldsID="40f985bbe55f09862414ae033ae92f0a" ns2:_="">
    <xsd:import namespace="0910c897-6fb2-4940-9fea-7fcd576e97b3"/>
    <xsd:element name="properties">
      <xsd:complexType>
        <xsd:sequence>
          <xsd:element name="documentManagement">
            <xsd:complexType>
              <xsd:all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0c897-6fb2-4940-9fea-7fcd576e97b3" elementFormDefault="qualified">
    <xsd:import namespace="http://schemas.microsoft.com/office/2006/documentManagement/types"/>
    <xsd:import namespace="http://schemas.microsoft.com/office/infopath/2007/PartnerControls"/>
    <xsd:element name="Section" ma:index="8" nillable="true" ma:displayName="Section" ma:internalName="Sec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347EA9-6602-4A1F-A0B0-4178BA9FC1DC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0910c897-6fb2-4940-9fea-7fcd576e97b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B64C48-007F-4CBD-8B7B-4D870E7DA8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7DFEE7-407D-4C9F-A5D0-C449DA8BC9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10c897-6fb2-4940-9fea-7fcd576e97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347</Words>
  <Application>Microsoft Office PowerPoint</Application>
  <PresentationFormat>On-screen Show (4:3)</PresentationFormat>
  <Paragraphs>71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Impact</vt:lpstr>
      <vt:lpstr>Times New Roman</vt:lpstr>
      <vt:lpstr>2_Office Theme</vt:lpstr>
      <vt:lpstr>TIPS: Faculty Advancement, Success, and Tenure (FAST)   </vt:lpstr>
      <vt:lpstr>Processes</vt:lpstr>
      <vt:lpstr>General Information</vt:lpstr>
      <vt:lpstr>Tips - Promotion Document</vt:lpstr>
      <vt:lpstr>Processes – Promotion Document</vt:lpstr>
      <vt:lpstr>Some suggestions</vt:lpstr>
      <vt:lpstr>Resources/Policies to Help with Climate and Success</vt:lpstr>
    </vt:vector>
  </TitlesOfParts>
  <Company>AgComm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Leigh Smith</dc:creator>
  <cp:lastModifiedBy>Bush, Deidre J</cp:lastModifiedBy>
  <cp:revision>115</cp:revision>
  <dcterms:created xsi:type="dcterms:W3CDTF">2012-10-30T19:11:03Z</dcterms:created>
  <dcterms:modified xsi:type="dcterms:W3CDTF">2017-10-16T12:21:19Z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0x0101009B91B2A4B1C1324DA561C00B250FFCD4</vt:lpwstr>
  </property>
</Properties>
</file>