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4"/>
  </p:sldMasterIdLst>
  <p:notesMasterIdLst>
    <p:notesMasterId r:id="rId22"/>
  </p:notesMasterIdLst>
  <p:handoutMasterIdLst>
    <p:handoutMasterId r:id="rId23"/>
  </p:handoutMasterIdLst>
  <p:sldIdLst>
    <p:sldId id="350" r:id="rId5"/>
    <p:sldId id="362" r:id="rId6"/>
    <p:sldId id="349" r:id="rId7"/>
    <p:sldId id="351" r:id="rId8"/>
    <p:sldId id="354" r:id="rId9"/>
    <p:sldId id="355" r:id="rId10"/>
    <p:sldId id="353" r:id="rId11"/>
    <p:sldId id="352" r:id="rId12"/>
    <p:sldId id="356" r:id="rId13"/>
    <p:sldId id="360" r:id="rId14"/>
    <p:sldId id="347" r:id="rId15"/>
    <p:sldId id="357" r:id="rId16"/>
    <p:sldId id="358" r:id="rId17"/>
    <p:sldId id="359" r:id="rId18"/>
    <p:sldId id="361" r:id="rId19"/>
    <p:sldId id="363" r:id="rId20"/>
    <p:sldId id="364"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6C66"/>
    <a:srgbClr val="A3792C"/>
    <a:srgbClr val="E3AE24"/>
    <a:srgbClr val="A7A9AC"/>
    <a:srgbClr val="D1D3D4"/>
    <a:srgbClr val="BB821B"/>
    <a:srgbClr val="E1E3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96" d="100"/>
          <a:sy n="96" d="100"/>
        </p:scale>
        <p:origin x="35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wberry, Joshua F" userId="S::jnewberr@purdue.edu::7253a275-ac43-4de6-b16c-7ae4d872ce20" providerId="AD" clId="Web-{6A6618B0-DA11-06B1-EB67-9FFC3AF4B8C4}"/>
    <pc:docChg chg="mod">
      <pc:chgData name="Newberry, Joshua F" userId="S::jnewberr@purdue.edu::7253a275-ac43-4de6-b16c-7ae4d872ce20" providerId="AD" clId="Web-{6A6618B0-DA11-06B1-EB67-9FFC3AF4B8C4}" dt="2023-02-15T15:41:47.068" v="0" actId="33475"/>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EB20116-B072-42A3-8009-B33F84B72A00}" type="datetimeFigureOut">
              <a:rPr lang="en-US" smtClean="0"/>
              <a:t>2/15/2023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86D27B8-02CA-4FBA-B236-79BA074C7B6C}" type="slidenum">
              <a:rPr lang="en-US" smtClean="0"/>
              <a:t>‹#›</a:t>
            </a:fld>
            <a:endParaRPr lang="en-US"/>
          </a:p>
        </p:txBody>
      </p:sp>
    </p:spTree>
    <p:extLst>
      <p:ext uri="{BB962C8B-B14F-4D97-AF65-F5344CB8AC3E}">
        <p14:creationId xmlns:p14="http://schemas.microsoft.com/office/powerpoint/2010/main" val="3771075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6D94B3A-973D-4B36-B243-577B0E7A578C}" type="datetimeFigureOut">
              <a:rPr lang="en-US" smtClean="0"/>
              <a:t>2/15/2023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A5AF944-36E4-42FF-8E73-C6AA5BEC9F6E}" type="slidenum">
              <a:rPr lang="en-US" smtClean="0"/>
              <a:t>‹#›</a:t>
            </a:fld>
            <a:endParaRPr lang="en-US"/>
          </a:p>
        </p:txBody>
      </p:sp>
    </p:spTree>
    <p:extLst>
      <p:ext uri="{BB962C8B-B14F-4D97-AF65-F5344CB8AC3E}">
        <p14:creationId xmlns:p14="http://schemas.microsoft.com/office/powerpoint/2010/main" val="67823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a:t>
            </a:fld>
            <a:endParaRPr lang="en-US"/>
          </a:p>
        </p:txBody>
      </p:sp>
    </p:spTree>
    <p:extLst>
      <p:ext uri="{BB962C8B-B14F-4D97-AF65-F5344CB8AC3E}">
        <p14:creationId xmlns:p14="http://schemas.microsoft.com/office/powerpoint/2010/main" val="1577473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11</a:t>
            </a:fld>
            <a:endParaRPr lang="en-US"/>
          </a:p>
        </p:txBody>
      </p:sp>
    </p:spTree>
    <p:extLst>
      <p:ext uri="{BB962C8B-B14F-4D97-AF65-F5344CB8AC3E}">
        <p14:creationId xmlns:p14="http://schemas.microsoft.com/office/powerpoint/2010/main" val="2843616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12</a:t>
            </a:fld>
            <a:endParaRPr lang="en-US"/>
          </a:p>
        </p:txBody>
      </p:sp>
    </p:spTree>
    <p:extLst>
      <p:ext uri="{BB962C8B-B14F-4D97-AF65-F5344CB8AC3E}">
        <p14:creationId xmlns:p14="http://schemas.microsoft.com/office/powerpoint/2010/main" val="1025116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13</a:t>
            </a:fld>
            <a:endParaRPr lang="en-US"/>
          </a:p>
        </p:txBody>
      </p:sp>
    </p:spTree>
    <p:extLst>
      <p:ext uri="{BB962C8B-B14F-4D97-AF65-F5344CB8AC3E}">
        <p14:creationId xmlns:p14="http://schemas.microsoft.com/office/powerpoint/2010/main" val="2399713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14</a:t>
            </a:fld>
            <a:endParaRPr lang="en-US"/>
          </a:p>
        </p:txBody>
      </p:sp>
    </p:spTree>
    <p:extLst>
      <p:ext uri="{BB962C8B-B14F-4D97-AF65-F5344CB8AC3E}">
        <p14:creationId xmlns:p14="http://schemas.microsoft.com/office/powerpoint/2010/main" val="3061378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3</a:t>
            </a:fld>
            <a:endParaRPr lang="en-US"/>
          </a:p>
        </p:txBody>
      </p:sp>
    </p:spTree>
    <p:extLst>
      <p:ext uri="{BB962C8B-B14F-4D97-AF65-F5344CB8AC3E}">
        <p14:creationId xmlns:p14="http://schemas.microsoft.com/office/powerpoint/2010/main" val="1886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4</a:t>
            </a:fld>
            <a:endParaRPr lang="en-US"/>
          </a:p>
        </p:txBody>
      </p:sp>
    </p:spTree>
    <p:extLst>
      <p:ext uri="{BB962C8B-B14F-4D97-AF65-F5344CB8AC3E}">
        <p14:creationId xmlns:p14="http://schemas.microsoft.com/office/powerpoint/2010/main" val="1959629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5</a:t>
            </a:fld>
            <a:endParaRPr lang="en-US"/>
          </a:p>
        </p:txBody>
      </p:sp>
    </p:spTree>
    <p:extLst>
      <p:ext uri="{BB962C8B-B14F-4D97-AF65-F5344CB8AC3E}">
        <p14:creationId xmlns:p14="http://schemas.microsoft.com/office/powerpoint/2010/main" val="1291537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6</a:t>
            </a:fld>
            <a:endParaRPr lang="en-US"/>
          </a:p>
        </p:txBody>
      </p:sp>
    </p:spTree>
    <p:extLst>
      <p:ext uri="{BB962C8B-B14F-4D97-AF65-F5344CB8AC3E}">
        <p14:creationId xmlns:p14="http://schemas.microsoft.com/office/powerpoint/2010/main" val="4104056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7</a:t>
            </a:fld>
            <a:endParaRPr lang="en-US"/>
          </a:p>
        </p:txBody>
      </p:sp>
    </p:spTree>
    <p:extLst>
      <p:ext uri="{BB962C8B-B14F-4D97-AF65-F5344CB8AC3E}">
        <p14:creationId xmlns:p14="http://schemas.microsoft.com/office/powerpoint/2010/main" val="3437369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8</a:t>
            </a:fld>
            <a:endParaRPr lang="en-US"/>
          </a:p>
        </p:txBody>
      </p:sp>
    </p:spTree>
    <p:extLst>
      <p:ext uri="{BB962C8B-B14F-4D97-AF65-F5344CB8AC3E}">
        <p14:creationId xmlns:p14="http://schemas.microsoft.com/office/powerpoint/2010/main" val="2840503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9</a:t>
            </a:fld>
            <a:endParaRPr lang="en-US"/>
          </a:p>
        </p:txBody>
      </p:sp>
    </p:spTree>
    <p:extLst>
      <p:ext uri="{BB962C8B-B14F-4D97-AF65-F5344CB8AC3E}">
        <p14:creationId xmlns:p14="http://schemas.microsoft.com/office/powerpoint/2010/main" val="3904544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5AF944-36E4-42FF-8E73-C6AA5BEC9F6E}" type="slidenum">
              <a:rPr lang="en-US" smtClean="0"/>
              <a:t>10</a:t>
            </a:fld>
            <a:endParaRPr lang="en-US"/>
          </a:p>
        </p:txBody>
      </p:sp>
    </p:spTree>
    <p:extLst>
      <p:ext uri="{BB962C8B-B14F-4D97-AF65-F5344CB8AC3E}">
        <p14:creationId xmlns:p14="http://schemas.microsoft.com/office/powerpoint/2010/main" val="2021215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9" name="Rectangle 18"/>
          <p:cNvSpPr/>
          <p:nvPr userDrawn="1"/>
        </p:nvSpPr>
        <p:spPr>
          <a:xfrm>
            <a:off x="0" y="6766262"/>
            <a:ext cx="9144000" cy="92906"/>
          </a:xfrm>
          <a:prstGeom prst="rect">
            <a:avLst/>
          </a:prstGeom>
          <a:solidFill>
            <a:srgbClr val="E3AE24"/>
          </a:solidFill>
          <a:ln>
            <a:noFill/>
          </a:ln>
          <a:effectLst/>
          <a:scene3d>
            <a:camera prst="orthographicFront">
              <a:rot lat="0" lon="0" rev="0"/>
            </a:camera>
            <a:lightRig rig="balanced" dir="tr"/>
          </a:scene3d>
          <a:sp3d prstMaterial="matte"/>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39763" y="5226718"/>
            <a:ext cx="5637010" cy="494815"/>
          </a:xfrm>
        </p:spPr>
        <p:txBody>
          <a:bodyPr>
            <a:normAutofit/>
          </a:bodyPr>
          <a:lstStyle>
            <a:lvl1pPr marL="0" indent="0" algn="l">
              <a:buNone/>
              <a:defRPr sz="2200">
                <a:solidFill>
                  <a:srgbClr val="A3792C"/>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itle 1"/>
          <p:cNvSpPr>
            <a:spLocks noGrp="1"/>
          </p:cNvSpPr>
          <p:nvPr>
            <p:ph type="ctrTitle"/>
          </p:nvPr>
        </p:nvSpPr>
        <p:spPr>
          <a:xfrm>
            <a:off x="639763" y="3445800"/>
            <a:ext cx="7175351" cy="1793167"/>
          </a:xfrm>
          <a:effectLst/>
        </p:spPr>
        <p:txBody>
          <a:bodyPr>
            <a:noAutofit/>
          </a:bodyPr>
          <a:lstStyle>
            <a:lvl1pPr marL="0" indent="0" algn="l">
              <a:defRPr sz="5400" baseline="0">
                <a:solidFill>
                  <a:schemeClr val="tx1"/>
                </a:solidFill>
                <a:effectLst/>
              </a:defRPr>
            </a:lvl1pPr>
          </a:lstStyle>
          <a:p>
            <a:r>
              <a:rPr lang="en-US" dirty="0"/>
              <a:t>Click to edit Master title style</a:t>
            </a:r>
          </a:p>
        </p:txBody>
      </p:sp>
      <p:sp>
        <p:nvSpPr>
          <p:cNvPr id="32" name="Rectangle 31"/>
          <p:cNvSpPr/>
          <p:nvPr userDrawn="1"/>
        </p:nvSpPr>
        <p:spPr>
          <a:xfrm>
            <a:off x="640316" y="411183"/>
            <a:ext cx="8503683" cy="1923207"/>
          </a:xfrm>
          <a:prstGeom prst="rect">
            <a:avLst/>
          </a:prstGeom>
          <a:gradFill flip="none" rotWithShape="1">
            <a:gsLst>
              <a:gs pos="0">
                <a:srgbClr val="A7A9AC"/>
              </a:gs>
              <a:gs pos="40000">
                <a:schemeClr val="bg1"/>
              </a:gs>
              <a:gs pos="100000">
                <a:schemeClr val="bg1"/>
              </a:gs>
            </a:gsLst>
            <a:lin ang="10800000" scaled="1"/>
            <a:tileRect/>
          </a:gradFill>
          <a:ln w="25400" cmpd="sng">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userDrawn="1"/>
        </p:nvSpPr>
        <p:spPr>
          <a:xfrm>
            <a:off x="2024769" y="2354936"/>
            <a:ext cx="4859022" cy="338554"/>
          </a:xfrm>
          <a:prstGeom prst="rect">
            <a:avLst/>
          </a:prstGeom>
          <a:noFill/>
        </p:spPr>
        <p:txBody>
          <a:bodyPr wrap="none" rtlCol="0">
            <a:spAutoFit/>
          </a:bodyPr>
          <a:lstStyle/>
          <a:p>
            <a:r>
              <a:rPr lang="en-US" sz="1600" i="1" dirty="0">
                <a:latin typeface="FrankRuehl" pitchFamily="34" charset="-79"/>
                <a:cs typeface="FrankRuehl" pitchFamily="34" charset="-79"/>
              </a:rPr>
              <a:t>Common View – Deep Understanding – Better Decisions</a:t>
            </a:r>
          </a:p>
        </p:txBody>
      </p:sp>
      <p:sp>
        <p:nvSpPr>
          <p:cNvPr id="34" name="Rectangle 33"/>
          <p:cNvSpPr/>
          <p:nvPr userDrawn="1"/>
        </p:nvSpPr>
        <p:spPr>
          <a:xfrm>
            <a:off x="6126109" y="912160"/>
            <a:ext cx="1523276" cy="1029139"/>
          </a:xfrm>
          <a:prstGeom prst="rect">
            <a:avLst/>
          </a:prstGeom>
          <a:gradFill flip="none" rotWithShape="1">
            <a:gsLst>
              <a:gs pos="2000">
                <a:srgbClr val="B9B085">
                  <a:alpha val="0"/>
                </a:srgbClr>
              </a:gs>
              <a:gs pos="100000">
                <a:srgbClr val="E3AE2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5129456" y="1812502"/>
            <a:ext cx="228600" cy="1287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5374914" y="1583902"/>
            <a:ext cx="228600" cy="3573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5622395" y="1355302"/>
            <a:ext cx="228600" cy="5859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5875594" y="1126702"/>
            <a:ext cx="228600" cy="8145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Arc 38"/>
          <p:cNvSpPr/>
          <p:nvPr userDrawn="1"/>
        </p:nvSpPr>
        <p:spPr>
          <a:xfrm>
            <a:off x="4376135" y="97714"/>
            <a:ext cx="1613759" cy="1656103"/>
          </a:xfrm>
          <a:prstGeom prst="arc">
            <a:avLst>
              <a:gd name="adj1" fmla="val 157003"/>
              <a:gd name="adj2" fmla="val 5432438"/>
            </a:avLst>
          </a:prstGeom>
          <a:ln w="38100" cmpd="sng">
            <a:gradFill flip="none" rotWithShape="1">
              <a:gsLst>
                <a:gs pos="73000">
                  <a:srgbClr val="A3792C">
                    <a:alpha val="45000"/>
                  </a:srgbClr>
                </a:gs>
                <a:gs pos="21000">
                  <a:srgbClr val="A3792C"/>
                </a:gs>
                <a:gs pos="100000">
                  <a:schemeClr val="accent1">
                    <a:tint val="23500"/>
                    <a:satMod val="160000"/>
                    <a:alpha val="0"/>
                  </a:schemeClr>
                </a:gs>
              </a:gsLst>
              <a:lin ang="8100000" scaled="1"/>
              <a:tileRect/>
            </a:gra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p:cNvSpPr txBox="1"/>
          <p:nvPr userDrawn="1"/>
        </p:nvSpPr>
        <p:spPr>
          <a:xfrm>
            <a:off x="6093921" y="830354"/>
            <a:ext cx="1224118" cy="461665"/>
          </a:xfrm>
          <a:prstGeom prst="rect">
            <a:avLst/>
          </a:prstGeom>
          <a:noFill/>
        </p:spPr>
        <p:txBody>
          <a:bodyPr wrap="none" rtlCol="0">
            <a:spAutoFit/>
          </a:bodyPr>
          <a:lstStyle/>
          <a:p>
            <a:r>
              <a:rPr lang="en-US" sz="2400" dirty="0"/>
              <a:t>B</a:t>
            </a:r>
            <a:r>
              <a:rPr lang="en-US" sz="2000" dirty="0"/>
              <a:t>USINESS</a:t>
            </a:r>
          </a:p>
        </p:txBody>
      </p:sp>
      <p:sp>
        <p:nvSpPr>
          <p:cNvPr id="41" name="TextBox 40"/>
          <p:cNvSpPr txBox="1"/>
          <p:nvPr userDrawn="1"/>
        </p:nvSpPr>
        <p:spPr>
          <a:xfrm>
            <a:off x="6118197" y="1071421"/>
            <a:ext cx="1531188" cy="461665"/>
          </a:xfrm>
          <a:prstGeom prst="rect">
            <a:avLst/>
          </a:prstGeom>
          <a:noFill/>
        </p:spPr>
        <p:txBody>
          <a:bodyPr wrap="none" rtlCol="0">
            <a:spAutoFit/>
          </a:bodyPr>
          <a:lstStyle/>
          <a:p>
            <a:r>
              <a:rPr lang="en-US" sz="2400" dirty="0"/>
              <a:t>I</a:t>
            </a:r>
            <a:r>
              <a:rPr lang="en-US" dirty="0"/>
              <a:t>NTELLIGENCE</a:t>
            </a:r>
          </a:p>
        </p:txBody>
      </p:sp>
      <p:sp>
        <p:nvSpPr>
          <p:cNvPr id="42" name="TextBox 41"/>
          <p:cNvSpPr txBox="1"/>
          <p:nvPr userDrawn="1"/>
        </p:nvSpPr>
        <p:spPr>
          <a:xfrm>
            <a:off x="6093921" y="1310442"/>
            <a:ext cx="1537600" cy="461665"/>
          </a:xfrm>
          <a:prstGeom prst="rect">
            <a:avLst/>
          </a:prstGeom>
          <a:noFill/>
        </p:spPr>
        <p:txBody>
          <a:bodyPr wrap="none" rtlCol="0">
            <a:spAutoFit/>
          </a:bodyPr>
          <a:lstStyle/>
          <a:p>
            <a:r>
              <a:rPr lang="en-US" sz="2400" dirty="0"/>
              <a:t>C</a:t>
            </a:r>
            <a:r>
              <a:rPr lang="en-US" dirty="0"/>
              <a:t>OMPETENCY</a:t>
            </a:r>
          </a:p>
        </p:txBody>
      </p:sp>
      <p:sp>
        <p:nvSpPr>
          <p:cNvPr id="43" name="TextBox 42"/>
          <p:cNvSpPr txBox="1"/>
          <p:nvPr userDrawn="1"/>
        </p:nvSpPr>
        <p:spPr>
          <a:xfrm>
            <a:off x="6094583" y="1559844"/>
            <a:ext cx="958917" cy="461665"/>
          </a:xfrm>
          <a:prstGeom prst="rect">
            <a:avLst/>
          </a:prstGeom>
          <a:noFill/>
        </p:spPr>
        <p:txBody>
          <a:bodyPr wrap="none" rtlCol="0">
            <a:spAutoFit/>
          </a:bodyPr>
          <a:lstStyle/>
          <a:p>
            <a:r>
              <a:rPr lang="en-US" sz="2400" dirty="0"/>
              <a:t>C</a:t>
            </a:r>
            <a:r>
              <a:rPr lang="en-US" dirty="0"/>
              <a:t>ENTER</a:t>
            </a:r>
          </a:p>
        </p:txBody>
      </p:sp>
      <p:pic>
        <p:nvPicPr>
          <p:cNvPr id="44" name="Picture 4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983" y="801658"/>
            <a:ext cx="3629320" cy="1142256"/>
          </a:xfrm>
          <a:prstGeom prst="rect">
            <a:avLst/>
          </a:prstGeom>
        </p:spPr>
      </p:pic>
      <p:sp>
        <p:nvSpPr>
          <p:cNvPr id="8" name="Text Placeholder 7"/>
          <p:cNvSpPr>
            <a:spLocks noGrp="1"/>
          </p:cNvSpPr>
          <p:nvPr>
            <p:ph type="body" sz="quarter" idx="10" hasCustomPrompt="1"/>
          </p:nvPr>
        </p:nvSpPr>
        <p:spPr>
          <a:xfrm>
            <a:off x="639763" y="5716996"/>
            <a:ext cx="2225357" cy="374650"/>
          </a:xfrm>
        </p:spPr>
        <p:txBody>
          <a:bodyPr>
            <a:normAutofit/>
          </a:bodyPr>
          <a:lstStyle>
            <a:lvl1pPr marL="1588" indent="0">
              <a:buNone/>
              <a:defRPr sz="1600">
                <a:solidFill>
                  <a:srgbClr val="746C66"/>
                </a:solidFill>
              </a:defRPr>
            </a:lvl1pPr>
            <a:lvl2pPr marL="365760" indent="0">
              <a:buNone/>
              <a:defRPr/>
            </a:lvl2pPr>
            <a:lvl3pPr marL="640080" indent="0">
              <a:buNone/>
              <a:defRPr/>
            </a:lvl3pPr>
            <a:lvl4pPr marL="914400" indent="0">
              <a:buNone/>
              <a:defRPr/>
            </a:lvl4pPr>
            <a:lvl5pPr marL="1207008" indent="0">
              <a:buNone/>
              <a:defRPr/>
            </a:lvl5pPr>
          </a:lstStyle>
          <a:p>
            <a:pPr lvl="0"/>
            <a:r>
              <a:rPr lang="en-US" dirty="0"/>
              <a:t>Presenter</a:t>
            </a:r>
          </a:p>
        </p:txBody>
      </p:sp>
      <p:sp>
        <p:nvSpPr>
          <p:cNvPr id="46" name="Text Placeholder 7"/>
          <p:cNvSpPr>
            <a:spLocks noGrp="1"/>
          </p:cNvSpPr>
          <p:nvPr>
            <p:ph type="body" sz="quarter" idx="11" hasCustomPrompt="1"/>
          </p:nvPr>
        </p:nvSpPr>
        <p:spPr>
          <a:xfrm>
            <a:off x="6278563" y="5716996"/>
            <a:ext cx="1559151" cy="374650"/>
          </a:xfrm>
        </p:spPr>
        <p:txBody>
          <a:bodyPr>
            <a:normAutofit/>
          </a:bodyPr>
          <a:lstStyle>
            <a:lvl1pPr marL="1588" indent="0">
              <a:buNone/>
              <a:defRPr sz="1600">
                <a:solidFill>
                  <a:srgbClr val="746C66"/>
                </a:solidFill>
              </a:defRPr>
            </a:lvl1pPr>
            <a:lvl2pPr marL="365760" indent="0">
              <a:buNone/>
              <a:defRPr/>
            </a:lvl2pPr>
            <a:lvl3pPr marL="640080" indent="0">
              <a:buNone/>
              <a:defRPr/>
            </a:lvl3pPr>
            <a:lvl4pPr marL="914400" indent="0">
              <a:buNone/>
              <a:defRPr/>
            </a:lvl4pPr>
            <a:lvl5pPr marL="1207008" indent="0">
              <a:buNone/>
              <a:defRPr/>
            </a:lvl5pPr>
          </a:lstStyle>
          <a:p>
            <a:pPr lvl="0"/>
            <a:r>
              <a:rPr lang="en-US" dirty="0"/>
              <a:t>Date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373778" y="158495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7"/>
          <p:cNvSpPr>
            <a:spLocks noGrp="1"/>
          </p:cNvSpPr>
          <p:nvPr>
            <p:ph type="title"/>
          </p:nvPr>
        </p:nvSpPr>
        <p:spPr>
          <a:xfrm>
            <a:off x="439782" y="148046"/>
            <a:ext cx="8305800" cy="1143000"/>
          </a:xfrm>
        </p:spPr>
        <p:txBody>
          <a:bodyPr/>
          <a:lstStyle>
            <a:lvl1pPr marL="398463" indent="-398463" algn="l">
              <a:defRPr>
                <a:solidFill>
                  <a:srgbClr val="A3792C"/>
                </a:solidFill>
                <a:effectLst/>
              </a:defRPr>
            </a:lvl1pPr>
          </a:lstStyle>
          <a:p>
            <a:r>
              <a:rPr lang="en-US" dirty="0"/>
              <a:t>Click to edit Master title style</a:t>
            </a:r>
          </a:p>
        </p:txBody>
      </p:sp>
      <p:sp>
        <p:nvSpPr>
          <p:cNvPr id="8"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9"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10"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5" y="731521"/>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8"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9"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5"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746C66"/>
                </a:solidFill>
              </a:defRPr>
            </a:lvl1pPr>
          </a:lstStyle>
          <a:p>
            <a:fld id="{91F3591F-5C98-4946-9104-E87AC81761D3}" type="slidenum">
              <a:rPr lang="en-US" smtClean="0"/>
              <a:pPr/>
              <a:t>‹#›</a:t>
            </a:fld>
            <a:endParaRPr lang="en-US" dirty="0"/>
          </a:p>
        </p:txBody>
      </p:sp>
      <p:sp>
        <p:nvSpPr>
          <p:cNvPr id="8" name="Title 7"/>
          <p:cNvSpPr>
            <a:spLocks noGrp="1"/>
          </p:cNvSpPr>
          <p:nvPr>
            <p:ph type="title"/>
          </p:nvPr>
        </p:nvSpPr>
        <p:spPr>
          <a:xfrm>
            <a:off x="439782" y="148046"/>
            <a:ext cx="8305800" cy="1143000"/>
          </a:xfrm>
        </p:spPr>
        <p:txBody>
          <a:bodyPr/>
          <a:lstStyle>
            <a:lvl1pPr marL="398463" indent="-398463" algn="l">
              <a:defRPr>
                <a:solidFill>
                  <a:srgbClr val="A3792C"/>
                </a:solidFill>
                <a:effectLst/>
              </a:defRPr>
            </a:lvl1pPr>
          </a:lstStyle>
          <a:p>
            <a:r>
              <a:rPr lang="en-US" dirty="0"/>
              <a:t>Click to edit Master title style</a:t>
            </a:r>
          </a:p>
        </p:txBody>
      </p:sp>
      <p:sp>
        <p:nvSpPr>
          <p:cNvPr id="10" name="Content Placeholder 9"/>
          <p:cNvSpPr>
            <a:spLocks noGrp="1"/>
          </p:cNvSpPr>
          <p:nvPr>
            <p:ph sz="quarter" idx="13"/>
          </p:nvPr>
        </p:nvSpPr>
        <p:spPr>
          <a:xfrm>
            <a:off x="685800" y="16002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33195" y="2172648"/>
            <a:ext cx="5966666" cy="2423347"/>
          </a:xfrm>
          <a:effectLst/>
        </p:spPr>
        <p:txBody>
          <a:bodyPr anchor="b"/>
          <a:lstStyle>
            <a:lvl1pPr algn="r">
              <a:defRPr sz="4600" b="0" cap="none" baseline="0"/>
            </a:lvl1pPr>
          </a:lstStyle>
          <a:p>
            <a:r>
              <a:rPr lang="en-US" dirty="0"/>
              <a:t>Click to edit Master title style</a:t>
            </a:r>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8"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9"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609600" y="1676400"/>
            <a:ext cx="3886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8200" y="1676400"/>
            <a:ext cx="39624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p:nvPr>
        </p:nvSpPr>
        <p:spPr>
          <a:xfrm>
            <a:off x="439782" y="148046"/>
            <a:ext cx="8305800" cy="1143000"/>
          </a:xfrm>
        </p:spPr>
        <p:txBody>
          <a:bodyPr/>
          <a:lstStyle>
            <a:lvl1pPr marL="398463" indent="-398463" algn="l">
              <a:defRPr>
                <a:solidFill>
                  <a:srgbClr val="A3792C"/>
                </a:solidFill>
                <a:effectLst/>
              </a:defRPr>
            </a:lvl1pPr>
          </a:lstStyle>
          <a:p>
            <a:r>
              <a:rPr lang="en-US" dirty="0"/>
              <a:t>Click to edit Master title style</a:t>
            </a:r>
          </a:p>
        </p:txBody>
      </p:sp>
      <p:sp>
        <p:nvSpPr>
          <p:cNvPr id="12"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13"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14"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3886200"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286000"/>
            <a:ext cx="3886200" cy="3505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1600200"/>
            <a:ext cx="3886200"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dirty="0"/>
              <a:t>Click to edit Master text styles</a:t>
            </a:r>
          </a:p>
        </p:txBody>
      </p:sp>
      <p:sp>
        <p:nvSpPr>
          <p:cNvPr id="6" name="Content Placeholder 5"/>
          <p:cNvSpPr>
            <a:spLocks noGrp="1"/>
          </p:cNvSpPr>
          <p:nvPr>
            <p:ph sz="quarter" idx="4"/>
          </p:nvPr>
        </p:nvSpPr>
        <p:spPr>
          <a:xfrm>
            <a:off x="4648200" y="2286000"/>
            <a:ext cx="3886200" cy="3505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7"/>
          <p:cNvSpPr>
            <a:spLocks noGrp="1"/>
          </p:cNvSpPr>
          <p:nvPr>
            <p:ph type="title"/>
          </p:nvPr>
        </p:nvSpPr>
        <p:spPr>
          <a:xfrm>
            <a:off x="439782" y="148046"/>
            <a:ext cx="8305800" cy="1143000"/>
          </a:xfrm>
        </p:spPr>
        <p:txBody>
          <a:bodyPr/>
          <a:lstStyle>
            <a:lvl1pPr marL="398463" indent="-398463" algn="l">
              <a:defRPr>
                <a:solidFill>
                  <a:srgbClr val="A3792C"/>
                </a:solidFill>
                <a:effectLst/>
              </a:defRPr>
            </a:lvl1pPr>
          </a:lstStyle>
          <a:p>
            <a:r>
              <a:rPr lang="en-US" dirty="0"/>
              <a:t>Click to edit Master title style</a:t>
            </a:r>
          </a:p>
        </p:txBody>
      </p:sp>
      <p:sp>
        <p:nvSpPr>
          <p:cNvPr id="12"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13"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14"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7"/>
          <p:cNvSpPr>
            <a:spLocks noGrp="1"/>
          </p:cNvSpPr>
          <p:nvPr>
            <p:ph type="title"/>
          </p:nvPr>
        </p:nvSpPr>
        <p:spPr>
          <a:xfrm>
            <a:off x="439782" y="148046"/>
            <a:ext cx="8305800" cy="1143000"/>
          </a:xfrm>
        </p:spPr>
        <p:txBody>
          <a:bodyPr/>
          <a:lstStyle>
            <a:lvl1pPr marL="398463" indent="-398463" algn="l">
              <a:defRPr>
                <a:solidFill>
                  <a:srgbClr val="A3792C"/>
                </a:solidFill>
                <a:effectLst/>
              </a:defRPr>
            </a:lvl1pPr>
          </a:lstStyle>
          <a:p>
            <a:r>
              <a:rPr lang="en-US" dirty="0"/>
              <a:t>Click to edit Master title style</a:t>
            </a:r>
          </a:p>
        </p:txBody>
      </p:sp>
      <p:sp>
        <p:nvSpPr>
          <p:cNvPr id="7"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8"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9"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6"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7"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7" y="2209800"/>
            <a:ext cx="3636085" cy="1258493"/>
          </a:xfrm>
          <a:effectLst/>
        </p:spPr>
        <p:txBody>
          <a:bodyPr anchor="b">
            <a:noAutofit/>
          </a:bodyPr>
          <a:lstStyle>
            <a:lvl1pPr marL="0" indent="0" algn="l">
              <a:defRPr sz="2800" b="1">
                <a:effectLst/>
              </a:defRPr>
            </a:lvl1pPr>
          </a:lstStyle>
          <a:p>
            <a:r>
              <a:rPr lang="en-US" dirty="0"/>
              <a:t>Click to edit Master title style</a:t>
            </a:r>
          </a:p>
        </p:txBody>
      </p:sp>
      <p:sp>
        <p:nvSpPr>
          <p:cNvPr id="3" name="Content Placeholder 2"/>
          <p:cNvSpPr>
            <a:spLocks noGrp="1"/>
          </p:cNvSpPr>
          <p:nvPr>
            <p:ph idx="1"/>
          </p:nvPr>
        </p:nvSpPr>
        <p:spPr>
          <a:xfrm>
            <a:off x="4593517" y="731520"/>
            <a:ext cx="4017085" cy="4894731"/>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9"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10"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605804" y="820783"/>
            <a:ext cx="4114800" cy="3127807"/>
          </a:xfrm>
          <a:prstGeom prst="roundRect">
            <a:avLst>
              <a:gd name="adj" fmla="val 4230"/>
            </a:avLst>
          </a:prstGeom>
          <a:solidFill>
            <a:srgbClr val="E3AE24"/>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7"/>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27268" y="4464421"/>
            <a:ext cx="6383538" cy="1143000"/>
          </a:xfrm>
        </p:spPr>
        <p:txBody>
          <a:bodyPr anchor="b">
            <a:noAutofit/>
          </a:bodyPr>
          <a:lstStyle>
            <a:lvl1pPr algn="l">
              <a:defRPr sz="4600" b="0"/>
            </a:lvl1pPr>
          </a:lstStyle>
          <a:p>
            <a:r>
              <a:rPr lang="en-US" dirty="0"/>
              <a:t>Click to edit Master title style</a:t>
            </a:r>
          </a:p>
        </p:txBody>
      </p:sp>
      <p:sp>
        <p:nvSpPr>
          <p:cNvPr id="8" name="Date Placeholder 3"/>
          <p:cNvSpPr>
            <a:spLocks noGrp="1"/>
          </p:cNvSpPr>
          <p:nvPr>
            <p:ph type="dt" sz="half" idx="10"/>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9" name="Footer Placeholder 4"/>
          <p:cNvSpPr>
            <a:spLocks noGrp="1"/>
          </p:cNvSpPr>
          <p:nvPr>
            <p:ph type="ftr" sz="quarter" idx="11"/>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
        <p:nvSpPr>
          <p:cNvPr id="10" name="Slide Number Placeholder 5"/>
          <p:cNvSpPr>
            <a:spLocks noGrp="1"/>
          </p:cNvSpPr>
          <p:nvPr>
            <p:ph type="sldNum" sz="quarter" idx="12"/>
          </p:nvPr>
        </p:nvSpPr>
        <p:spPr>
          <a:xfrm>
            <a:off x="8438605" y="6440714"/>
            <a:ext cx="632823" cy="365125"/>
          </a:xfrm>
        </p:spPr>
        <p:txBody>
          <a:bodyPr/>
          <a:lstStyle>
            <a:lvl1pPr>
              <a:defRPr>
                <a:solidFill>
                  <a:srgbClr val="746C66"/>
                </a:solidFill>
              </a:defRPr>
            </a:lvl1pPr>
          </a:lstStyle>
          <a:p>
            <a:fld id="{91F3591F-5C98-4946-9104-E87AC81761D3}"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9144000" cy="1156677"/>
          </a:xfrm>
          <a:prstGeom prst="rect">
            <a:avLst/>
          </a:prstGeom>
          <a:gradFill>
            <a:gsLst>
              <a:gs pos="64000">
                <a:srgbClr val="BCBEC0">
                  <a:alpha val="0"/>
                </a:srgbClr>
              </a:gs>
              <a:gs pos="0">
                <a:srgbClr val="D1D3D4">
                  <a:alpha val="0"/>
                </a:srgbClr>
              </a:gs>
              <a:gs pos="100000">
                <a:srgbClr val="A7A9AC"/>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0" y="0"/>
            <a:ext cx="9144000" cy="1143000"/>
          </a:xfrm>
          <a:prstGeom prst="rect">
            <a:avLst/>
          </a:prstGeom>
          <a:effectLst/>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556845" y="1279336"/>
            <a:ext cx="8063523" cy="446497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38605" y="6440714"/>
            <a:ext cx="632823" cy="365125"/>
          </a:xfrm>
          <a:prstGeom prst="rect">
            <a:avLst/>
          </a:prstGeom>
        </p:spPr>
        <p:txBody>
          <a:bodyPr vert="horz" lIns="91440" tIns="45720" rIns="91440" bIns="45720" rtlCol="0" anchor="ctr"/>
          <a:lstStyle>
            <a:lvl1pPr algn="r">
              <a:defRPr sz="1200" b="1">
                <a:solidFill>
                  <a:schemeClr val="tx1">
                    <a:lumMod val="50000"/>
                    <a:lumOff val="50000"/>
                  </a:schemeClr>
                </a:solidFill>
              </a:defRPr>
            </a:lvl1pPr>
          </a:lstStyle>
          <a:p>
            <a:fld id="{91F3591F-5C98-4946-9104-E87AC81761D3}" type="slidenum">
              <a:rPr lang="en-US" smtClean="0"/>
              <a:pPr/>
              <a:t>‹#›</a:t>
            </a:fld>
            <a:endParaRPr lang="en-US" dirty="0"/>
          </a:p>
        </p:txBody>
      </p:sp>
      <p:pic>
        <p:nvPicPr>
          <p:cNvPr id="11" name="Picture 10" descr="PU_sig132.eps"/>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7388" y="6093248"/>
            <a:ext cx="1710227" cy="666254"/>
          </a:xfrm>
          <a:prstGeom prst="rect">
            <a:avLst/>
          </a:prstGeom>
        </p:spPr>
      </p:pic>
      <p:grpSp>
        <p:nvGrpSpPr>
          <p:cNvPr id="7" name="Group 6"/>
          <p:cNvGrpSpPr/>
          <p:nvPr userDrawn="1"/>
        </p:nvGrpSpPr>
        <p:grpSpPr>
          <a:xfrm>
            <a:off x="7004219" y="5540634"/>
            <a:ext cx="1517124" cy="1159890"/>
            <a:chOff x="5294813" y="899615"/>
            <a:chExt cx="2033008" cy="1843586"/>
          </a:xfrm>
        </p:grpSpPr>
        <p:sp>
          <p:nvSpPr>
            <p:cNvPr id="8" name="Rectangle 7"/>
            <p:cNvSpPr/>
            <p:nvPr/>
          </p:nvSpPr>
          <p:spPr>
            <a:xfrm>
              <a:off x="7054214" y="1714061"/>
              <a:ext cx="273607" cy="1029139"/>
            </a:xfrm>
            <a:prstGeom prst="rect">
              <a:avLst/>
            </a:prstGeom>
            <a:gradFill flip="none" rotWithShape="1">
              <a:gsLst>
                <a:gs pos="0">
                  <a:srgbClr val="B9B085">
                    <a:alpha val="0"/>
                  </a:srgbClr>
                </a:gs>
                <a:gs pos="86000">
                  <a:srgbClr val="E3AE2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048134" y="2614403"/>
              <a:ext cx="228600" cy="1287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303019" y="2385803"/>
              <a:ext cx="228600" cy="3573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50500" y="2157203"/>
              <a:ext cx="228600" cy="5859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803699" y="1928603"/>
              <a:ext cx="228600" cy="814598"/>
            </a:xfrm>
            <a:prstGeom prst="rect">
              <a:avLst/>
            </a:prstGeom>
            <a:solidFill>
              <a:srgbClr val="E3AE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p:cNvSpPr/>
            <p:nvPr/>
          </p:nvSpPr>
          <p:spPr>
            <a:xfrm>
              <a:off x="5294813" y="899615"/>
              <a:ext cx="1613759" cy="1656103"/>
            </a:xfrm>
            <a:prstGeom prst="arc">
              <a:avLst>
                <a:gd name="adj1" fmla="val 157003"/>
                <a:gd name="adj2" fmla="val 5432438"/>
              </a:avLst>
            </a:prstGeom>
            <a:ln w="38100" cmpd="sng">
              <a:gradFill flip="none" rotWithShape="1">
                <a:gsLst>
                  <a:gs pos="0">
                    <a:srgbClr val="A3792C">
                      <a:alpha val="0"/>
                    </a:srgbClr>
                  </a:gs>
                  <a:gs pos="27000">
                    <a:srgbClr val="A3792C">
                      <a:alpha val="46000"/>
                    </a:srgbClr>
                  </a:gs>
                  <a:gs pos="80000">
                    <a:srgbClr val="A3792C"/>
                  </a:gs>
                </a:gsLst>
                <a:lin ang="18900000" scaled="1"/>
                <a:tileRect/>
              </a:gra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5" name="Date Placeholder 3"/>
          <p:cNvSpPr>
            <a:spLocks noGrp="1"/>
          </p:cNvSpPr>
          <p:nvPr>
            <p:ph type="dt" sz="half" idx="2"/>
          </p:nvPr>
        </p:nvSpPr>
        <p:spPr>
          <a:xfrm>
            <a:off x="6172201" y="6433470"/>
            <a:ext cx="1360714" cy="365125"/>
          </a:xfrm>
          <a:prstGeom prst="rect">
            <a:avLst/>
          </a:prstGeom>
        </p:spPr>
        <p:txBody>
          <a:bodyPr/>
          <a:lstStyle>
            <a:lvl1pPr>
              <a:defRPr sz="1600">
                <a:solidFill>
                  <a:srgbClr val="746C66"/>
                </a:solidFill>
              </a:defRPr>
            </a:lvl1pPr>
          </a:lstStyle>
          <a:p>
            <a:fld id="{587B0319-34D6-444F-800A-A3BEDC5B1743}" type="datetime1">
              <a:rPr lang="en-US" smtClean="0"/>
              <a:pPr/>
              <a:t>2/15/2023</a:t>
            </a:fld>
            <a:endParaRPr lang="en-US"/>
          </a:p>
        </p:txBody>
      </p:sp>
      <p:sp>
        <p:nvSpPr>
          <p:cNvPr id="16" name="Footer Placeholder 4"/>
          <p:cNvSpPr>
            <a:spLocks noGrp="1"/>
          </p:cNvSpPr>
          <p:nvPr>
            <p:ph type="ftr" sz="quarter" idx="3"/>
          </p:nvPr>
        </p:nvSpPr>
        <p:spPr>
          <a:xfrm>
            <a:off x="2808516" y="6433470"/>
            <a:ext cx="3352801" cy="365125"/>
          </a:xfrm>
          <a:prstGeom prst="rect">
            <a:avLst/>
          </a:prstGeom>
        </p:spPr>
        <p:txBody>
          <a:bodyPr/>
          <a:lstStyle>
            <a:lvl1pPr>
              <a:defRPr sz="1600">
                <a:solidFill>
                  <a:srgbClr val="746C66"/>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indent="0" algn="l" defTabSz="914400" rtl="0" eaLnBrk="1" latinLnBrk="0" hangingPunct="1">
        <a:spcBef>
          <a:spcPct val="0"/>
        </a:spcBef>
        <a:buClr>
          <a:schemeClr val="accent6">
            <a:lumMod val="75000"/>
          </a:schemeClr>
        </a:buClr>
        <a:buSzPct val="128000"/>
        <a:buFont typeface="Georgia" pitchFamily="18" charset="0"/>
        <a:buNone/>
        <a:defRPr sz="4600" b="0" i="0" kern="1200">
          <a:solidFill>
            <a:srgbClr val="A3792C"/>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rgbClr val="A3792C"/>
        </a:buClr>
        <a:buSzPct val="13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rgbClr val="A3792C"/>
        </a:buClr>
        <a:buSzPct val="130000"/>
        <a:buFont typeface="Arial" panose="020B0604020202020204" pitchFamily="34"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rgbClr val="A3792C"/>
        </a:buClr>
        <a:buSzPct val="130000"/>
        <a:buFont typeface="Arial" panose="020B0604020202020204" pitchFamily="34"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rgbClr val="A3792C"/>
        </a:buClr>
        <a:buSzPct val="130000"/>
        <a:buFont typeface="Arial" panose="020B0604020202020204" pitchFamily="34"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rgbClr val="A3792C"/>
        </a:buClr>
        <a:buSzPct val="130000"/>
        <a:buFont typeface="Arial" panose="020B0604020202020204" pitchFamily="34"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bicc@purdue.edu"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nces.ed.gov/ipeds/cipcode/browse.aspx?y=5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package" Target="../embeddings/Microsoft_Word_Document1.docx"/><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bicc@purdu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Long time coming, but New and Improved! </a:t>
            </a:r>
          </a:p>
        </p:txBody>
      </p:sp>
      <p:sp>
        <p:nvSpPr>
          <p:cNvPr id="3" name="Title 2"/>
          <p:cNvSpPr>
            <a:spLocks noGrp="1"/>
          </p:cNvSpPr>
          <p:nvPr>
            <p:ph type="ctrTitle"/>
          </p:nvPr>
        </p:nvSpPr>
        <p:spPr>
          <a:xfrm>
            <a:off x="639763" y="3200400"/>
            <a:ext cx="7175351" cy="2038568"/>
          </a:xfrm>
        </p:spPr>
        <p:txBody>
          <a:bodyPr/>
          <a:lstStyle/>
          <a:p>
            <a:r>
              <a:rPr lang="en-US" dirty="0"/>
              <a:t>Improved Academic Program  Reporting</a:t>
            </a:r>
          </a:p>
        </p:txBody>
      </p:sp>
      <p:sp>
        <p:nvSpPr>
          <p:cNvPr id="5" name="Text Placeholder 4"/>
          <p:cNvSpPr>
            <a:spLocks noGrp="1"/>
          </p:cNvSpPr>
          <p:nvPr>
            <p:ph type="body" sz="quarter" idx="11"/>
          </p:nvPr>
        </p:nvSpPr>
        <p:spPr/>
        <p:txBody>
          <a:bodyPr/>
          <a:lstStyle/>
          <a:p>
            <a:r>
              <a:rPr lang="en-US" dirty="0"/>
              <a:t>2017</a:t>
            </a:r>
          </a:p>
        </p:txBody>
      </p:sp>
    </p:spTree>
    <p:extLst>
      <p:ext uri="{BB962C8B-B14F-4D97-AF65-F5344CB8AC3E}">
        <p14:creationId xmlns:p14="http://schemas.microsoft.com/office/powerpoint/2010/main" val="308108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10</a:t>
            </a:fld>
            <a:endParaRPr lang="en-US" dirty="0"/>
          </a:p>
        </p:txBody>
      </p:sp>
      <p:sp>
        <p:nvSpPr>
          <p:cNvPr id="3" name="Title 2"/>
          <p:cNvSpPr>
            <a:spLocks noGrp="1"/>
          </p:cNvSpPr>
          <p:nvPr>
            <p:ph type="title"/>
          </p:nvPr>
        </p:nvSpPr>
        <p:spPr/>
        <p:txBody>
          <a:bodyPr/>
          <a:lstStyle/>
          <a:p>
            <a:r>
              <a:rPr lang="en-US" dirty="0"/>
              <a:t>The Players</a:t>
            </a:r>
          </a:p>
        </p:txBody>
      </p:sp>
      <p:sp>
        <p:nvSpPr>
          <p:cNvPr id="4" name="Content Placeholder 3"/>
          <p:cNvSpPr>
            <a:spLocks noGrp="1"/>
          </p:cNvSpPr>
          <p:nvPr>
            <p:ph sz="quarter" idx="13"/>
          </p:nvPr>
        </p:nvSpPr>
        <p:spPr>
          <a:xfrm>
            <a:off x="717005" y="1600200"/>
            <a:ext cx="7772400" cy="609600"/>
          </a:xfrm>
        </p:spPr>
        <p:txBody>
          <a:bodyPr/>
          <a:lstStyle/>
          <a:p>
            <a:pPr marL="45720" indent="0" algn="ctr">
              <a:buNone/>
            </a:pPr>
            <a:r>
              <a:rPr lang="en-US" dirty="0"/>
              <a:t>Thanks to all who participated!</a:t>
            </a:r>
          </a:p>
        </p:txBody>
      </p:sp>
      <p:graphicFrame>
        <p:nvGraphicFramePr>
          <p:cNvPr id="5" name="Table 4"/>
          <p:cNvGraphicFramePr>
            <a:graphicFrameLocks noGrp="1"/>
          </p:cNvGraphicFramePr>
          <p:nvPr>
            <p:extLst>
              <p:ext uri="{D42A27DB-BD31-4B8C-83A1-F6EECF244321}">
                <p14:modId xmlns:p14="http://schemas.microsoft.com/office/powerpoint/2010/main" val="2190588480"/>
              </p:ext>
            </p:extLst>
          </p:nvPr>
        </p:nvGraphicFramePr>
        <p:xfrm>
          <a:off x="825500" y="2794000"/>
          <a:ext cx="7505700" cy="2667000"/>
        </p:xfrm>
        <a:graphic>
          <a:graphicData uri="http://schemas.openxmlformats.org/drawingml/2006/table">
            <a:tbl>
              <a:tblPr firstRow="1" bandRow="1">
                <a:tableStyleId>{5C22544A-7EE6-4342-B048-85BDC9FD1C3A}</a:tableStyleId>
              </a:tblPr>
              <a:tblGrid>
                <a:gridCol w="2501900">
                  <a:extLst>
                    <a:ext uri="{9D8B030D-6E8A-4147-A177-3AD203B41FA5}">
                      <a16:colId xmlns:a16="http://schemas.microsoft.com/office/drawing/2014/main" val="20000"/>
                    </a:ext>
                  </a:extLst>
                </a:gridCol>
                <a:gridCol w="2501900">
                  <a:extLst>
                    <a:ext uri="{9D8B030D-6E8A-4147-A177-3AD203B41FA5}">
                      <a16:colId xmlns:a16="http://schemas.microsoft.com/office/drawing/2014/main" val="20001"/>
                    </a:ext>
                  </a:extLst>
                </a:gridCol>
                <a:gridCol w="2501900">
                  <a:extLst>
                    <a:ext uri="{9D8B030D-6E8A-4147-A177-3AD203B41FA5}">
                      <a16:colId xmlns:a16="http://schemas.microsoft.com/office/drawing/2014/main" val="20002"/>
                    </a:ext>
                  </a:extLst>
                </a:gridCol>
              </a:tblGrid>
              <a:tr h="2667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Kathy Baker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Sarah Bauer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Jeff Bridgham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Shawn Cromett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Tricia Crowder</a:t>
                      </a:r>
                    </a:p>
                    <a:p>
                      <a:r>
                        <a:rPr lang="en-US" dirty="0">
                          <a:solidFill>
                            <a:schemeClr val="tx1"/>
                          </a:solidFill>
                        </a:rPr>
                        <a:t>Meng Deng</a:t>
                      </a:r>
                    </a:p>
                    <a:p>
                      <a:r>
                        <a:rPr lang="en-US" dirty="0">
                          <a:solidFill>
                            <a:schemeClr val="tx1"/>
                          </a:solidFill>
                        </a:rPr>
                        <a:t>Brent Drake</a:t>
                      </a:r>
                    </a:p>
                    <a:p>
                      <a:r>
                        <a:rPr lang="en-US" dirty="0">
                          <a:solidFill>
                            <a:schemeClr val="tx1"/>
                          </a:solidFill>
                        </a:rPr>
                        <a:t>Richard Frisbie</a:t>
                      </a:r>
                    </a:p>
                    <a:p>
                      <a:endParaRPr lang="en-US" dirty="0">
                        <a:solidFill>
                          <a:schemeClr val="tx1"/>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Josie Galloway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Kevin Gillenwater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Julie Huser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Paula Kayser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Steve Lipps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Richard</a:t>
                      </a:r>
                      <a:r>
                        <a:rPr lang="en-US" baseline="0" dirty="0">
                          <a:solidFill>
                            <a:schemeClr val="tx1"/>
                          </a:solidFill>
                        </a:rPr>
                        <a:t> Lucas</a:t>
                      </a: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Chris </a:t>
                      </a:r>
                      <a:r>
                        <a:rPr lang="en-US" dirty="0" err="1">
                          <a:solidFill>
                            <a:schemeClr val="tx1"/>
                          </a:solidFill>
                        </a:rPr>
                        <a:t>Marheine</a:t>
                      </a: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Chris Maxwell</a:t>
                      </a:r>
                    </a:p>
                    <a:p>
                      <a:endParaRPr lang="en-US" dirty="0">
                        <a:solidFill>
                          <a:schemeClr val="tx1"/>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Bob</a:t>
                      </a:r>
                      <a:r>
                        <a:rPr lang="en-US" baseline="0" dirty="0">
                          <a:solidFill>
                            <a:schemeClr val="tx1"/>
                          </a:solidFill>
                        </a:rPr>
                        <a:t> Mitchell</a:t>
                      </a: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Chris Pass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solidFill>
                            <a:schemeClr val="tx1"/>
                          </a:solidFill>
                        </a:rPr>
                        <a:t>Monal</a:t>
                      </a:r>
                      <a:r>
                        <a:rPr lang="en-US" dirty="0">
                          <a:solidFill>
                            <a:schemeClr val="tx1"/>
                          </a:solidFill>
                        </a:rPr>
                        <a:t> Patel</a:t>
                      </a:r>
                    </a:p>
                    <a:p>
                      <a:r>
                        <a:rPr lang="en-US" dirty="0">
                          <a:solidFill>
                            <a:schemeClr val="tx1"/>
                          </a:solidFill>
                        </a:rPr>
                        <a:t>Marge Roginski</a:t>
                      </a:r>
                    </a:p>
                    <a:p>
                      <a:r>
                        <a:rPr lang="en-US" dirty="0">
                          <a:solidFill>
                            <a:schemeClr val="tx1"/>
                          </a:solidFill>
                        </a:rPr>
                        <a:t>Aaron Waltz</a:t>
                      </a:r>
                    </a:p>
                    <a:p>
                      <a:r>
                        <a:rPr lang="en-US" dirty="0">
                          <a:solidFill>
                            <a:schemeClr val="tx1"/>
                          </a:solidFill>
                        </a:rPr>
                        <a:t>Kimberly Watley</a:t>
                      </a:r>
                    </a:p>
                    <a:p>
                      <a:r>
                        <a:rPr lang="en-US" dirty="0">
                          <a:solidFill>
                            <a:schemeClr val="tx1"/>
                          </a:solidFill>
                        </a:rPr>
                        <a:t>Zach Yater</a:t>
                      </a:r>
                    </a:p>
                    <a:p>
                      <a:r>
                        <a:rPr lang="en-US" dirty="0">
                          <a:solidFill>
                            <a:schemeClr val="tx1"/>
                          </a:solidFill>
                        </a:rPr>
                        <a:t>Gary Yates</a:t>
                      </a: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4804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Picture 5" descr="questions_graphi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2809877"/>
            <a:ext cx="2451100" cy="244293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91F3591F-5C98-4946-9104-E87AC81761D3}" type="slidenum">
              <a:rPr lang="en-US" smtClean="0"/>
              <a:t>11</a:t>
            </a:fld>
            <a:endParaRPr lang="en-US"/>
          </a:p>
        </p:txBody>
      </p:sp>
      <p:sp>
        <p:nvSpPr>
          <p:cNvPr id="5" name="Rectangle 4"/>
          <p:cNvSpPr/>
          <p:nvPr/>
        </p:nvSpPr>
        <p:spPr>
          <a:xfrm>
            <a:off x="2846988" y="1865795"/>
            <a:ext cx="3005951" cy="369332"/>
          </a:xfrm>
          <a:prstGeom prst="rect">
            <a:avLst/>
          </a:prstGeom>
        </p:spPr>
        <p:txBody>
          <a:bodyPr wrap="none">
            <a:spAutoFit/>
          </a:bodyPr>
          <a:lstStyle/>
          <a:p>
            <a:r>
              <a:rPr lang="en-US" dirty="0">
                <a:hlinkClick r:id="rId4"/>
              </a:rPr>
              <a:t>Contact:  bicc@purdue.edu</a:t>
            </a:r>
            <a:endParaRPr lang="en-US" dirty="0"/>
          </a:p>
        </p:txBody>
      </p:sp>
    </p:spTree>
    <p:extLst>
      <p:ext uri="{BB962C8B-B14F-4D97-AF65-F5344CB8AC3E}">
        <p14:creationId xmlns:p14="http://schemas.microsoft.com/office/powerpoint/2010/main" val="206572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12</a:t>
            </a:fld>
            <a:endParaRPr lang="en-US" dirty="0"/>
          </a:p>
        </p:txBody>
      </p:sp>
      <p:sp>
        <p:nvSpPr>
          <p:cNvPr id="3" name="Title 2"/>
          <p:cNvSpPr>
            <a:spLocks noGrp="1"/>
          </p:cNvSpPr>
          <p:nvPr>
            <p:ph type="title"/>
          </p:nvPr>
        </p:nvSpPr>
        <p:spPr/>
        <p:txBody>
          <a:bodyPr/>
          <a:lstStyle/>
          <a:p>
            <a:r>
              <a:rPr lang="en-US" dirty="0"/>
              <a:t>Appendix: Field Notes</a:t>
            </a:r>
          </a:p>
        </p:txBody>
      </p:sp>
      <p:sp>
        <p:nvSpPr>
          <p:cNvPr id="4" name="Content Placeholder 3"/>
          <p:cNvSpPr>
            <a:spLocks noGrp="1"/>
          </p:cNvSpPr>
          <p:nvPr>
            <p:ph sz="quarter" idx="13"/>
          </p:nvPr>
        </p:nvSpPr>
        <p:spPr>
          <a:xfrm>
            <a:off x="452717" y="1493822"/>
            <a:ext cx="7772400" cy="4902068"/>
          </a:xfrm>
        </p:spPr>
        <p:txBody>
          <a:bodyPr>
            <a:normAutofit fontScale="92500" lnSpcReduction="20000"/>
          </a:bodyPr>
          <a:lstStyle/>
          <a:p>
            <a:r>
              <a:rPr lang="en-US" sz="1600" dirty="0"/>
              <a:t>VALUE_TYPE – indicates if it is a major or minor row</a:t>
            </a:r>
          </a:p>
          <a:p>
            <a:r>
              <a:rPr lang="en-US" sz="1600" dirty="0"/>
              <a:t>VALUE – Code for major/minor</a:t>
            </a:r>
          </a:p>
          <a:p>
            <a:r>
              <a:rPr lang="en-US" sz="1600" dirty="0"/>
              <a:t>VALUE_DESC – Description for major/minor</a:t>
            </a:r>
          </a:p>
          <a:p>
            <a:r>
              <a:rPr lang="en-US" sz="1600" dirty="0"/>
              <a:t>TEACHER_IND – Valid for UGRAD only</a:t>
            </a:r>
          </a:p>
          <a:p>
            <a:r>
              <a:rPr lang="en-US" sz="1600" dirty="0"/>
              <a:t>CIP - ICHE approved CIPs identifying a major and academic program.  Can be used to identify majors within college by CIP code</a:t>
            </a:r>
          </a:p>
          <a:p>
            <a:r>
              <a:rPr lang="en-US" sz="1600" dirty="0"/>
              <a:t>CIP_GROUP - First two digits of the CIP code.  Represents the overall discipline (Education, Engineering, Liberal Arts, ….).  Two digit codes can be found at </a:t>
            </a:r>
            <a:r>
              <a:rPr lang="en-US" sz="1600" u="sng" dirty="0">
                <a:hlinkClick r:id="rId3"/>
              </a:rPr>
              <a:t>https://nces.ed.gov/ipeds/cipcode/browse.aspx?y=55</a:t>
            </a:r>
            <a:endParaRPr lang="en-US" sz="1600" u="sng" dirty="0"/>
          </a:p>
          <a:p>
            <a:r>
              <a:rPr lang="en-US" sz="1600" dirty="0"/>
              <a:t>INTERNAL_CIP - Currently used only by College of Education to meet regulatory report requirements that have different definitions of teacher education</a:t>
            </a:r>
            <a:endParaRPr lang="en-US" sz="1600" dirty="0">
              <a:solidFill>
                <a:srgbClr val="FF0000"/>
              </a:solidFill>
            </a:endParaRPr>
          </a:p>
          <a:p>
            <a:r>
              <a:rPr lang="en-US" sz="1600" dirty="0">
                <a:solidFill>
                  <a:schemeClr val="tx1"/>
                </a:solidFill>
              </a:rPr>
              <a:t>ACADEMIC_SCHOOL_GROUPING- </a:t>
            </a:r>
            <a:r>
              <a:rPr lang="en-US" sz="1600" dirty="0"/>
              <a:t>Used to identify majors to academic college at both the undergraduate and graduate student levels.  The advantage of using this field, is that graduate and professional students can be associated to their degree granting college, rather than to the Banner college of Graduate School.</a:t>
            </a:r>
          </a:p>
          <a:p>
            <a:pPr lvl="0"/>
            <a:r>
              <a:rPr lang="en-US" sz="1600" dirty="0"/>
              <a:t>PROGRAM_LEVEL in Academic CIP PU = STUDENT_LEVEL in other tables</a:t>
            </a:r>
          </a:p>
          <a:p>
            <a:pPr lvl="0"/>
            <a:r>
              <a:rPr lang="en-US" sz="1600" dirty="0"/>
              <a:t>DEPARTMENT_SHORT_TITLE - Associates majors to departments!</a:t>
            </a:r>
          </a:p>
          <a:p>
            <a:pPr lvl="0"/>
            <a:r>
              <a:rPr lang="en-US" sz="1600" dirty="0"/>
              <a:t>DEPARTMENT – Legacy 4 digit department code</a:t>
            </a:r>
          </a:p>
          <a:p>
            <a:pPr lvl="0"/>
            <a:r>
              <a:rPr lang="en-US" sz="1600" dirty="0"/>
              <a:t>SAP_ORG_UNIT - Maps four digit banner department code to the SAP organization unit.  </a:t>
            </a:r>
          </a:p>
          <a:p>
            <a:endParaRPr lang="en-US" dirty="0"/>
          </a:p>
          <a:p>
            <a:endParaRPr lang="en-US" dirty="0"/>
          </a:p>
          <a:p>
            <a:endParaRPr lang="en-US" dirty="0"/>
          </a:p>
        </p:txBody>
      </p:sp>
    </p:spTree>
    <p:extLst>
      <p:ext uri="{BB962C8B-B14F-4D97-AF65-F5344CB8AC3E}">
        <p14:creationId xmlns:p14="http://schemas.microsoft.com/office/powerpoint/2010/main" val="2967227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13</a:t>
            </a:fld>
            <a:endParaRPr lang="en-US" dirty="0"/>
          </a:p>
        </p:txBody>
      </p:sp>
      <p:sp>
        <p:nvSpPr>
          <p:cNvPr id="3" name="Title 2"/>
          <p:cNvSpPr>
            <a:spLocks noGrp="1"/>
          </p:cNvSpPr>
          <p:nvPr>
            <p:ph type="title"/>
          </p:nvPr>
        </p:nvSpPr>
        <p:spPr/>
        <p:txBody>
          <a:bodyPr/>
          <a:lstStyle/>
          <a:p>
            <a:r>
              <a:rPr lang="en-US" dirty="0"/>
              <a:t>Appendix: Table Joins</a:t>
            </a:r>
          </a:p>
        </p:txBody>
      </p:sp>
      <p:sp>
        <p:nvSpPr>
          <p:cNvPr id="4" name="Content Placeholder 3"/>
          <p:cNvSpPr>
            <a:spLocks noGrp="1"/>
          </p:cNvSpPr>
          <p:nvPr>
            <p:ph sz="quarter" idx="13"/>
          </p:nvPr>
        </p:nvSpPr>
        <p:spPr>
          <a:xfrm>
            <a:off x="452717" y="1493822"/>
            <a:ext cx="7772400" cy="4902068"/>
          </a:xfrm>
        </p:spPr>
        <p:txBody>
          <a:bodyPr/>
          <a:lstStyle/>
          <a:p>
            <a:endParaRPr lang="en-US" dirty="0"/>
          </a:p>
          <a:p>
            <a:endParaRPr lang="en-US" dirty="0"/>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376869269"/>
              </p:ext>
            </p:extLst>
          </p:nvPr>
        </p:nvGraphicFramePr>
        <p:xfrm>
          <a:off x="359654" y="3620456"/>
          <a:ext cx="4009146" cy="1865630"/>
        </p:xfrm>
        <a:graphic>
          <a:graphicData uri="http://schemas.openxmlformats.org/drawingml/2006/table">
            <a:tbl>
              <a:tblPr firstRow="1" firstCol="1" bandRow="1"/>
              <a:tblGrid>
                <a:gridCol w="2167646">
                  <a:extLst>
                    <a:ext uri="{9D8B030D-6E8A-4147-A177-3AD203B41FA5}">
                      <a16:colId xmlns:a16="http://schemas.microsoft.com/office/drawing/2014/main" val="20000"/>
                    </a:ext>
                  </a:extLst>
                </a:gridCol>
                <a:gridCol w="1841500">
                  <a:extLst>
                    <a:ext uri="{9D8B030D-6E8A-4147-A177-3AD203B41FA5}">
                      <a16:colId xmlns:a16="http://schemas.microsoft.com/office/drawing/2014/main" val="20001"/>
                    </a:ext>
                  </a:extLst>
                </a:gridCol>
              </a:tblGrid>
              <a:tr h="313690">
                <a:tc gridSpan="2">
                  <a:txBody>
                    <a:bodyPr/>
                    <a:lstStyle/>
                    <a:p>
                      <a:pPr marL="0" marR="0" algn="ctr">
                        <a:spcBef>
                          <a:spcPts val="0"/>
                        </a:spcBef>
                        <a:spcAft>
                          <a:spcPts val="0"/>
                        </a:spcAft>
                      </a:pPr>
                      <a:r>
                        <a:rPr lang="en-US" sz="1100" b="1" u="sng" dirty="0">
                          <a:effectLst/>
                          <a:latin typeface="Calibri" panose="020F0502020204030204" pitchFamily="34" charset="0"/>
                          <a:ea typeface="Times New Roman" panose="02020603050405020304" pitchFamily="18" charset="0"/>
                          <a:cs typeface="Times New Roman" panose="02020603050405020304" pitchFamily="18" charset="0"/>
                        </a:rPr>
                        <a:t>FRZ Admissions PWL package</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10820">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Frz_Admissions_Application table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Frz_Academic_CIP_PU table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ACADEMIC_PERIOD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ACADEMIC_PERIOD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CAMPUS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CAMPUS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MAJOR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VALUE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COLLEGE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COLLEGE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DEGREE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DEGREE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STUDENT_LEVEL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PROGRAM_LEVEL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FREEZE_EVENT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FREEZE_EVENT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732994222"/>
              </p:ext>
            </p:extLst>
          </p:nvPr>
        </p:nvGraphicFramePr>
        <p:xfrm>
          <a:off x="452717" y="1180618"/>
          <a:ext cx="5795683" cy="2338086"/>
        </p:xfrm>
        <a:graphic>
          <a:graphicData uri="http://schemas.openxmlformats.org/presentationml/2006/ole">
            <mc:AlternateContent xmlns:mc="http://schemas.openxmlformats.org/markup-compatibility/2006">
              <mc:Choice xmlns:v="urn:schemas-microsoft-com:vml" Requires="v">
                <p:oleObj name="Document" r:id="rId3" imgW="6106116" imgH="2015504" progId="Word.Document.12">
                  <p:embed/>
                </p:oleObj>
              </mc:Choice>
              <mc:Fallback>
                <p:oleObj name="Document" r:id="rId3" imgW="6106116" imgH="2015504" progId="Word.Document.12">
                  <p:embed/>
                  <p:pic>
                    <p:nvPicPr>
                      <p:cNvPr id="0" name=""/>
                      <p:cNvPicPr/>
                      <p:nvPr/>
                    </p:nvPicPr>
                    <p:blipFill>
                      <a:blip r:embed="rId4"/>
                      <a:stretch>
                        <a:fillRect/>
                      </a:stretch>
                    </p:blipFill>
                    <p:spPr>
                      <a:xfrm>
                        <a:off x="452717" y="1180618"/>
                        <a:ext cx="5795683" cy="2338086"/>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904238917"/>
              </p:ext>
            </p:extLst>
          </p:nvPr>
        </p:nvGraphicFramePr>
        <p:xfrm>
          <a:off x="4679066" y="1180618"/>
          <a:ext cx="5943600" cy="2338086"/>
        </p:xfrm>
        <a:graphic>
          <a:graphicData uri="http://schemas.openxmlformats.org/presentationml/2006/ole">
            <mc:AlternateContent xmlns:mc="http://schemas.openxmlformats.org/markup-compatibility/2006">
              <mc:Choice xmlns:v="urn:schemas-microsoft-com:vml" Requires="v">
                <p:oleObj name="Document" r:id="rId5" imgW="5943600" imgH="2004486" progId="Word.Document.12">
                  <p:embed/>
                </p:oleObj>
              </mc:Choice>
              <mc:Fallback>
                <p:oleObj name="Document" r:id="rId5" imgW="5943600" imgH="2004486" progId="Word.Document.12">
                  <p:embed/>
                  <p:pic>
                    <p:nvPicPr>
                      <p:cNvPr id="0" name=""/>
                      <p:cNvPicPr/>
                      <p:nvPr/>
                    </p:nvPicPr>
                    <p:blipFill>
                      <a:blip r:embed="rId6"/>
                      <a:stretch>
                        <a:fillRect/>
                      </a:stretch>
                    </p:blipFill>
                    <p:spPr>
                      <a:xfrm>
                        <a:off x="4679066" y="1180618"/>
                        <a:ext cx="5943600" cy="2338086"/>
                      </a:xfrm>
                      <a:prstGeom prst="rect">
                        <a:avLst/>
                      </a:prstGeom>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95341308"/>
              </p:ext>
            </p:extLst>
          </p:nvPr>
        </p:nvGraphicFramePr>
        <p:xfrm>
          <a:off x="4676737" y="3620456"/>
          <a:ext cx="4224020" cy="1865630"/>
        </p:xfrm>
        <a:graphic>
          <a:graphicData uri="http://schemas.openxmlformats.org/drawingml/2006/table">
            <a:tbl>
              <a:tblPr firstRow="1" firstCol="1" bandRow="1"/>
              <a:tblGrid>
                <a:gridCol w="228092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313690">
                <a:tc gridSpan="2">
                  <a:txBody>
                    <a:bodyPr/>
                    <a:lstStyle/>
                    <a:p>
                      <a:pPr marL="0" marR="0" algn="ctr">
                        <a:spcBef>
                          <a:spcPts val="0"/>
                        </a:spcBef>
                        <a:spcAft>
                          <a:spcPts val="0"/>
                        </a:spcAft>
                      </a:pPr>
                      <a:r>
                        <a:rPr lang="en-US" sz="1100" b="1" u="sng" dirty="0">
                          <a:effectLst/>
                          <a:latin typeface="Calibri" panose="020F0502020204030204" pitchFamily="34" charset="0"/>
                          <a:ea typeface="Times New Roman" panose="02020603050405020304" pitchFamily="18" charset="0"/>
                          <a:cs typeface="Times New Roman" panose="02020603050405020304" pitchFamily="18" charset="0"/>
                        </a:rPr>
                        <a:t>FRZ Student PWL package</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10820">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Frz_Enrollment_PU table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Frz_Academic_CIP_PU table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ACADEMIC_PERIOD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ACADEMIC_PERIOD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CAMPUS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CAMPUS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MAJOR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VALUE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COLLEGE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COLLEGE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DEGREE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DEGREE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STUDENT_LEVEL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PROGRAM_LEVEL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FREEZE_EVENT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FREEZE_EVENT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1626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14</a:t>
            </a:fld>
            <a:endParaRPr lang="en-US" dirty="0"/>
          </a:p>
        </p:txBody>
      </p:sp>
      <p:sp>
        <p:nvSpPr>
          <p:cNvPr id="3" name="Title 2"/>
          <p:cNvSpPr>
            <a:spLocks noGrp="1"/>
          </p:cNvSpPr>
          <p:nvPr>
            <p:ph type="title"/>
          </p:nvPr>
        </p:nvSpPr>
        <p:spPr/>
        <p:txBody>
          <a:bodyPr/>
          <a:lstStyle/>
          <a:p>
            <a:r>
              <a:rPr lang="en-US" dirty="0"/>
              <a:t>Appendix: Cautions/Comments</a:t>
            </a:r>
          </a:p>
        </p:txBody>
      </p:sp>
      <p:sp>
        <p:nvSpPr>
          <p:cNvPr id="4" name="Content Placeholder 3"/>
          <p:cNvSpPr>
            <a:spLocks noGrp="1"/>
          </p:cNvSpPr>
          <p:nvPr>
            <p:ph sz="quarter" idx="13"/>
          </p:nvPr>
        </p:nvSpPr>
        <p:spPr>
          <a:xfrm>
            <a:off x="685800" y="1134319"/>
            <a:ext cx="7772400" cy="4809281"/>
          </a:xfrm>
        </p:spPr>
        <p:txBody>
          <a:bodyPr>
            <a:normAutofit fontScale="92500" lnSpcReduction="10000"/>
          </a:bodyPr>
          <a:lstStyle/>
          <a:p>
            <a:r>
              <a:rPr lang="en-US" sz="1900" dirty="0"/>
              <a:t>Counting degrees by CIP, academic school grouping or department can be tricky.  Report authors will need to create queries separately on Academic Outcome and Academic CIP PU and then join them within Cognos.  Please be aware of this extra step for accurate reporting.  Use the same 7 fields in the join</a:t>
            </a:r>
          </a:p>
          <a:p>
            <a:r>
              <a:rPr lang="en-US" sz="1900" dirty="0">
                <a:solidFill>
                  <a:schemeClr val="tx1"/>
                </a:solidFill>
              </a:rPr>
              <a:t>Other tables joining to Academic CIP PU need to be carefully analyzed for both join and/or cardinality to assure desired results returned</a:t>
            </a:r>
          </a:p>
          <a:p>
            <a:r>
              <a:rPr lang="en-US" sz="1900" dirty="0"/>
              <a:t>Do NOT use the Academic CIP PU table for academic periods prior to Spring 2017 (201720).  This massive effort to clean the academic school grouping, departments and SAP Org units were only undertaken for active majors and programs.  Therefore, the data for Spring 2017 and future in Academic CIP PU are accurate.  </a:t>
            </a:r>
          </a:p>
          <a:p>
            <a:r>
              <a:rPr lang="en-US" sz="1900" dirty="0"/>
              <a:t>Frozen data had the word “NULL” added to columns that part of join conditions to complete the join accurately</a:t>
            </a:r>
          </a:p>
          <a:p>
            <a:r>
              <a:rPr lang="en-US" sz="1900" dirty="0"/>
              <a:t>Academic CIP PU contains all campus data current for the Registrar</a:t>
            </a:r>
          </a:p>
          <a:p>
            <a:r>
              <a:rPr lang="en-US" sz="1900" dirty="0"/>
              <a:t>FRZ_ACADEMIC_CIP_PU contains data only where campus in ('PWL', 'PHG') or campus like 'T%')</a:t>
            </a:r>
          </a:p>
          <a:p>
            <a:endParaRPr lang="en-US" dirty="0"/>
          </a:p>
          <a:p>
            <a:endParaRPr lang="en-US" dirty="0"/>
          </a:p>
          <a:p>
            <a:endParaRPr lang="en-US" dirty="0"/>
          </a:p>
        </p:txBody>
      </p:sp>
    </p:spTree>
    <p:extLst>
      <p:ext uri="{BB962C8B-B14F-4D97-AF65-F5344CB8AC3E}">
        <p14:creationId xmlns:p14="http://schemas.microsoft.com/office/powerpoint/2010/main" val="1661860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15</a:t>
            </a:fld>
            <a:endParaRPr lang="en-US" dirty="0"/>
          </a:p>
        </p:txBody>
      </p:sp>
      <p:sp>
        <p:nvSpPr>
          <p:cNvPr id="3" name="Title 2"/>
          <p:cNvSpPr>
            <a:spLocks noGrp="1"/>
          </p:cNvSpPr>
          <p:nvPr>
            <p:ph type="title"/>
          </p:nvPr>
        </p:nvSpPr>
        <p:spPr/>
        <p:txBody>
          <a:bodyPr/>
          <a:lstStyle/>
          <a:p>
            <a:r>
              <a:rPr lang="en-US" dirty="0"/>
              <a:t>Demo</a:t>
            </a:r>
          </a:p>
        </p:txBody>
      </p:sp>
      <p:sp>
        <p:nvSpPr>
          <p:cNvPr id="4" name="Content Placeholder 3"/>
          <p:cNvSpPr>
            <a:spLocks noGrp="1"/>
          </p:cNvSpPr>
          <p:nvPr>
            <p:ph sz="quarter" idx="13"/>
          </p:nvPr>
        </p:nvSpPr>
        <p:spPr/>
        <p:txBody>
          <a:bodyPr/>
          <a:lstStyle/>
          <a:p>
            <a:r>
              <a:rPr lang="en-US" dirty="0"/>
              <a:t>Standard report that has been reworked</a:t>
            </a:r>
          </a:p>
          <a:p>
            <a:pPr lvl="1"/>
            <a:r>
              <a:rPr lang="en-US" dirty="0"/>
              <a:t>Public Folders - PROD ‎&gt; Student - PWL ‎&gt; Standard Content ‎&gt; Admissions &gt; </a:t>
            </a:r>
            <a:r>
              <a:rPr lang="en-US" b="1" dirty="0"/>
              <a:t>Admissions Summary Report - Undergraduate</a:t>
            </a:r>
          </a:p>
          <a:p>
            <a:r>
              <a:rPr lang="en-US" dirty="0"/>
              <a:t>How to self joins for special circumstances</a:t>
            </a:r>
          </a:p>
          <a:p>
            <a:pPr lvl="1"/>
            <a:r>
              <a:rPr lang="en-US" dirty="0"/>
              <a:t>Joining to Academic Study…….</a:t>
            </a:r>
          </a:p>
          <a:p>
            <a:pPr lvl="1"/>
            <a:r>
              <a:rPr lang="en-US" dirty="0"/>
              <a:t>Joining to Academic Outcome…….</a:t>
            </a:r>
          </a:p>
          <a:p>
            <a:r>
              <a:rPr lang="en-US" dirty="0"/>
              <a:t>Using the most recent department name in cases where they have changed</a:t>
            </a:r>
          </a:p>
          <a:p>
            <a:r>
              <a:rPr lang="en-US" dirty="0"/>
              <a:t>Audience suggestions for special circumstances</a:t>
            </a:r>
          </a:p>
          <a:p>
            <a:endParaRPr lang="en-US" dirty="0"/>
          </a:p>
        </p:txBody>
      </p:sp>
    </p:spTree>
    <p:extLst>
      <p:ext uri="{BB962C8B-B14F-4D97-AF65-F5344CB8AC3E}">
        <p14:creationId xmlns:p14="http://schemas.microsoft.com/office/powerpoint/2010/main" val="661954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16</a:t>
            </a:fld>
            <a:endParaRPr lang="en-US" dirty="0"/>
          </a:p>
        </p:txBody>
      </p:sp>
      <p:sp>
        <p:nvSpPr>
          <p:cNvPr id="3" name="Title 2"/>
          <p:cNvSpPr>
            <a:spLocks noGrp="1"/>
          </p:cNvSpPr>
          <p:nvPr>
            <p:ph type="title"/>
          </p:nvPr>
        </p:nvSpPr>
        <p:spPr/>
        <p:txBody>
          <a:bodyPr/>
          <a:lstStyle/>
          <a:p>
            <a:r>
              <a:rPr lang="en-US"/>
              <a:t>Standard Report Prompts</a:t>
            </a:r>
            <a:endParaRPr lang="en-US" dirty="0"/>
          </a:p>
        </p:txBody>
      </p:sp>
      <p:pic>
        <p:nvPicPr>
          <p:cNvPr id="4098"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600" y="1291046"/>
            <a:ext cx="7912158" cy="2671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174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17</a:t>
            </a:fld>
            <a:endParaRPr lang="en-US" dirty="0"/>
          </a:p>
        </p:txBody>
      </p:sp>
      <p:sp>
        <p:nvSpPr>
          <p:cNvPr id="3" name="Title 2"/>
          <p:cNvSpPr>
            <a:spLocks noGrp="1"/>
          </p:cNvSpPr>
          <p:nvPr>
            <p:ph type="title"/>
          </p:nvPr>
        </p:nvSpPr>
        <p:spPr/>
        <p:txBody>
          <a:bodyPr/>
          <a:lstStyle/>
          <a:p>
            <a:r>
              <a:rPr lang="en-US" dirty="0"/>
              <a:t>Follow-up Assistance</a:t>
            </a:r>
          </a:p>
        </p:txBody>
      </p:sp>
      <p:sp>
        <p:nvSpPr>
          <p:cNvPr id="4" name="Content Placeholder 3"/>
          <p:cNvSpPr>
            <a:spLocks noGrp="1"/>
          </p:cNvSpPr>
          <p:nvPr>
            <p:ph sz="quarter" idx="13"/>
          </p:nvPr>
        </p:nvSpPr>
        <p:spPr/>
        <p:txBody>
          <a:bodyPr/>
          <a:lstStyle/>
          <a:p>
            <a:r>
              <a:rPr lang="en-US" dirty="0"/>
              <a:t>Questions can be submitted to </a:t>
            </a:r>
            <a:r>
              <a:rPr lang="en-US" dirty="0">
                <a:hlinkClick r:id="rId2"/>
              </a:rPr>
              <a:t>bicc@purdue.edu</a:t>
            </a:r>
            <a:endParaRPr lang="en-US" dirty="0"/>
          </a:p>
          <a:p>
            <a:endParaRPr lang="en-US" dirty="0"/>
          </a:p>
        </p:txBody>
      </p:sp>
    </p:spTree>
    <p:extLst>
      <p:ext uri="{BB962C8B-B14F-4D97-AF65-F5344CB8AC3E}">
        <p14:creationId xmlns:p14="http://schemas.microsoft.com/office/powerpoint/2010/main" val="3183867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2</a:t>
            </a:fld>
            <a:endParaRPr lang="en-US" dirty="0"/>
          </a:p>
        </p:txBody>
      </p:sp>
      <p:sp>
        <p:nvSpPr>
          <p:cNvPr id="3" name="Title 2"/>
          <p:cNvSpPr>
            <a:spLocks noGrp="1"/>
          </p:cNvSpPr>
          <p:nvPr>
            <p:ph type="title"/>
          </p:nvPr>
        </p:nvSpPr>
        <p:spPr/>
        <p:txBody>
          <a:bodyPr/>
          <a:lstStyle/>
          <a:p>
            <a:r>
              <a:rPr lang="en-US" dirty="0"/>
              <a:t>It’s CIP and </a:t>
            </a:r>
            <a:r>
              <a:rPr lang="en-US" dirty="0" err="1"/>
              <a:t>sooooo</a:t>
            </a:r>
            <a:r>
              <a:rPr lang="en-US" dirty="0"/>
              <a:t> much more!</a:t>
            </a:r>
          </a:p>
        </p:txBody>
      </p:sp>
      <p:sp>
        <p:nvSpPr>
          <p:cNvPr id="4" name="Content Placeholder 3"/>
          <p:cNvSpPr>
            <a:spLocks noGrp="1"/>
          </p:cNvSpPr>
          <p:nvPr>
            <p:ph sz="quarter" idx="13"/>
          </p:nvPr>
        </p:nvSpPr>
        <p:spPr/>
        <p:txBody>
          <a:bodyPr>
            <a:normAutofit fontScale="55000" lnSpcReduction="20000"/>
          </a:bodyPr>
          <a:lstStyle/>
          <a:p>
            <a:pPr marL="45720" indent="0">
              <a:buNone/>
            </a:pPr>
            <a:r>
              <a:rPr lang="en-US" b="1" i="1" dirty="0"/>
              <a:t>“Referred to as CIP, but as we discuss this data it is inclusive of all of the grouping options:  Department, Program, College, etc.”</a:t>
            </a:r>
          </a:p>
          <a:p>
            <a:pPr marL="45720" indent="0">
              <a:buNone/>
            </a:pPr>
            <a:endParaRPr lang="en-US" i="1" dirty="0"/>
          </a:p>
          <a:p>
            <a:r>
              <a:rPr lang="en-US" sz="2500" dirty="0"/>
              <a:t>CIP (Classification of Instructional Programs)</a:t>
            </a:r>
          </a:p>
          <a:p>
            <a:pPr lvl="1"/>
            <a:r>
              <a:rPr lang="en-US" sz="2200" dirty="0"/>
              <a:t>National Center for Education Statistics (NCES) taxonomic coding scheme for secondary and postsecondary </a:t>
            </a:r>
            <a:r>
              <a:rPr lang="en-US" sz="2200" u="sng" dirty="0"/>
              <a:t>instructional programs</a:t>
            </a:r>
            <a:endParaRPr lang="en-US" sz="2200" dirty="0"/>
          </a:p>
          <a:p>
            <a:pPr lvl="1"/>
            <a:r>
              <a:rPr lang="en-US" sz="2200" dirty="0"/>
              <a:t>Six-digit code in the form of </a:t>
            </a:r>
            <a:r>
              <a:rPr lang="en-US" sz="2200" dirty="0" err="1"/>
              <a:t>xx.xxxx</a:t>
            </a:r>
            <a:r>
              <a:rPr lang="en-US" sz="2200" dirty="0"/>
              <a:t> that identifies instructional program specialties</a:t>
            </a:r>
          </a:p>
          <a:p>
            <a:pPr lvl="1"/>
            <a:r>
              <a:rPr lang="en-US" sz="2200" dirty="0"/>
              <a:t>Accepted federal government statistical standard on instructional program classifications, used in a variety of education information surveys and databases</a:t>
            </a:r>
          </a:p>
          <a:p>
            <a:pPr lvl="1"/>
            <a:r>
              <a:rPr lang="en-US" sz="2200" dirty="0"/>
              <a:t>Required for state (Indiana Commission for Higher Education) and federal reporting (IPEDS) as well as numerous standard surveys</a:t>
            </a:r>
          </a:p>
          <a:p>
            <a:pPr lvl="1"/>
            <a:r>
              <a:rPr lang="en-US" sz="2200" dirty="0"/>
              <a:t>Required Homeland Security SEVIS reporting as well as OPT (Optional Practical Training) extension for STEM students</a:t>
            </a:r>
          </a:p>
          <a:p>
            <a:r>
              <a:rPr lang="en-US" sz="2500" dirty="0"/>
              <a:t>Internal CIP </a:t>
            </a:r>
            <a:r>
              <a:rPr lang="en-US" dirty="0"/>
              <a:t>- Currently used only by College of Education to meet regulatory report requirements that have different definitions of teacher education</a:t>
            </a:r>
          </a:p>
          <a:p>
            <a:r>
              <a:rPr lang="en-US" sz="2500" dirty="0"/>
              <a:t>Data other than CIP used at Purdue for grouping</a:t>
            </a:r>
          </a:p>
          <a:p>
            <a:pPr lvl="1"/>
            <a:r>
              <a:rPr lang="en-US" sz="2200" dirty="0"/>
              <a:t>Academic School Grouping</a:t>
            </a:r>
          </a:p>
          <a:p>
            <a:pPr lvl="1"/>
            <a:r>
              <a:rPr lang="en-US" sz="2200" dirty="0"/>
              <a:t>Teacher IND</a:t>
            </a:r>
          </a:p>
          <a:p>
            <a:pPr lvl="1"/>
            <a:r>
              <a:rPr lang="en-US" sz="2200" dirty="0"/>
              <a:t>Department Mappings</a:t>
            </a:r>
          </a:p>
          <a:p>
            <a:pPr lvl="1"/>
            <a:r>
              <a:rPr lang="en-US" sz="2200" dirty="0"/>
              <a:t>SAP Org Unit</a:t>
            </a:r>
          </a:p>
        </p:txBody>
      </p:sp>
    </p:spTree>
    <p:extLst>
      <p:ext uri="{BB962C8B-B14F-4D97-AF65-F5344CB8AC3E}">
        <p14:creationId xmlns:p14="http://schemas.microsoft.com/office/powerpoint/2010/main" val="53835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3</a:t>
            </a:fld>
            <a:endParaRPr lang="en-US"/>
          </a:p>
        </p:txBody>
      </p:sp>
      <p:sp>
        <p:nvSpPr>
          <p:cNvPr id="3" name="Title 2"/>
          <p:cNvSpPr>
            <a:spLocks noGrp="1"/>
          </p:cNvSpPr>
          <p:nvPr>
            <p:ph type="title"/>
          </p:nvPr>
        </p:nvSpPr>
        <p:spPr/>
        <p:txBody>
          <a:bodyPr/>
          <a:lstStyle/>
          <a:p>
            <a:r>
              <a:rPr lang="en-US" dirty="0"/>
              <a:t>The Challenges</a:t>
            </a:r>
          </a:p>
        </p:txBody>
      </p:sp>
      <p:sp>
        <p:nvSpPr>
          <p:cNvPr id="4" name="Content Placeholder 3"/>
          <p:cNvSpPr>
            <a:spLocks noGrp="1"/>
          </p:cNvSpPr>
          <p:nvPr>
            <p:ph sz="quarter" idx="13"/>
          </p:nvPr>
        </p:nvSpPr>
        <p:spPr/>
        <p:txBody>
          <a:bodyPr/>
          <a:lstStyle/>
          <a:p>
            <a:r>
              <a:rPr lang="en-US" dirty="0"/>
              <a:t>No standard method to map Banner Programs to SAP Org Units</a:t>
            </a:r>
          </a:p>
          <a:p>
            <a:r>
              <a:rPr lang="en-US" dirty="0"/>
              <a:t>No standard method to identify Academic School Groupings </a:t>
            </a:r>
          </a:p>
          <a:p>
            <a:r>
              <a:rPr lang="en-US" dirty="0"/>
              <a:t>No standard method for identifying Teacher Education programs</a:t>
            </a:r>
          </a:p>
          <a:p>
            <a:r>
              <a:rPr lang="en-US" dirty="0"/>
              <a:t>Previous tracking of grouping codes was not validated with actual student data resulting in disconnects between the data</a:t>
            </a:r>
          </a:p>
          <a:p>
            <a:r>
              <a:rPr lang="en-US" dirty="0"/>
              <a:t>No freeze groupings data existed to use with freeze student data</a:t>
            </a:r>
          </a:p>
        </p:txBody>
      </p:sp>
    </p:spTree>
    <p:extLst>
      <p:ext uri="{BB962C8B-B14F-4D97-AF65-F5344CB8AC3E}">
        <p14:creationId xmlns:p14="http://schemas.microsoft.com/office/powerpoint/2010/main" val="4069382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4</a:t>
            </a:fld>
            <a:endParaRPr lang="en-US"/>
          </a:p>
        </p:txBody>
      </p:sp>
      <p:sp>
        <p:nvSpPr>
          <p:cNvPr id="3" name="Title 2"/>
          <p:cNvSpPr>
            <a:spLocks noGrp="1"/>
          </p:cNvSpPr>
          <p:nvPr>
            <p:ph type="title"/>
          </p:nvPr>
        </p:nvSpPr>
        <p:spPr/>
        <p:txBody>
          <a:bodyPr/>
          <a:lstStyle/>
          <a:p>
            <a:r>
              <a:rPr lang="en-US" dirty="0"/>
              <a:t>Let the Cleanup Begin</a:t>
            </a:r>
          </a:p>
        </p:txBody>
      </p:sp>
      <p:sp>
        <p:nvSpPr>
          <p:cNvPr id="4" name="Content Placeholder 3"/>
          <p:cNvSpPr>
            <a:spLocks noGrp="1"/>
          </p:cNvSpPr>
          <p:nvPr>
            <p:ph sz="quarter" idx="13"/>
          </p:nvPr>
        </p:nvSpPr>
        <p:spPr/>
        <p:txBody>
          <a:bodyPr/>
          <a:lstStyle/>
          <a:p>
            <a:r>
              <a:rPr lang="en-US" dirty="0"/>
              <a:t>Scope set to WL and Statewide Tech only</a:t>
            </a:r>
          </a:p>
          <a:p>
            <a:r>
              <a:rPr lang="en-US" dirty="0"/>
              <a:t>Academic School Groupings were assigned</a:t>
            </a:r>
          </a:p>
          <a:p>
            <a:r>
              <a:rPr lang="en-US" dirty="0"/>
              <a:t>Interdisciplinary Graduate Programs were reviewed</a:t>
            </a:r>
          </a:p>
          <a:p>
            <a:pPr lvl="1"/>
            <a:r>
              <a:rPr lang="en-US" dirty="0"/>
              <a:t>Attempts to resolve not possible at this time, but discussions continue for a solution</a:t>
            </a:r>
          </a:p>
          <a:p>
            <a:r>
              <a:rPr lang="en-US" dirty="0"/>
              <a:t>Department codes/titles matched up with SAP data</a:t>
            </a:r>
          </a:p>
          <a:p>
            <a:r>
              <a:rPr lang="en-US" dirty="0"/>
              <a:t>Backfilled missing CIP/Grouping data to match degrees, enrollment, and applications</a:t>
            </a:r>
          </a:p>
          <a:p>
            <a:r>
              <a:rPr lang="en-US" dirty="0"/>
              <a:t>Assigned Teacher ED Indicator for Undergrad records</a:t>
            </a:r>
          </a:p>
        </p:txBody>
      </p:sp>
    </p:spTree>
    <p:extLst>
      <p:ext uri="{BB962C8B-B14F-4D97-AF65-F5344CB8AC3E}">
        <p14:creationId xmlns:p14="http://schemas.microsoft.com/office/powerpoint/2010/main" val="3902476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5</a:t>
            </a:fld>
            <a:endParaRPr lang="en-US"/>
          </a:p>
        </p:txBody>
      </p:sp>
      <p:sp>
        <p:nvSpPr>
          <p:cNvPr id="3" name="Title 2"/>
          <p:cNvSpPr>
            <a:spLocks noGrp="1"/>
          </p:cNvSpPr>
          <p:nvPr>
            <p:ph type="title"/>
          </p:nvPr>
        </p:nvSpPr>
        <p:spPr/>
        <p:txBody>
          <a:bodyPr/>
          <a:lstStyle/>
          <a:p>
            <a:r>
              <a:rPr lang="en-US" sz="4000" dirty="0"/>
              <a:t>Good Business Practices = Good Data</a:t>
            </a:r>
            <a:br>
              <a:rPr lang="en-US" dirty="0"/>
            </a:br>
            <a:endParaRPr lang="en-US" dirty="0"/>
          </a:p>
        </p:txBody>
      </p:sp>
      <p:sp>
        <p:nvSpPr>
          <p:cNvPr id="4" name="Content Placeholder 3"/>
          <p:cNvSpPr>
            <a:spLocks noGrp="1"/>
          </p:cNvSpPr>
          <p:nvPr>
            <p:ph sz="quarter" idx="13"/>
          </p:nvPr>
        </p:nvSpPr>
        <p:spPr/>
        <p:txBody>
          <a:bodyPr/>
          <a:lstStyle/>
          <a:p>
            <a:r>
              <a:rPr lang="en-US" dirty="0"/>
              <a:t>Updates to CIP/Grouping Data Entry Form and renewed commitments to data maintenance</a:t>
            </a:r>
          </a:p>
          <a:p>
            <a:r>
              <a:rPr lang="en-US" dirty="0"/>
              <a:t>Updates to Registrar Data Entry Processes</a:t>
            </a:r>
          </a:p>
          <a:p>
            <a:r>
              <a:rPr lang="en-US" dirty="0"/>
              <a:t>Improved processes for Student Program Assignment with Admissions, Advisors, Grad School</a:t>
            </a:r>
          </a:p>
          <a:p>
            <a:r>
              <a:rPr lang="en-US" dirty="0"/>
              <a:t>Tighter controls for crosswalks between Banner/SAP</a:t>
            </a:r>
          </a:p>
          <a:p>
            <a:r>
              <a:rPr lang="en-US" dirty="0"/>
              <a:t>Audits in place to assure correct daily data with special attention before key freeze dates CENSUS and TERM END</a:t>
            </a:r>
          </a:p>
          <a:p>
            <a:endParaRPr lang="en-US" dirty="0"/>
          </a:p>
          <a:p>
            <a:endParaRPr lang="en-US" dirty="0"/>
          </a:p>
        </p:txBody>
      </p:sp>
    </p:spTree>
    <p:extLst>
      <p:ext uri="{BB962C8B-B14F-4D97-AF65-F5344CB8AC3E}">
        <p14:creationId xmlns:p14="http://schemas.microsoft.com/office/powerpoint/2010/main" val="51081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6</a:t>
            </a:fld>
            <a:endParaRPr lang="en-US"/>
          </a:p>
        </p:txBody>
      </p:sp>
      <p:sp>
        <p:nvSpPr>
          <p:cNvPr id="3" name="Title 2"/>
          <p:cNvSpPr>
            <a:spLocks noGrp="1"/>
          </p:cNvSpPr>
          <p:nvPr>
            <p:ph type="title"/>
          </p:nvPr>
        </p:nvSpPr>
        <p:spPr/>
        <p:txBody>
          <a:bodyPr/>
          <a:lstStyle/>
          <a:p>
            <a:r>
              <a:rPr lang="en-US" dirty="0"/>
              <a:t>“Freeze” Means Frozen not Slushy</a:t>
            </a:r>
          </a:p>
        </p:txBody>
      </p:sp>
      <p:sp>
        <p:nvSpPr>
          <p:cNvPr id="4" name="Content Placeholder 3"/>
          <p:cNvSpPr>
            <a:spLocks noGrp="1"/>
          </p:cNvSpPr>
          <p:nvPr>
            <p:ph sz="quarter" idx="13"/>
          </p:nvPr>
        </p:nvSpPr>
        <p:spPr/>
        <p:txBody>
          <a:bodyPr>
            <a:normAutofit fontScale="92500" lnSpcReduction="10000"/>
          </a:bodyPr>
          <a:lstStyle/>
          <a:p>
            <a:r>
              <a:rPr lang="en-US" dirty="0"/>
              <a:t>How do we correct the errors of the past without modifying existing frozen data?</a:t>
            </a:r>
          </a:p>
          <a:p>
            <a:pPr lvl="1"/>
            <a:r>
              <a:rPr lang="en-US" dirty="0"/>
              <a:t>Created frozen set of CIP/Grouping data to match up with existing frozen student data preventing student records dropping out</a:t>
            </a:r>
          </a:p>
          <a:p>
            <a:pPr lvl="1"/>
            <a:r>
              <a:rPr lang="en-US" dirty="0"/>
              <a:t>Made best judgement calls on information that didn’t exist at the time back to 2008</a:t>
            </a:r>
          </a:p>
          <a:p>
            <a:pPr lvl="2"/>
            <a:r>
              <a:rPr lang="en-US" dirty="0"/>
              <a:t>Department Names</a:t>
            </a:r>
          </a:p>
          <a:p>
            <a:pPr lvl="2"/>
            <a:r>
              <a:rPr lang="en-US" dirty="0"/>
              <a:t>Missing programs/majors</a:t>
            </a:r>
          </a:p>
          <a:p>
            <a:pPr lvl="2"/>
            <a:r>
              <a:rPr lang="en-US" dirty="0"/>
              <a:t>Where frozen student data had NULL fields, updated  those records inserting the word “NULL”. </a:t>
            </a:r>
          </a:p>
          <a:p>
            <a:pPr lvl="2"/>
            <a:r>
              <a:rPr lang="en-US" dirty="0"/>
              <a:t>Resolved the join condition constraints on FRZ_ACADEMIC_STUDY and FRZ_ADMISSION_APPLICATION, FRZ_ENROLLMENT_PU, and FRZ_ACADEMIC_OUTCOME</a:t>
            </a:r>
          </a:p>
          <a:p>
            <a:pPr lvl="1"/>
            <a:endParaRPr lang="en-US" dirty="0"/>
          </a:p>
        </p:txBody>
      </p:sp>
    </p:spTree>
    <p:extLst>
      <p:ext uri="{BB962C8B-B14F-4D97-AF65-F5344CB8AC3E}">
        <p14:creationId xmlns:p14="http://schemas.microsoft.com/office/powerpoint/2010/main" val="331496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7</a:t>
            </a:fld>
            <a:endParaRPr lang="en-US"/>
          </a:p>
        </p:txBody>
      </p:sp>
      <p:sp>
        <p:nvSpPr>
          <p:cNvPr id="3" name="Title 2"/>
          <p:cNvSpPr>
            <a:spLocks noGrp="1"/>
          </p:cNvSpPr>
          <p:nvPr>
            <p:ph type="title"/>
          </p:nvPr>
        </p:nvSpPr>
        <p:spPr/>
        <p:txBody>
          <a:bodyPr/>
          <a:lstStyle/>
          <a:p>
            <a:r>
              <a:rPr lang="en-US" dirty="0"/>
              <a:t>Benefits: Now and Beyond</a:t>
            </a:r>
          </a:p>
        </p:txBody>
      </p:sp>
      <p:sp>
        <p:nvSpPr>
          <p:cNvPr id="4" name="Content Placeholder 3"/>
          <p:cNvSpPr>
            <a:spLocks noGrp="1"/>
          </p:cNvSpPr>
          <p:nvPr>
            <p:ph sz="quarter" idx="13"/>
          </p:nvPr>
        </p:nvSpPr>
        <p:spPr/>
        <p:txBody>
          <a:bodyPr>
            <a:normAutofit lnSpcReduction="10000"/>
          </a:bodyPr>
          <a:lstStyle/>
          <a:p>
            <a:r>
              <a:rPr lang="en-US" dirty="0"/>
              <a:t>Multiple attempts over the years to revise processes and fill data gaps; We made it!</a:t>
            </a:r>
          </a:p>
          <a:p>
            <a:pPr lvl="1"/>
            <a:r>
              <a:rPr lang="en-US" dirty="0"/>
              <a:t>Collaboration Partners: OIRAE, EMAR, BICC, Education, Grad School, Registrar</a:t>
            </a:r>
          </a:p>
          <a:p>
            <a:r>
              <a:rPr lang="en-US" dirty="0"/>
              <a:t>EMAR/OIR converting “Standard” reports/dashboards for Enrollment, Applications, and Degrees with new CIP/Grouping data</a:t>
            </a:r>
          </a:p>
          <a:p>
            <a:pPr lvl="2"/>
            <a:r>
              <a:rPr lang="en-US" dirty="0"/>
              <a:t>Eliminates decodes for Academic School Groupings in reports</a:t>
            </a:r>
          </a:p>
          <a:p>
            <a:pPr lvl="2"/>
            <a:r>
              <a:rPr lang="en-US" dirty="0"/>
              <a:t>Banner Majors mapped to SAP Org Units</a:t>
            </a:r>
          </a:p>
          <a:p>
            <a:pPr lvl="2"/>
            <a:r>
              <a:rPr lang="en-US" dirty="0"/>
              <a:t>Supports Instructional Activity and Other Integrated Data Marts</a:t>
            </a:r>
          </a:p>
          <a:p>
            <a:pPr lvl="2"/>
            <a:r>
              <a:rPr lang="en-US" dirty="0"/>
              <a:t>Big project; transparent to end users</a:t>
            </a:r>
          </a:p>
          <a:p>
            <a:pPr lvl="2"/>
            <a:r>
              <a:rPr lang="en-US" dirty="0"/>
              <a:t>Allows for Cascading Prompts – College/Department/Major</a:t>
            </a:r>
          </a:p>
          <a:p>
            <a:pPr lvl="2"/>
            <a:endParaRPr lang="en-US" dirty="0"/>
          </a:p>
        </p:txBody>
      </p:sp>
    </p:spTree>
    <p:extLst>
      <p:ext uri="{BB962C8B-B14F-4D97-AF65-F5344CB8AC3E}">
        <p14:creationId xmlns:p14="http://schemas.microsoft.com/office/powerpoint/2010/main" val="1268314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t>8</a:t>
            </a:fld>
            <a:endParaRPr lang="en-US"/>
          </a:p>
        </p:txBody>
      </p:sp>
      <p:sp>
        <p:nvSpPr>
          <p:cNvPr id="3" name="Title 2"/>
          <p:cNvSpPr>
            <a:spLocks noGrp="1"/>
          </p:cNvSpPr>
          <p:nvPr>
            <p:ph type="title"/>
          </p:nvPr>
        </p:nvSpPr>
        <p:spPr/>
        <p:txBody>
          <a:bodyPr/>
          <a:lstStyle/>
          <a:p>
            <a:r>
              <a:rPr lang="en-US" dirty="0"/>
              <a:t>Timeline and Fun Facts</a:t>
            </a:r>
          </a:p>
        </p:txBody>
      </p:sp>
      <p:sp>
        <p:nvSpPr>
          <p:cNvPr id="4" name="Content Placeholder 3"/>
          <p:cNvSpPr>
            <a:spLocks noGrp="1"/>
          </p:cNvSpPr>
          <p:nvPr>
            <p:ph sz="quarter" idx="13"/>
          </p:nvPr>
        </p:nvSpPr>
        <p:spPr/>
        <p:txBody>
          <a:bodyPr>
            <a:normAutofit/>
          </a:bodyPr>
          <a:lstStyle/>
          <a:p>
            <a:r>
              <a:rPr lang="en-US" dirty="0"/>
              <a:t>Number of times this project tried before = 3</a:t>
            </a:r>
          </a:p>
          <a:p>
            <a:r>
              <a:rPr lang="en-US" dirty="0"/>
              <a:t>Project started 11/15/2015</a:t>
            </a:r>
          </a:p>
          <a:p>
            <a:r>
              <a:rPr lang="en-US" dirty="0"/>
              <a:t>Project requests resolved by this one = 5</a:t>
            </a:r>
          </a:p>
          <a:p>
            <a:r>
              <a:rPr lang="en-US" dirty="0"/>
              <a:t>Staff working in collaboration = 24</a:t>
            </a:r>
          </a:p>
          <a:p>
            <a:r>
              <a:rPr lang="en-US" dirty="0"/>
              <a:t>Projects delayed waiting on this project = 12</a:t>
            </a:r>
          </a:p>
          <a:p>
            <a:r>
              <a:rPr lang="en-US" dirty="0"/>
              <a:t>Project ended: 1/23/2017</a:t>
            </a:r>
          </a:p>
          <a:p>
            <a:r>
              <a:rPr lang="en-US" dirty="0"/>
              <a:t>Post Project Tasks:  Standard Report conversion, Object retirement, User Report Conversion, Communication, Metadata</a:t>
            </a:r>
          </a:p>
          <a:p>
            <a:endParaRPr lang="en-US" dirty="0"/>
          </a:p>
          <a:p>
            <a:endParaRPr lang="en-US" dirty="0"/>
          </a:p>
        </p:txBody>
      </p:sp>
    </p:spTree>
    <p:extLst>
      <p:ext uri="{BB962C8B-B14F-4D97-AF65-F5344CB8AC3E}">
        <p14:creationId xmlns:p14="http://schemas.microsoft.com/office/powerpoint/2010/main" val="1004233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1F3591F-5C98-4946-9104-E87AC81761D3}" type="slidenum">
              <a:rPr lang="en-US" smtClean="0"/>
              <a:pPr/>
              <a:t>9</a:t>
            </a:fld>
            <a:endParaRPr lang="en-US" dirty="0"/>
          </a:p>
        </p:txBody>
      </p:sp>
      <p:sp>
        <p:nvSpPr>
          <p:cNvPr id="3" name="Title 2"/>
          <p:cNvSpPr>
            <a:spLocks noGrp="1"/>
          </p:cNvSpPr>
          <p:nvPr>
            <p:ph type="title"/>
          </p:nvPr>
        </p:nvSpPr>
        <p:spPr/>
        <p:txBody>
          <a:bodyPr/>
          <a:lstStyle/>
          <a:p>
            <a:r>
              <a:rPr lang="en-US" dirty="0"/>
              <a:t>Impact to you?</a:t>
            </a:r>
          </a:p>
        </p:txBody>
      </p:sp>
      <p:sp>
        <p:nvSpPr>
          <p:cNvPr id="4" name="Content Placeholder 3"/>
          <p:cNvSpPr>
            <a:spLocks noGrp="1"/>
          </p:cNvSpPr>
          <p:nvPr>
            <p:ph sz="quarter" idx="13"/>
          </p:nvPr>
        </p:nvSpPr>
        <p:spPr/>
        <p:txBody>
          <a:bodyPr/>
          <a:lstStyle/>
          <a:p>
            <a:r>
              <a:rPr lang="en-US" dirty="0"/>
              <a:t>No more decodes to keep current</a:t>
            </a:r>
          </a:p>
          <a:p>
            <a:r>
              <a:rPr lang="en-US" dirty="0"/>
              <a:t>Data driven tracking within single reports</a:t>
            </a:r>
          </a:p>
          <a:p>
            <a:r>
              <a:rPr lang="en-US" dirty="0"/>
              <a:t>Standard reports to be rewritten using this dataset</a:t>
            </a:r>
          </a:p>
          <a:p>
            <a:r>
              <a:rPr lang="en-US" dirty="0"/>
              <a:t>Everyone gets same results – operational credibility soars!</a:t>
            </a:r>
          </a:p>
          <a:p>
            <a:r>
              <a:rPr lang="en-US" dirty="0"/>
              <a:t>Dataset supports new </a:t>
            </a:r>
            <a:r>
              <a:rPr lang="en-US" dirty="0" err="1"/>
              <a:t>DataMarts</a:t>
            </a:r>
            <a:r>
              <a:rPr lang="en-US" dirty="0"/>
              <a:t> going forward </a:t>
            </a:r>
          </a:p>
          <a:p>
            <a:pPr lvl="1"/>
            <a:r>
              <a:rPr lang="en-US" dirty="0"/>
              <a:t>(example:  Instructional Activity)</a:t>
            </a:r>
          </a:p>
          <a:p>
            <a:r>
              <a:rPr lang="en-US" dirty="0" err="1"/>
              <a:t>DataDigest</a:t>
            </a:r>
            <a:r>
              <a:rPr lang="en-US" dirty="0"/>
              <a:t> using this data</a:t>
            </a:r>
          </a:p>
          <a:p>
            <a:r>
              <a:rPr lang="en-US" dirty="0"/>
              <a:t>Available to all report authors</a:t>
            </a:r>
          </a:p>
          <a:p>
            <a:r>
              <a:rPr lang="en-US" dirty="0"/>
              <a:t>Higher quality data</a:t>
            </a:r>
          </a:p>
          <a:p>
            <a:endParaRPr lang="en-US" dirty="0"/>
          </a:p>
          <a:p>
            <a:endParaRPr lang="en-US" dirty="0"/>
          </a:p>
          <a:p>
            <a:endParaRPr lang="en-US" dirty="0"/>
          </a:p>
        </p:txBody>
      </p:sp>
    </p:spTree>
    <p:extLst>
      <p:ext uri="{BB962C8B-B14F-4D97-AF65-F5344CB8AC3E}">
        <p14:creationId xmlns:p14="http://schemas.microsoft.com/office/powerpoint/2010/main" val="1513511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lipstream">
  <a:themeElements>
    <a:clrScheme name="Purdue">
      <a:dk1>
        <a:sysClr val="windowText" lastClr="000000"/>
      </a:dk1>
      <a:lt1>
        <a:sysClr val="window" lastClr="FFFFFF"/>
      </a:lt1>
      <a:dk2>
        <a:srgbClr val="A3792C"/>
      </a:dk2>
      <a:lt2>
        <a:srgbClr val="E3AE24"/>
      </a:lt2>
      <a:accent1>
        <a:srgbClr val="5C8727"/>
      </a:accent1>
      <a:accent2>
        <a:srgbClr val="2EAFA4"/>
      </a:accent2>
      <a:accent3>
        <a:srgbClr val="7ED0E0"/>
      </a:accent3>
      <a:accent4>
        <a:srgbClr val="7299C6"/>
      </a:accent4>
      <a:accent5>
        <a:srgbClr val="F8981D"/>
      </a:accent5>
      <a:accent6>
        <a:srgbClr val="B8B308"/>
      </a:accent6>
      <a:hlink>
        <a:srgbClr val="3F4B00"/>
      </a:hlink>
      <a:folHlink>
        <a:srgbClr val="B95915"/>
      </a:folHlink>
    </a:clrScheme>
    <a:fontScheme name="Purdue">
      <a:majorFont>
        <a:latin typeface="Impact"/>
        <a:ea typeface=""/>
        <a:cs typeface=""/>
      </a:majorFont>
      <a:minorFont>
        <a:latin typeface="Trebuchet MS"/>
        <a:ea typeface=""/>
        <a:cs typeface=""/>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552fe5c-5f64-4fed-8064-47fccf3f249a" xsi:nil="true"/>
    <lcf76f155ced4ddcb4097134ff3c332f xmlns="cfd7a09d-14fe-49f3-b30e-9696e7b07fb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1A9C9487D0554FB0258E256131D662" ma:contentTypeVersion="14" ma:contentTypeDescription="Create a new document." ma:contentTypeScope="" ma:versionID="fa2f270ab26e322eb2d690720049f83b">
  <xsd:schema xmlns:xsd="http://www.w3.org/2001/XMLSchema" xmlns:xs="http://www.w3.org/2001/XMLSchema" xmlns:p="http://schemas.microsoft.com/office/2006/metadata/properties" xmlns:ns2="cfd7a09d-14fe-49f3-b30e-9696e7b07fb5" xmlns:ns3="1552fe5c-5f64-4fed-8064-47fccf3f249a" targetNamespace="http://schemas.microsoft.com/office/2006/metadata/properties" ma:root="true" ma:fieldsID="66715e37f341f4fbd8a2a4d97c9b88d5" ns2:_="" ns3:_="">
    <xsd:import namespace="cfd7a09d-14fe-49f3-b30e-9696e7b07fb5"/>
    <xsd:import namespace="1552fe5c-5f64-4fed-8064-47fccf3f249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d7a09d-14fe-49f3-b30e-9696e7b07f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e9e90a8-b24c-4be7-8760-a88b2cd47eb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52fe5c-5f64-4fed-8064-47fccf3f24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e36e7a4b-0c6b-4167-8f29-8e57d1f63089}" ma:internalName="TaxCatchAll" ma:showField="CatchAllData" ma:web="1552fe5c-5f64-4fed-8064-47fccf3f24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3E1AE6-984A-45C4-AF5C-B35895AA3AEB}">
  <ds:schemaRefs>
    <ds:schemaRef ds:uri="http://schemas.microsoft.com/sharepoint/v3/contenttype/forms"/>
  </ds:schemaRefs>
</ds:datastoreItem>
</file>

<file path=customXml/itemProps2.xml><?xml version="1.0" encoding="utf-8"?>
<ds:datastoreItem xmlns:ds="http://schemas.openxmlformats.org/officeDocument/2006/customXml" ds:itemID="{AD844187-2588-4C69-8517-F5A3AA4E5853}">
  <ds:schemaRefs>
    <ds:schemaRef ds:uri="cfd7a09d-14fe-49f3-b30e-9696e7b07fb5"/>
    <ds:schemaRef ds:uri="http://purl.org/dc/terms/"/>
    <ds:schemaRef ds:uri="http://schemas.openxmlformats.org/package/2006/metadata/core-properties"/>
    <ds:schemaRef ds:uri="http://www.w3.org/XML/1998/namespace"/>
    <ds:schemaRef ds:uri="http://purl.org/dc/dcmitype/"/>
    <ds:schemaRef ds:uri="http://schemas.microsoft.com/office/2006/documentManagement/types"/>
    <ds:schemaRef ds:uri="http://schemas.microsoft.com/office/2006/metadata/properties"/>
    <ds:schemaRef ds:uri="http://purl.org/dc/elements/1.1/"/>
    <ds:schemaRef ds:uri="http://schemas.microsoft.com/office/infopath/2007/PartnerControls"/>
    <ds:schemaRef ds:uri="1552fe5c-5f64-4fed-8064-47fccf3f249a"/>
  </ds:schemaRefs>
</ds:datastoreItem>
</file>

<file path=customXml/itemProps3.xml><?xml version="1.0" encoding="utf-8"?>
<ds:datastoreItem xmlns:ds="http://schemas.openxmlformats.org/officeDocument/2006/customXml" ds:itemID="{8CC7E9C0-82FC-42FB-84E5-33160DA59E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d7a09d-14fe-49f3-b30e-9696e7b07fb5"/>
    <ds:schemaRef ds:uri="1552fe5c-5f64-4fed-8064-47fccf3f2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Slipstream</Template>
  <TotalTime>6069</TotalTime>
  <Words>1416</Words>
  <Application>Microsoft Office PowerPoint</Application>
  <PresentationFormat>On-screen Show (4:3)</PresentationFormat>
  <Paragraphs>204</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Slipstream</vt:lpstr>
      <vt:lpstr>Improved Academic Program  Reporting</vt:lpstr>
      <vt:lpstr>It’s CIP and sooooo much more!</vt:lpstr>
      <vt:lpstr>The Challenges</vt:lpstr>
      <vt:lpstr>Let the Cleanup Begin</vt:lpstr>
      <vt:lpstr>Good Business Practices = Good Data </vt:lpstr>
      <vt:lpstr>“Freeze” Means Frozen not Slushy</vt:lpstr>
      <vt:lpstr>Benefits: Now and Beyond</vt:lpstr>
      <vt:lpstr>Timeline and Fun Facts</vt:lpstr>
      <vt:lpstr>Impact to you?</vt:lpstr>
      <vt:lpstr>The Players</vt:lpstr>
      <vt:lpstr>Questions?</vt:lpstr>
      <vt:lpstr>Appendix: Field Notes</vt:lpstr>
      <vt:lpstr>Appendix: Table Joins</vt:lpstr>
      <vt:lpstr>Appendix: Cautions/Comments</vt:lpstr>
      <vt:lpstr>Demo</vt:lpstr>
      <vt:lpstr>Standard Report Prompts</vt:lpstr>
      <vt:lpstr>Follow-up Assistance</vt:lpstr>
    </vt:vector>
  </TitlesOfParts>
  <Company>Purdue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Dimensional Modeling 101</dc:title>
  <dc:creator>Gary S. Yates</dc:creator>
  <cp:lastModifiedBy>Hendryx, Katie R</cp:lastModifiedBy>
  <cp:revision>255</cp:revision>
  <cp:lastPrinted>2017-02-22T14:45:04Z</cp:lastPrinted>
  <dcterms:created xsi:type="dcterms:W3CDTF">2012-11-08T12:49:12Z</dcterms:created>
  <dcterms:modified xsi:type="dcterms:W3CDTF">2023-02-15T15:41:48Z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0x010100F81A9C9487D0554FB0258E256131D662</vt:lpwstr>
  </property>
  <property fmtid="{D5CDD505-2E9C-101B-9397-08002B2CF9AE}" pid="3" name="MSIP_Label_4044bd30-2ed7-4c9d-9d12-46200872a97b_Enabled">
    <vt:lpwstr>true</vt:lpwstr>
  </property>
  <property fmtid="{D5CDD505-2E9C-101B-9397-08002B2CF9AE}" pid="4" name="MSIP_Label_4044bd30-2ed7-4c9d-9d12-46200872a97b_SetDate">
    <vt:lpwstr>2023-02-15T15:41:47Z</vt:lpwstr>
  </property>
  <property fmtid="{D5CDD505-2E9C-101B-9397-08002B2CF9AE}" pid="5" name="MSIP_Label_4044bd30-2ed7-4c9d-9d12-46200872a97b_Method">
    <vt:lpwstr>Standard</vt:lpwstr>
  </property>
  <property fmtid="{D5CDD505-2E9C-101B-9397-08002B2CF9AE}" pid="6" name="MSIP_Label_4044bd30-2ed7-4c9d-9d12-46200872a97b_Name">
    <vt:lpwstr>defa4170-0d19-0005-0004-bc88714345d2</vt:lpwstr>
  </property>
  <property fmtid="{D5CDD505-2E9C-101B-9397-08002B2CF9AE}" pid="7" name="MSIP_Label_4044bd30-2ed7-4c9d-9d12-46200872a97b_SiteId">
    <vt:lpwstr>4130bd39-7c53-419c-b1e5-8758d6d63f21</vt:lpwstr>
  </property>
  <property fmtid="{D5CDD505-2E9C-101B-9397-08002B2CF9AE}" pid="8" name="MSIP_Label_4044bd30-2ed7-4c9d-9d12-46200872a97b_ActionId">
    <vt:lpwstr>9613f4bc-21b6-4cca-8d9e-4f8447c372b3</vt:lpwstr>
  </property>
  <property fmtid="{D5CDD505-2E9C-101B-9397-08002B2CF9AE}" pid="9" name="MSIP_Label_4044bd30-2ed7-4c9d-9d12-46200872a97b_ContentBits">
    <vt:lpwstr>0</vt:lpwstr>
  </property>
  <property fmtid="{D5CDD505-2E9C-101B-9397-08002B2CF9AE}" pid="10" name="MediaServiceImageTags">
    <vt:lpwstr/>
  </property>
</Properties>
</file>