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2" r:id="rId3"/>
    <p:sldId id="258" r:id="rId4"/>
    <p:sldId id="273" r:id="rId5"/>
    <p:sldId id="274" r:id="rId6"/>
    <p:sldId id="285" r:id="rId7"/>
    <p:sldId id="264" r:id="rId8"/>
    <p:sldId id="276" r:id="rId9"/>
    <p:sldId id="278" r:id="rId10"/>
    <p:sldId id="277" r:id="rId11"/>
    <p:sldId id="279" r:id="rId12"/>
    <p:sldId id="280" r:id="rId13"/>
    <p:sldId id="281" r:id="rId14"/>
    <p:sldId id="282" r:id="rId15"/>
    <p:sldId id="289" r:id="rId16"/>
    <p:sldId id="286" r:id="rId17"/>
    <p:sldId id="287" r:id="rId18"/>
    <p:sldId id="284" r:id="rId19"/>
    <p:sldId id="288" r:id="rId20"/>
    <p:sldId id="263" r:id="rId21"/>
    <p:sldId id="265" r:id="rId22"/>
    <p:sldId id="266" r:id="rId23"/>
    <p:sldId id="267" r:id="rId24"/>
    <p:sldId id="268" r:id="rId25"/>
    <p:sldId id="271"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9933FF"/>
    <a:srgbClr val="CC9900"/>
    <a:srgbClr val="996633"/>
    <a:srgbClr val="FF9900"/>
    <a:srgbClr val="FF6600"/>
    <a:srgbClr val="CCFFFF"/>
    <a:srgbClr val="0099FF"/>
    <a:srgbClr val="3399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60"/>
  </p:normalViewPr>
  <p:slideViewPr>
    <p:cSldViewPr>
      <p:cViewPr varScale="1">
        <p:scale>
          <a:sx n="80" d="100"/>
          <a:sy n="80" d="100"/>
        </p:scale>
        <p:origin x="-312"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B69BD-2476-4A12-951A-4D9A4917B45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B4599C2C-5AA8-4EB1-8B21-A353AF12E9AB}">
      <dgm:prSet phldrT="[Text]" phldr="1"/>
      <dgm:spPr>
        <a:solidFill>
          <a:srgbClr val="0070C0"/>
        </a:solidFill>
      </dgm:spPr>
      <dgm:t>
        <a:bodyPr/>
        <a:lstStyle/>
        <a:p>
          <a:endParaRPr lang="en-US" dirty="0"/>
        </a:p>
      </dgm:t>
    </dgm:pt>
    <dgm:pt modelId="{B32D51EE-90B6-42BF-A666-7B02154F4C47}" type="parTrans" cxnId="{DD802DA9-7E04-44BD-8DBA-3B4085E8FBC6}">
      <dgm:prSet/>
      <dgm:spPr/>
      <dgm:t>
        <a:bodyPr/>
        <a:lstStyle/>
        <a:p>
          <a:endParaRPr lang="en-US"/>
        </a:p>
      </dgm:t>
    </dgm:pt>
    <dgm:pt modelId="{8E9752B7-D00B-4BE5-8A7F-1154CAC2E854}" type="sibTrans" cxnId="{DD802DA9-7E04-44BD-8DBA-3B4085E8FBC6}">
      <dgm:prSet/>
      <dgm:spPr/>
      <dgm:t>
        <a:bodyPr/>
        <a:lstStyle/>
        <a:p>
          <a:endParaRPr lang="en-US"/>
        </a:p>
      </dgm:t>
    </dgm:pt>
    <dgm:pt modelId="{F5D48E1A-146E-4E68-A59D-BF9D5BAA85F4}">
      <dgm:prSet phldrT="[Text]"/>
      <dgm:spPr/>
      <dgm:t>
        <a:bodyPr/>
        <a:lstStyle/>
        <a:p>
          <a:r>
            <a:rPr lang="en-US" b="1" dirty="0" smtClean="0">
              <a:solidFill>
                <a:srgbClr val="0070C0"/>
              </a:solidFill>
            </a:rPr>
            <a:t>Frame 1</a:t>
          </a:r>
        </a:p>
        <a:p>
          <a:r>
            <a:rPr lang="en-US" dirty="0" smtClean="0">
              <a:solidFill>
                <a:srgbClr val="0070C0"/>
              </a:solidFill>
            </a:rPr>
            <a:t>Equip the women/URM</a:t>
          </a:r>
          <a:endParaRPr lang="en-US" dirty="0">
            <a:solidFill>
              <a:srgbClr val="0070C0"/>
            </a:solidFill>
          </a:endParaRPr>
        </a:p>
      </dgm:t>
    </dgm:pt>
    <dgm:pt modelId="{DE815A48-54D2-450E-A380-252046931A09}" type="parTrans" cxnId="{383013C7-B4CC-426A-A590-C4CBA87A7654}">
      <dgm:prSet/>
      <dgm:spPr/>
      <dgm:t>
        <a:bodyPr/>
        <a:lstStyle/>
        <a:p>
          <a:endParaRPr lang="en-US"/>
        </a:p>
      </dgm:t>
    </dgm:pt>
    <dgm:pt modelId="{91935288-1F18-448C-B778-96F566AB79FC}" type="sibTrans" cxnId="{383013C7-B4CC-426A-A590-C4CBA87A7654}">
      <dgm:prSet/>
      <dgm:spPr/>
      <dgm:t>
        <a:bodyPr/>
        <a:lstStyle/>
        <a:p>
          <a:endParaRPr lang="en-US"/>
        </a:p>
      </dgm:t>
    </dgm:pt>
    <dgm:pt modelId="{635452CC-6DEC-4685-A74C-9E5F858C92CE}">
      <dgm:prSet phldrT="[Text]" custT="1"/>
      <dgm:spPr/>
      <dgm:t>
        <a:bodyPr/>
        <a:lstStyle/>
        <a:p>
          <a:r>
            <a:rPr lang="en-US" sz="1600" b="1" dirty="0" smtClean="0">
              <a:solidFill>
                <a:srgbClr val="0070C0"/>
              </a:solidFill>
            </a:rPr>
            <a:t>Frame 2</a:t>
          </a:r>
        </a:p>
        <a:p>
          <a:r>
            <a:rPr lang="en-US" sz="1600" dirty="0" smtClean="0">
              <a:solidFill>
                <a:srgbClr val="0070C0"/>
              </a:solidFill>
            </a:rPr>
            <a:t>Create equal opportunity</a:t>
          </a:r>
          <a:endParaRPr lang="en-US" sz="1600" dirty="0">
            <a:solidFill>
              <a:srgbClr val="0070C0"/>
            </a:solidFill>
          </a:endParaRPr>
        </a:p>
      </dgm:t>
    </dgm:pt>
    <dgm:pt modelId="{26EE9C08-AA6B-4F41-A401-ADB684BBEBF3}" type="parTrans" cxnId="{4522D166-803A-4BC9-8F9C-ABCD3ACF2E6B}">
      <dgm:prSet/>
      <dgm:spPr/>
      <dgm:t>
        <a:bodyPr/>
        <a:lstStyle/>
        <a:p>
          <a:endParaRPr lang="en-US"/>
        </a:p>
      </dgm:t>
    </dgm:pt>
    <dgm:pt modelId="{8D8844D5-4241-4FB8-A162-252F9999F66F}" type="sibTrans" cxnId="{4522D166-803A-4BC9-8F9C-ABCD3ACF2E6B}">
      <dgm:prSet/>
      <dgm:spPr/>
      <dgm:t>
        <a:bodyPr/>
        <a:lstStyle/>
        <a:p>
          <a:endParaRPr lang="en-US"/>
        </a:p>
      </dgm:t>
    </dgm:pt>
    <dgm:pt modelId="{0AE832F2-B993-4F11-A965-81805C02505A}">
      <dgm:prSet phldrT="[Text]"/>
      <dgm:spPr/>
      <dgm:t>
        <a:bodyPr/>
        <a:lstStyle/>
        <a:p>
          <a:r>
            <a:rPr lang="en-US" b="1" dirty="0" smtClean="0">
              <a:solidFill>
                <a:srgbClr val="0070C0"/>
              </a:solidFill>
            </a:rPr>
            <a:t>Frame 3</a:t>
          </a:r>
        </a:p>
        <a:p>
          <a:r>
            <a:rPr lang="en-US" dirty="0" smtClean="0">
              <a:solidFill>
                <a:srgbClr val="0070C0"/>
              </a:solidFill>
            </a:rPr>
            <a:t>Value Difference</a:t>
          </a:r>
          <a:endParaRPr lang="en-US" dirty="0">
            <a:solidFill>
              <a:srgbClr val="0070C0"/>
            </a:solidFill>
          </a:endParaRPr>
        </a:p>
      </dgm:t>
    </dgm:pt>
    <dgm:pt modelId="{21D9E7B4-0819-4F32-A691-06E1E9A0E151}" type="parTrans" cxnId="{7F9AD67D-ACA1-455A-908E-528E14225BFF}">
      <dgm:prSet/>
      <dgm:spPr/>
      <dgm:t>
        <a:bodyPr/>
        <a:lstStyle/>
        <a:p>
          <a:endParaRPr lang="en-US"/>
        </a:p>
      </dgm:t>
    </dgm:pt>
    <dgm:pt modelId="{E88F88B8-262D-4592-940B-DAB31AB33F84}" type="sibTrans" cxnId="{7F9AD67D-ACA1-455A-908E-528E14225BFF}">
      <dgm:prSet/>
      <dgm:spPr/>
      <dgm:t>
        <a:bodyPr/>
        <a:lstStyle/>
        <a:p>
          <a:endParaRPr lang="en-US"/>
        </a:p>
      </dgm:t>
    </dgm:pt>
    <dgm:pt modelId="{9CA88412-D515-40D0-B282-AA9FD348DF43}">
      <dgm:prSet phldrT="[Text]"/>
      <dgm:spPr/>
      <dgm:t>
        <a:bodyPr/>
        <a:lstStyle/>
        <a:p>
          <a:r>
            <a:rPr lang="en-US" b="1" dirty="0" smtClean="0">
              <a:solidFill>
                <a:srgbClr val="0070C0"/>
              </a:solidFill>
            </a:rPr>
            <a:t>Frame 4</a:t>
          </a:r>
        </a:p>
        <a:p>
          <a:r>
            <a:rPr lang="en-US" dirty="0" smtClean="0">
              <a:solidFill>
                <a:srgbClr val="0070C0"/>
              </a:solidFill>
            </a:rPr>
            <a:t>Re-vision the engineering culture</a:t>
          </a:r>
        </a:p>
      </dgm:t>
    </dgm:pt>
    <dgm:pt modelId="{A90A0735-AB2E-42D3-9D76-F55C0042C6CD}" type="parTrans" cxnId="{9D7BE614-A1E5-4A18-A2BF-9CB5B54D807C}">
      <dgm:prSet/>
      <dgm:spPr/>
      <dgm:t>
        <a:bodyPr/>
        <a:lstStyle/>
        <a:p>
          <a:endParaRPr lang="en-US"/>
        </a:p>
      </dgm:t>
    </dgm:pt>
    <dgm:pt modelId="{07C75107-3CDE-417E-8E87-28518A93DE97}" type="sibTrans" cxnId="{9D7BE614-A1E5-4A18-A2BF-9CB5B54D807C}">
      <dgm:prSet/>
      <dgm:spPr/>
      <dgm:t>
        <a:bodyPr/>
        <a:lstStyle/>
        <a:p>
          <a:endParaRPr lang="en-US"/>
        </a:p>
      </dgm:t>
    </dgm:pt>
    <dgm:pt modelId="{2522AB37-E01D-475E-AF59-59B999BE77E2}" type="pres">
      <dgm:prSet presAssocID="{C2BB69BD-2476-4A12-951A-4D9A4917B456}" presName="cycle" presStyleCnt="0">
        <dgm:presLayoutVars>
          <dgm:chMax val="1"/>
          <dgm:dir/>
          <dgm:animLvl val="ctr"/>
          <dgm:resizeHandles val="exact"/>
        </dgm:presLayoutVars>
      </dgm:prSet>
      <dgm:spPr/>
      <dgm:t>
        <a:bodyPr/>
        <a:lstStyle/>
        <a:p>
          <a:endParaRPr lang="en-US"/>
        </a:p>
      </dgm:t>
    </dgm:pt>
    <dgm:pt modelId="{AB042A91-9DE1-47B7-976C-0DA74DC8F255}" type="pres">
      <dgm:prSet presAssocID="{B4599C2C-5AA8-4EB1-8B21-A353AF12E9AB}" presName="centerShape" presStyleLbl="node0" presStyleIdx="0" presStyleCnt="1"/>
      <dgm:spPr/>
      <dgm:t>
        <a:bodyPr/>
        <a:lstStyle/>
        <a:p>
          <a:endParaRPr lang="en-US"/>
        </a:p>
      </dgm:t>
    </dgm:pt>
    <dgm:pt modelId="{11A28310-94CD-406E-9808-B2791533BF85}" type="pres">
      <dgm:prSet presAssocID="{DE815A48-54D2-450E-A380-252046931A09}" presName="Name9" presStyleLbl="parChTrans1D2" presStyleIdx="0" presStyleCnt="4"/>
      <dgm:spPr/>
      <dgm:t>
        <a:bodyPr/>
        <a:lstStyle/>
        <a:p>
          <a:endParaRPr lang="en-US"/>
        </a:p>
      </dgm:t>
    </dgm:pt>
    <dgm:pt modelId="{DB916B24-3B77-4EE3-BDFB-1527691D01C5}" type="pres">
      <dgm:prSet presAssocID="{DE815A48-54D2-450E-A380-252046931A09}" presName="connTx" presStyleLbl="parChTrans1D2" presStyleIdx="0" presStyleCnt="4"/>
      <dgm:spPr/>
      <dgm:t>
        <a:bodyPr/>
        <a:lstStyle/>
        <a:p>
          <a:endParaRPr lang="en-US"/>
        </a:p>
      </dgm:t>
    </dgm:pt>
    <dgm:pt modelId="{A33CE348-3C07-4BFA-972D-846FFAA8A4FF}" type="pres">
      <dgm:prSet presAssocID="{F5D48E1A-146E-4E68-A59D-BF9D5BAA85F4}" presName="node" presStyleLbl="node1" presStyleIdx="0" presStyleCnt="4" custScaleX="194411" custScaleY="118059">
        <dgm:presLayoutVars>
          <dgm:bulletEnabled val="1"/>
        </dgm:presLayoutVars>
      </dgm:prSet>
      <dgm:spPr/>
      <dgm:t>
        <a:bodyPr/>
        <a:lstStyle/>
        <a:p>
          <a:endParaRPr lang="en-US"/>
        </a:p>
      </dgm:t>
    </dgm:pt>
    <dgm:pt modelId="{36CA8B86-B519-4A22-A337-6798D113D584}" type="pres">
      <dgm:prSet presAssocID="{26EE9C08-AA6B-4F41-A401-ADB684BBEBF3}" presName="Name9" presStyleLbl="parChTrans1D2" presStyleIdx="1" presStyleCnt="4"/>
      <dgm:spPr/>
      <dgm:t>
        <a:bodyPr/>
        <a:lstStyle/>
        <a:p>
          <a:endParaRPr lang="en-US"/>
        </a:p>
      </dgm:t>
    </dgm:pt>
    <dgm:pt modelId="{31BCC129-7BA9-425B-BBF0-0E647FD3227C}" type="pres">
      <dgm:prSet presAssocID="{26EE9C08-AA6B-4F41-A401-ADB684BBEBF3}" presName="connTx" presStyleLbl="parChTrans1D2" presStyleIdx="1" presStyleCnt="4"/>
      <dgm:spPr/>
      <dgm:t>
        <a:bodyPr/>
        <a:lstStyle/>
        <a:p>
          <a:endParaRPr lang="en-US"/>
        </a:p>
      </dgm:t>
    </dgm:pt>
    <dgm:pt modelId="{B28D8564-E9E6-4085-ADEE-8D68C52367DA}" type="pres">
      <dgm:prSet presAssocID="{635452CC-6DEC-4685-A74C-9E5F858C92CE}" presName="node" presStyleLbl="node1" presStyleIdx="1" presStyleCnt="4" custScaleX="166072" custScaleY="137428" custRadScaleRad="128374" custRadScaleInc="-936">
        <dgm:presLayoutVars>
          <dgm:bulletEnabled val="1"/>
        </dgm:presLayoutVars>
      </dgm:prSet>
      <dgm:spPr/>
      <dgm:t>
        <a:bodyPr/>
        <a:lstStyle/>
        <a:p>
          <a:endParaRPr lang="en-US"/>
        </a:p>
      </dgm:t>
    </dgm:pt>
    <dgm:pt modelId="{9780C01A-3DE8-4BFB-99B8-0D8A78C49845}" type="pres">
      <dgm:prSet presAssocID="{21D9E7B4-0819-4F32-A691-06E1E9A0E151}" presName="Name9" presStyleLbl="parChTrans1D2" presStyleIdx="2" presStyleCnt="4"/>
      <dgm:spPr/>
      <dgm:t>
        <a:bodyPr/>
        <a:lstStyle/>
        <a:p>
          <a:endParaRPr lang="en-US"/>
        </a:p>
      </dgm:t>
    </dgm:pt>
    <dgm:pt modelId="{E6C63DD5-9A84-4DAC-AF69-B90E1FE2ED81}" type="pres">
      <dgm:prSet presAssocID="{21D9E7B4-0819-4F32-A691-06E1E9A0E151}" presName="connTx" presStyleLbl="parChTrans1D2" presStyleIdx="2" presStyleCnt="4"/>
      <dgm:spPr/>
      <dgm:t>
        <a:bodyPr/>
        <a:lstStyle/>
        <a:p>
          <a:endParaRPr lang="en-US"/>
        </a:p>
      </dgm:t>
    </dgm:pt>
    <dgm:pt modelId="{73E5DE97-D66D-4D4F-A0F0-D4466C176CD2}" type="pres">
      <dgm:prSet presAssocID="{0AE832F2-B993-4F11-A965-81805C02505A}" presName="node" presStyleLbl="node1" presStyleIdx="2" presStyleCnt="4" custScaleX="206643" custScaleY="117088">
        <dgm:presLayoutVars>
          <dgm:bulletEnabled val="1"/>
        </dgm:presLayoutVars>
      </dgm:prSet>
      <dgm:spPr/>
      <dgm:t>
        <a:bodyPr/>
        <a:lstStyle/>
        <a:p>
          <a:endParaRPr lang="en-US"/>
        </a:p>
      </dgm:t>
    </dgm:pt>
    <dgm:pt modelId="{38779BB9-3BBD-4CA4-9CE6-F37304EEB235}" type="pres">
      <dgm:prSet presAssocID="{A90A0735-AB2E-42D3-9D76-F55C0042C6CD}" presName="Name9" presStyleLbl="parChTrans1D2" presStyleIdx="3" presStyleCnt="4"/>
      <dgm:spPr/>
      <dgm:t>
        <a:bodyPr/>
        <a:lstStyle/>
        <a:p>
          <a:endParaRPr lang="en-US"/>
        </a:p>
      </dgm:t>
    </dgm:pt>
    <dgm:pt modelId="{48EF80D9-B573-4090-AC2A-55AB756257B4}" type="pres">
      <dgm:prSet presAssocID="{A90A0735-AB2E-42D3-9D76-F55C0042C6CD}" presName="connTx" presStyleLbl="parChTrans1D2" presStyleIdx="3" presStyleCnt="4"/>
      <dgm:spPr/>
      <dgm:t>
        <a:bodyPr/>
        <a:lstStyle/>
        <a:p>
          <a:endParaRPr lang="en-US"/>
        </a:p>
      </dgm:t>
    </dgm:pt>
    <dgm:pt modelId="{0516668D-8471-44DF-BD65-BEA3ABA86924}" type="pres">
      <dgm:prSet presAssocID="{9CA88412-D515-40D0-B282-AA9FD348DF43}" presName="node" presStyleLbl="node1" presStyleIdx="3" presStyleCnt="4" custScaleX="165367" custScaleY="148928" custRadScaleRad="130046" custRadScaleInc="-3402">
        <dgm:presLayoutVars>
          <dgm:bulletEnabled val="1"/>
        </dgm:presLayoutVars>
      </dgm:prSet>
      <dgm:spPr/>
      <dgm:t>
        <a:bodyPr/>
        <a:lstStyle/>
        <a:p>
          <a:endParaRPr lang="en-US"/>
        </a:p>
      </dgm:t>
    </dgm:pt>
  </dgm:ptLst>
  <dgm:cxnLst>
    <dgm:cxn modelId="{9D7BE614-A1E5-4A18-A2BF-9CB5B54D807C}" srcId="{B4599C2C-5AA8-4EB1-8B21-A353AF12E9AB}" destId="{9CA88412-D515-40D0-B282-AA9FD348DF43}" srcOrd="3" destOrd="0" parTransId="{A90A0735-AB2E-42D3-9D76-F55C0042C6CD}" sibTransId="{07C75107-3CDE-417E-8E87-28518A93DE97}"/>
    <dgm:cxn modelId="{CB987AE5-EDB4-4AD6-9471-AE36091D5406}" type="presOf" srcId="{DE815A48-54D2-450E-A380-252046931A09}" destId="{DB916B24-3B77-4EE3-BDFB-1527691D01C5}" srcOrd="1" destOrd="0" presId="urn:microsoft.com/office/officeart/2005/8/layout/radial1"/>
    <dgm:cxn modelId="{A1F9BBC5-CC6C-42F8-B105-2FCE54E8005B}" type="presOf" srcId="{DE815A48-54D2-450E-A380-252046931A09}" destId="{11A28310-94CD-406E-9808-B2791533BF85}" srcOrd="0" destOrd="0" presId="urn:microsoft.com/office/officeart/2005/8/layout/radial1"/>
    <dgm:cxn modelId="{EA07EA53-4AE9-4089-8D9D-3E7EE478970B}" type="presOf" srcId="{21D9E7B4-0819-4F32-A691-06E1E9A0E151}" destId="{9780C01A-3DE8-4BFB-99B8-0D8A78C49845}" srcOrd="0" destOrd="0" presId="urn:microsoft.com/office/officeart/2005/8/layout/radial1"/>
    <dgm:cxn modelId="{B8776B39-D02F-4167-A063-1A070B953897}" type="presOf" srcId="{A90A0735-AB2E-42D3-9D76-F55C0042C6CD}" destId="{38779BB9-3BBD-4CA4-9CE6-F37304EEB235}" srcOrd="0" destOrd="0" presId="urn:microsoft.com/office/officeart/2005/8/layout/radial1"/>
    <dgm:cxn modelId="{CEF56BFB-2F7D-4E31-9310-CA565DF75DF1}" type="presOf" srcId="{0AE832F2-B993-4F11-A965-81805C02505A}" destId="{73E5DE97-D66D-4D4F-A0F0-D4466C176CD2}" srcOrd="0" destOrd="0" presId="urn:microsoft.com/office/officeart/2005/8/layout/radial1"/>
    <dgm:cxn modelId="{99931358-5E98-4D5A-B6F9-DEAB50E10258}" type="presOf" srcId="{F5D48E1A-146E-4E68-A59D-BF9D5BAA85F4}" destId="{A33CE348-3C07-4BFA-972D-846FFAA8A4FF}" srcOrd="0" destOrd="0" presId="urn:microsoft.com/office/officeart/2005/8/layout/radial1"/>
    <dgm:cxn modelId="{435968C5-31F2-4A7A-BCAD-93A9F2ACE5B3}" type="presOf" srcId="{26EE9C08-AA6B-4F41-A401-ADB684BBEBF3}" destId="{36CA8B86-B519-4A22-A337-6798D113D584}" srcOrd="0" destOrd="0" presId="urn:microsoft.com/office/officeart/2005/8/layout/radial1"/>
    <dgm:cxn modelId="{DD802DA9-7E04-44BD-8DBA-3B4085E8FBC6}" srcId="{C2BB69BD-2476-4A12-951A-4D9A4917B456}" destId="{B4599C2C-5AA8-4EB1-8B21-A353AF12E9AB}" srcOrd="0" destOrd="0" parTransId="{B32D51EE-90B6-42BF-A666-7B02154F4C47}" sibTransId="{8E9752B7-D00B-4BE5-8A7F-1154CAC2E854}"/>
    <dgm:cxn modelId="{7F9AD67D-ACA1-455A-908E-528E14225BFF}" srcId="{B4599C2C-5AA8-4EB1-8B21-A353AF12E9AB}" destId="{0AE832F2-B993-4F11-A965-81805C02505A}" srcOrd="2" destOrd="0" parTransId="{21D9E7B4-0819-4F32-A691-06E1E9A0E151}" sibTransId="{E88F88B8-262D-4592-940B-DAB31AB33F84}"/>
    <dgm:cxn modelId="{480C4C41-8EC3-4C4A-9D53-C490263FD83B}" type="presOf" srcId="{9CA88412-D515-40D0-B282-AA9FD348DF43}" destId="{0516668D-8471-44DF-BD65-BEA3ABA86924}" srcOrd="0" destOrd="0" presId="urn:microsoft.com/office/officeart/2005/8/layout/radial1"/>
    <dgm:cxn modelId="{79843EFB-3AD5-4E56-AC79-CD869B4F89CC}" type="presOf" srcId="{A90A0735-AB2E-42D3-9D76-F55C0042C6CD}" destId="{48EF80D9-B573-4090-AC2A-55AB756257B4}" srcOrd="1" destOrd="0" presId="urn:microsoft.com/office/officeart/2005/8/layout/radial1"/>
    <dgm:cxn modelId="{C587A3E9-A972-4240-8817-7CFB69C101A6}" type="presOf" srcId="{C2BB69BD-2476-4A12-951A-4D9A4917B456}" destId="{2522AB37-E01D-475E-AF59-59B999BE77E2}" srcOrd="0" destOrd="0" presId="urn:microsoft.com/office/officeart/2005/8/layout/radial1"/>
    <dgm:cxn modelId="{383013C7-B4CC-426A-A590-C4CBA87A7654}" srcId="{B4599C2C-5AA8-4EB1-8B21-A353AF12E9AB}" destId="{F5D48E1A-146E-4E68-A59D-BF9D5BAA85F4}" srcOrd="0" destOrd="0" parTransId="{DE815A48-54D2-450E-A380-252046931A09}" sibTransId="{91935288-1F18-448C-B778-96F566AB79FC}"/>
    <dgm:cxn modelId="{00B74935-75FB-4968-8F45-5C6FC0BA219A}" type="presOf" srcId="{26EE9C08-AA6B-4F41-A401-ADB684BBEBF3}" destId="{31BCC129-7BA9-425B-BBF0-0E647FD3227C}" srcOrd="1" destOrd="0" presId="urn:microsoft.com/office/officeart/2005/8/layout/radial1"/>
    <dgm:cxn modelId="{84566E98-7DD3-478E-BE8C-0B230C8DE284}" type="presOf" srcId="{B4599C2C-5AA8-4EB1-8B21-A353AF12E9AB}" destId="{AB042A91-9DE1-47B7-976C-0DA74DC8F255}" srcOrd="0" destOrd="0" presId="urn:microsoft.com/office/officeart/2005/8/layout/radial1"/>
    <dgm:cxn modelId="{1E89A40E-5952-499D-A5EB-AA3613BB4860}" type="presOf" srcId="{635452CC-6DEC-4685-A74C-9E5F858C92CE}" destId="{B28D8564-E9E6-4085-ADEE-8D68C52367DA}" srcOrd="0" destOrd="0" presId="urn:microsoft.com/office/officeart/2005/8/layout/radial1"/>
    <dgm:cxn modelId="{D9CD9E1A-B7F4-463B-923C-56AB7D34DAE9}" type="presOf" srcId="{21D9E7B4-0819-4F32-A691-06E1E9A0E151}" destId="{E6C63DD5-9A84-4DAC-AF69-B90E1FE2ED81}" srcOrd="1" destOrd="0" presId="urn:microsoft.com/office/officeart/2005/8/layout/radial1"/>
    <dgm:cxn modelId="{4522D166-803A-4BC9-8F9C-ABCD3ACF2E6B}" srcId="{B4599C2C-5AA8-4EB1-8B21-A353AF12E9AB}" destId="{635452CC-6DEC-4685-A74C-9E5F858C92CE}" srcOrd="1" destOrd="0" parTransId="{26EE9C08-AA6B-4F41-A401-ADB684BBEBF3}" sibTransId="{8D8844D5-4241-4FB8-A162-252F9999F66F}"/>
    <dgm:cxn modelId="{C5E54506-2DEC-42B6-BCE8-09185B51FDCC}" type="presParOf" srcId="{2522AB37-E01D-475E-AF59-59B999BE77E2}" destId="{AB042A91-9DE1-47B7-976C-0DA74DC8F255}" srcOrd="0" destOrd="0" presId="urn:microsoft.com/office/officeart/2005/8/layout/radial1"/>
    <dgm:cxn modelId="{7F330DD4-09DE-4AD9-92C3-BD989811C9A9}" type="presParOf" srcId="{2522AB37-E01D-475E-AF59-59B999BE77E2}" destId="{11A28310-94CD-406E-9808-B2791533BF85}" srcOrd="1" destOrd="0" presId="urn:microsoft.com/office/officeart/2005/8/layout/radial1"/>
    <dgm:cxn modelId="{B80D481C-7ECD-4E49-B56E-E11260905E9A}" type="presParOf" srcId="{11A28310-94CD-406E-9808-B2791533BF85}" destId="{DB916B24-3B77-4EE3-BDFB-1527691D01C5}" srcOrd="0" destOrd="0" presId="urn:microsoft.com/office/officeart/2005/8/layout/radial1"/>
    <dgm:cxn modelId="{9E3F6B0E-E426-4E08-AB6F-086B9282613F}" type="presParOf" srcId="{2522AB37-E01D-475E-AF59-59B999BE77E2}" destId="{A33CE348-3C07-4BFA-972D-846FFAA8A4FF}" srcOrd="2" destOrd="0" presId="urn:microsoft.com/office/officeart/2005/8/layout/radial1"/>
    <dgm:cxn modelId="{9A7C626C-3663-4902-9D4F-D3CFD2FB1C7C}" type="presParOf" srcId="{2522AB37-E01D-475E-AF59-59B999BE77E2}" destId="{36CA8B86-B519-4A22-A337-6798D113D584}" srcOrd="3" destOrd="0" presId="urn:microsoft.com/office/officeart/2005/8/layout/radial1"/>
    <dgm:cxn modelId="{908B9311-B5D2-48C4-867D-F1DD5DA0EEA0}" type="presParOf" srcId="{36CA8B86-B519-4A22-A337-6798D113D584}" destId="{31BCC129-7BA9-425B-BBF0-0E647FD3227C}" srcOrd="0" destOrd="0" presId="urn:microsoft.com/office/officeart/2005/8/layout/radial1"/>
    <dgm:cxn modelId="{D1396154-7656-4224-9382-437E275FA434}" type="presParOf" srcId="{2522AB37-E01D-475E-AF59-59B999BE77E2}" destId="{B28D8564-E9E6-4085-ADEE-8D68C52367DA}" srcOrd="4" destOrd="0" presId="urn:microsoft.com/office/officeart/2005/8/layout/radial1"/>
    <dgm:cxn modelId="{ADACE482-A8BA-4F48-BC1A-0590FC1C1773}" type="presParOf" srcId="{2522AB37-E01D-475E-AF59-59B999BE77E2}" destId="{9780C01A-3DE8-4BFB-99B8-0D8A78C49845}" srcOrd="5" destOrd="0" presId="urn:microsoft.com/office/officeart/2005/8/layout/radial1"/>
    <dgm:cxn modelId="{10EF0833-41B9-489B-B5DF-2DCCF553C90F}" type="presParOf" srcId="{9780C01A-3DE8-4BFB-99B8-0D8A78C49845}" destId="{E6C63DD5-9A84-4DAC-AF69-B90E1FE2ED81}" srcOrd="0" destOrd="0" presId="urn:microsoft.com/office/officeart/2005/8/layout/radial1"/>
    <dgm:cxn modelId="{F8DB1F20-DC3B-4A5D-8E6B-A088B81D842E}" type="presParOf" srcId="{2522AB37-E01D-475E-AF59-59B999BE77E2}" destId="{73E5DE97-D66D-4D4F-A0F0-D4466C176CD2}" srcOrd="6" destOrd="0" presId="urn:microsoft.com/office/officeart/2005/8/layout/radial1"/>
    <dgm:cxn modelId="{7B24B231-3B8D-4825-AF96-D827216EF90A}" type="presParOf" srcId="{2522AB37-E01D-475E-AF59-59B999BE77E2}" destId="{38779BB9-3BBD-4CA4-9CE6-F37304EEB235}" srcOrd="7" destOrd="0" presId="urn:microsoft.com/office/officeart/2005/8/layout/radial1"/>
    <dgm:cxn modelId="{C5D01169-C78E-4E36-AA0A-1741207278B2}" type="presParOf" srcId="{38779BB9-3BBD-4CA4-9CE6-F37304EEB235}" destId="{48EF80D9-B573-4090-AC2A-55AB756257B4}" srcOrd="0" destOrd="0" presId="urn:microsoft.com/office/officeart/2005/8/layout/radial1"/>
    <dgm:cxn modelId="{668455A8-205D-4EFD-991C-FD0A525DDEF8}" type="presParOf" srcId="{2522AB37-E01D-475E-AF59-59B999BE77E2}" destId="{0516668D-8471-44DF-BD65-BEA3ABA8692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B69BD-2476-4A12-951A-4D9A4917B45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B4599C2C-5AA8-4EB1-8B21-A353AF12E9AB}">
      <dgm:prSet phldrT="[Text]"/>
      <dgm:spPr>
        <a:solidFill>
          <a:srgbClr val="0070C0"/>
        </a:solidFill>
      </dgm:spPr>
      <dgm:t>
        <a:bodyPr/>
        <a:lstStyle/>
        <a:p>
          <a:r>
            <a:rPr lang="en-US" dirty="0" smtClean="0"/>
            <a:t>Our offerings</a:t>
          </a:r>
        </a:p>
        <a:p>
          <a:r>
            <a:rPr lang="en-US" dirty="0" smtClean="0"/>
            <a:t>Our pedagogies</a:t>
          </a:r>
        </a:p>
        <a:p>
          <a:r>
            <a:rPr lang="en-US" dirty="0" smtClean="0"/>
            <a:t>Our thinking</a:t>
          </a:r>
        </a:p>
        <a:p>
          <a:r>
            <a:rPr lang="en-US" dirty="0" smtClean="0"/>
            <a:t>Our assumptions</a:t>
          </a:r>
          <a:endParaRPr lang="en-US" dirty="0"/>
        </a:p>
      </dgm:t>
    </dgm:pt>
    <dgm:pt modelId="{B32D51EE-90B6-42BF-A666-7B02154F4C47}" type="parTrans" cxnId="{DD802DA9-7E04-44BD-8DBA-3B4085E8FBC6}">
      <dgm:prSet/>
      <dgm:spPr/>
      <dgm:t>
        <a:bodyPr/>
        <a:lstStyle/>
        <a:p>
          <a:endParaRPr lang="en-US"/>
        </a:p>
      </dgm:t>
    </dgm:pt>
    <dgm:pt modelId="{8E9752B7-D00B-4BE5-8A7F-1154CAC2E854}" type="sibTrans" cxnId="{DD802DA9-7E04-44BD-8DBA-3B4085E8FBC6}">
      <dgm:prSet/>
      <dgm:spPr/>
      <dgm:t>
        <a:bodyPr/>
        <a:lstStyle/>
        <a:p>
          <a:endParaRPr lang="en-US"/>
        </a:p>
      </dgm:t>
    </dgm:pt>
    <dgm:pt modelId="{2522AB37-E01D-475E-AF59-59B999BE77E2}" type="pres">
      <dgm:prSet presAssocID="{C2BB69BD-2476-4A12-951A-4D9A4917B456}" presName="cycle" presStyleCnt="0">
        <dgm:presLayoutVars>
          <dgm:chMax val="1"/>
          <dgm:dir/>
          <dgm:animLvl val="ctr"/>
          <dgm:resizeHandles val="exact"/>
        </dgm:presLayoutVars>
      </dgm:prSet>
      <dgm:spPr/>
      <dgm:t>
        <a:bodyPr/>
        <a:lstStyle/>
        <a:p>
          <a:endParaRPr lang="en-US"/>
        </a:p>
      </dgm:t>
    </dgm:pt>
    <dgm:pt modelId="{AB042A91-9DE1-47B7-976C-0DA74DC8F255}" type="pres">
      <dgm:prSet presAssocID="{B4599C2C-5AA8-4EB1-8B21-A353AF12E9AB}" presName="centerShape" presStyleLbl="node0" presStyleIdx="0" presStyleCnt="1" custScaleX="54918" custScaleY="48457"/>
      <dgm:spPr/>
      <dgm:t>
        <a:bodyPr/>
        <a:lstStyle/>
        <a:p>
          <a:endParaRPr lang="en-US"/>
        </a:p>
      </dgm:t>
    </dgm:pt>
  </dgm:ptLst>
  <dgm:cxnLst>
    <dgm:cxn modelId="{DD802DA9-7E04-44BD-8DBA-3B4085E8FBC6}" srcId="{C2BB69BD-2476-4A12-951A-4D9A4917B456}" destId="{B4599C2C-5AA8-4EB1-8B21-A353AF12E9AB}" srcOrd="0" destOrd="0" parTransId="{B32D51EE-90B6-42BF-A666-7B02154F4C47}" sibTransId="{8E9752B7-D00B-4BE5-8A7F-1154CAC2E854}"/>
    <dgm:cxn modelId="{54E75ECB-004D-4584-A82C-AC284D7EE3B5}" type="presOf" srcId="{C2BB69BD-2476-4A12-951A-4D9A4917B456}" destId="{2522AB37-E01D-475E-AF59-59B999BE77E2}" srcOrd="0" destOrd="0" presId="urn:microsoft.com/office/officeart/2005/8/layout/radial1"/>
    <dgm:cxn modelId="{54E74CAA-877E-49C1-A871-C53655EBCCBF}" type="presOf" srcId="{B4599C2C-5AA8-4EB1-8B21-A353AF12E9AB}" destId="{AB042A91-9DE1-47B7-976C-0DA74DC8F255}" srcOrd="0" destOrd="0" presId="urn:microsoft.com/office/officeart/2005/8/layout/radial1"/>
    <dgm:cxn modelId="{068D5B84-6368-4B96-81A3-D1A3AFDD5066}" type="presParOf" srcId="{2522AB37-E01D-475E-AF59-59B999BE77E2}" destId="{AB042A91-9DE1-47B7-976C-0DA74DC8F255}" srcOrd="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42A91-9DE1-47B7-976C-0DA74DC8F255}">
      <dsp:nvSpPr>
        <dsp:cNvPr id="0" name=""/>
        <dsp:cNvSpPr/>
      </dsp:nvSpPr>
      <dsp:spPr>
        <a:xfrm>
          <a:off x="3462633" y="1715479"/>
          <a:ext cx="1299750" cy="1299750"/>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dirty="0"/>
        </a:p>
      </dsp:txBody>
      <dsp:txXfrm>
        <a:off x="3652977" y="1905823"/>
        <a:ext cx="919062" cy="919062"/>
      </dsp:txXfrm>
    </dsp:sp>
    <dsp:sp modelId="{11A28310-94CD-406E-9808-B2791533BF85}">
      <dsp:nvSpPr>
        <dsp:cNvPr id="0" name=""/>
        <dsp:cNvSpPr/>
      </dsp:nvSpPr>
      <dsp:spPr>
        <a:xfrm rot="16200000">
          <a:off x="3974641" y="1563398"/>
          <a:ext cx="275734" cy="28428"/>
        </a:xfrm>
        <a:custGeom>
          <a:avLst/>
          <a:gdLst/>
          <a:ahLst/>
          <a:cxnLst/>
          <a:rect l="0" t="0" r="0" b="0"/>
          <a:pathLst>
            <a:path>
              <a:moveTo>
                <a:pt x="0" y="14214"/>
              </a:moveTo>
              <a:lnTo>
                <a:pt x="275734" y="14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5615" y="1570718"/>
        <a:ext cx="13786" cy="13786"/>
      </dsp:txXfrm>
    </dsp:sp>
    <dsp:sp modelId="{A33CE348-3C07-4BFA-972D-846FFAA8A4FF}">
      <dsp:nvSpPr>
        <dsp:cNvPr id="0" name=""/>
        <dsp:cNvSpPr/>
      </dsp:nvSpPr>
      <dsp:spPr>
        <a:xfrm>
          <a:off x="2849079" y="-94728"/>
          <a:ext cx="2526858" cy="1534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70C0"/>
              </a:solidFill>
            </a:rPr>
            <a:t>Frame 1</a:t>
          </a:r>
        </a:p>
        <a:p>
          <a:pPr lvl="0" algn="ctr" defTabSz="755650">
            <a:lnSpc>
              <a:spcPct val="90000"/>
            </a:lnSpc>
            <a:spcBef>
              <a:spcPct val="0"/>
            </a:spcBef>
            <a:spcAft>
              <a:spcPct val="35000"/>
            </a:spcAft>
          </a:pPr>
          <a:r>
            <a:rPr lang="en-US" sz="1700" kern="1200" dirty="0" smtClean="0">
              <a:solidFill>
                <a:srgbClr val="0070C0"/>
              </a:solidFill>
            </a:rPr>
            <a:t>Equip the women/URM</a:t>
          </a:r>
          <a:endParaRPr lang="en-US" sz="1700" kern="1200" dirty="0">
            <a:solidFill>
              <a:srgbClr val="0070C0"/>
            </a:solidFill>
          </a:endParaRPr>
        </a:p>
      </dsp:txBody>
      <dsp:txXfrm>
        <a:off x="3219129" y="129990"/>
        <a:ext cx="1786758" cy="1085036"/>
      </dsp:txXfrm>
    </dsp:sp>
    <dsp:sp modelId="{36CA8B86-B519-4A22-A337-6798D113D584}">
      <dsp:nvSpPr>
        <dsp:cNvPr id="0" name=""/>
        <dsp:cNvSpPr/>
      </dsp:nvSpPr>
      <dsp:spPr>
        <a:xfrm rot="21574728">
          <a:off x="4762361" y="2344731"/>
          <a:ext cx="444051" cy="28428"/>
        </a:xfrm>
        <a:custGeom>
          <a:avLst/>
          <a:gdLst/>
          <a:ahLst/>
          <a:cxnLst/>
          <a:rect l="0" t="0" r="0" b="0"/>
          <a:pathLst>
            <a:path>
              <a:moveTo>
                <a:pt x="0" y="14214"/>
              </a:moveTo>
              <a:lnTo>
                <a:pt x="444051" y="14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73285" y="2347844"/>
        <a:ext cx="22202" cy="22202"/>
      </dsp:txXfrm>
    </dsp:sp>
    <dsp:sp modelId="{B28D8564-E9E6-4085-ADEE-8D68C52367DA}">
      <dsp:nvSpPr>
        <dsp:cNvPr id="0" name=""/>
        <dsp:cNvSpPr/>
      </dsp:nvSpPr>
      <dsp:spPr>
        <a:xfrm>
          <a:off x="5206364" y="1456268"/>
          <a:ext cx="2158522" cy="17862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70C0"/>
              </a:solidFill>
            </a:rPr>
            <a:t>Frame 2</a:t>
          </a:r>
        </a:p>
        <a:p>
          <a:pPr lvl="0" algn="ctr" defTabSz="711200">
            <a:lnSpc>
              <a:spcPct val="90000"/>
            </a:lnSpc>
            <a:spcBef>
              <a:spcPct val="0"/>
            </a:spcBef>
            <a:spcAft>
              <a:spcPct val="35000"/>
            </a:spcAft>
          </a:pPr>
          <a:r>
            <a:rPr lang="en-US" sz="1600" kern="1200" dirty="0" smtClean="0">
              <a:solidFill>
                <a:srgbClr val="0070C0"/>
              </a:solidFill>
            </a:rPr>
            <a:t>Create equal opportunity</a:t>
          </a:r>
          <a:endParaRPr lang="en-US" sz="1600" kern="1200" dirty="0">
            <a:solidFill>
              <a:srgbClr val="0070C0"/>
            </a:solidFill>
          </a:endParaRPr>
        </a:p>
      </dsp:txBody>
      <dsp:txXfrm>
        <a:off x="5522472" y="1717854"/>
        <a:ext cx="1526306" cy="1263049"/>
      </dsp:txXfrm>
    </dsp:sp>
    <dsp:sp modelId="{9780C01A-3DE8-4BFB-99B8-0D8A78C49845}">
      <dsp:nvSpPr>
        <dsp:cNvPr id="0" name=""/>
        <dsp:cNvSpPr/>
      </dsp:nvSpPr>
      <dsp:spPr>
        <a:xfrm rot="5400000">
          <a:off x="3971486" y="3142038"/>
          <a:ext cx="282045" cy="28428"/>
        </a:xfrm>
        <a:custGeom>
          <a:avLst/>
          <a:gdLst/>
          <a:ahLst/>
          <a:cxnLst/>
          <a:rect l="0" t="0" r="0" b="0"/>
          <a:pathLst>
            <a:path>
              <a:moveTo>
                <a:pt x="0" y="14214"/>
              </a:moveTo>
              <a:lnTo>
                <a:pt x="282045" y="14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5458" y="3149202"/>
        <a:ext cx="14102" cy="14102"/>
      </dsp:txXfrm>
    </dsp:sp>
    <dsp:sp modelId="{73E5DE97-D66D-4D4F-A0F0-D4466C176CD2}">
      <dsp:nvSpPr>
        <dsp:cNvPr id="0" name=""/>
        <dsp:cNvSpPr/>
      </dsp:nvSpPr>
      <dsp:spPr>
        <a:xfrm>
          <a:off x="2769587" y="3297275"/>
          <a:ext cx="2685844" cy="15218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70C0"/>
              </a:solidFill>
            </a:rPr>
            <a:t>Frame 3</a:t>
          </a:r>
        </a:p>
        <a:p>
          <a:pPr lvl="0" algn="ctr" defTabSz="755650">
            <a:lnSpc>
              <a:spcPct val="90000"/>
            </a:lnSpc>
            <a:spcBef>
              <a:spcPct val="0"/>
            </a:spcBef>
            <a:spcAft>
              <a:spcPct val="35000"/>
            </a:spcAft>
          </a:pPr>
          <a:r>
            <a:rPr lang="en-US" sz="1700" kern="1200" dirty="0" smtClean="0">
              <a:solidFill>
                <a:srgbClr val="0070C0"/>
              </a:solidFill>
            </a:rPr>
            <a:t>Value Difference</a:t>
          </a:r>
          <a:endParaRPr lang="en-US" sz="1700" kern="1200" dirty="0">
            <a:solidFill>
              <a:srgbClr val="0070C0"/>
            </a:solidFill>
          </a:endParaRPr>
        </a:p>
      </dsp:txBody>
      <dsp:txXfrm>
        <a:off x="3162920" y="3520145"/>
        <a:ext cx="1899178" cy="1076112"/>
      </dsp:txXfrm>
    </dsp:sp>
    <dsp:sp modelId="{38779BB9-3BBD-4CA4-9CE6-F37304EEB235}">
      <dsp:nvSpPr>
        <dsp:cNvPr id="0" name=""/>
        <dsp:cNvSpPr/>
      </dsp:nvSpPr>
      <dsp:spPr>
        <a:xfrm rot="10708146">
          <a:off x="2985937" y="2374874"/>
          <a:ext cx="477013" cy="28428"/>
        </a:xfrm>
        <a:custGeom>
          <a:avLst/>
          <a:gdLst/>
          <a:ahLst/>
          <a:cxnLst/>
          <a:rect l="0" t="0" r="0" b="0"/>
          <a:pathLst>
            <a:path>
              <a:moveTo>
                <a:pt x="0" y="14214"/>
              </a:moveTo>
              <a:lnTo>
                <a:pt x="477013" y="14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12518" y="2377163"/>
        <a:ext cx="23850" cy="23850"/>
      </dsp:txXfrm>
    </dsp:sp>
    <dsp:sp modelId="{0516668D-8471-44DF-BD65-BEA3ABA86924}">
      <dsp:nvSpPr>
        <dsp:cNvPr id="0" name=""/>
        <dsp:cNvSpPr/>
      </dsp:nvSpPr>
      <dsp:spPr>
        <a:xfrm>
          <a:off x="837136" y="1456323"/>
          <a:ext cx="2149359" cy="19356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70C0"/>
              </a:solidFill>
            </a:rPr>
            <a:t>Frame 4</a:t>
          </a:r>
        </a:p>
        <a:p>
          <a:pPr lvl="0" algn="ctr" defTabSz="755650">
            <a:lnSpc>
              <a:spcPct val="90000"/>
            </a:lnSpc>
            <a:spcBef>
              <a:spcPct val="0"/>
            </a:spcBef>
            <a:spcAft>
              <a:spcPct val="35000"/>
            </a:spcAft>
          </a:pPr>
          <a:r>
            <a:rPr lang="en-US" sz="1700" kern="1200" dirty="0" smtClean="0">
              <a:solidFill>
                <a:srgbClr val="0070C0"/>
              </a:solidFill>
            </a:rPr>
            <a:t>Re-vision the engineering culture</a:t>
          </a:r>
        </a:p>
      </dsp:txBody>
      <dsp:txXfrm>
        <a:off x="1151902" y="1739799"/>
        <a:ext cx="1519827" cy="1368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42A91-9DE1-47B7-976C-0DA74DC8F255}">
      <dsp:nvSpPr>
        <dsp:cNvPr id="0" name=""/>
        <dsp:cNvSpPr/>
      </dsp:nvSpPr>
      <dsp:spPr>
        <a:xfrm>
          <a:off x="2819406" y="1219207"/>
          <a:ext cx="2590786" cy="2285985"/>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Our offerings</a:t>
          </a:r>
        </a:p>
        <a:p>
          <a:pPr lvl="0" algn="ctr" defTabSz="889000">
            <a:lnSpc>
              <a:spcPct val="90000"/>
            </a:lnSpc>
            <a:spcBef>
              <a:spcPct val="0"/>
            </a:spcBef>
            <a:spcAft>
              <a:spcPct val="35000"/>
            </a:spcAft>
          </a:pPr>
          <a:r>
            <a:rPr lang="en-US" sz="2000" kern="1200" dirty="0" smtClean="0"/>
            <a:t>Our pedagogies</a:t>
          </a:r>
        </a:p>
        <a:p>
          <a:pPr lvl="0" algn="ctr" defTabSz="889000">
            <a:lnSpc>
              <a:spcPct val="90000"/>
            </a:lnSpc>
            <a:spcBef>
              <a:spcPct val="0"/>
            </a:spcBef>
            <a:spcAft>
              <a:spcPct val="35000"/>
            </a:spcAft>
          </a:pPr>
          <a:r>
            <a:rPr lang="en-US" sz="2000" kern="1200" dirty="0" smtClean="0"/>
            <a:t>Our thinking</a:t>
          </a:r>
        </a:p>
        <a:p>
          <a:pPr lvl="0" algn="ctr" defTabSz="889000">
            <a:lnSpc>
              <a:spcPct val="90000"/>
            </a:lnSpc>
            <a:spcBef>
              <a:spcPct val="0"/>
            </a:spcBef>
            <a:spcAft>
              <a:spcPct val="35000"/>
            </a:spcAft>
          </a:pPr>
          <a:r>
            <a:rPr lang="en-US" sz="2000" kern="1200" dirty="0" smtClean="0"/>
            <a:t>Our assumptions</a:t>
          </a:r>
          <a:endParaRPr lang="en-US" sz="2000" kern="1200" dirty="0"/>
        </a:p>
      </dsp:txBody>
      <dsp:txXfrm>
        <a:off x="3198818" y="1553982"/>
        <a:ext cx="1831962" cy="161643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05335-3F40-4646-ACCE-05F795D7F623}" type="datetimeFigureOut">
              <a:rPr lang="en-US" smtClean="0"/>
              <a:t>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D232C-3833-4575-A429-D1135177C60A}" type="slidenum">
              <a:rPr lang="en-US" smtClean="0"/>
              <a:t>‹#›</a:t>
            </a:fld>
            <a:endParaRPr lang="en-US"/>
          </a:p>
        </p:txBody>
      </p:sp>
    </p:spTree>
    <p:extLst>
      <p:ext uri="{BB962C8B-B14F-4D97-AF65-F5344CB8AC3E}">
        <p14:creationId xmlns:p14="http://schemas.microsoft.com/office/powerpoint/2010/main" val="2034440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and welcome to the session of Faculty </a:t>
            </a:r>
            <a:r>
              <a:rPr lang="en-US" baseline="0" dirty="0" err="1" smtClean="0"/>
              <a:t>ProAction</a:t>
            </a:r>
            <a:r>
              <a:rPr lang="en-US" baseline="0" dirty="0" smtClean="0"/>
              <a:t> for Equity. We are </a:t>
            </a:r>
            <a:r>
              <a:rPr lang="en-US" baseline="0" dirty="0" err="1" smtClean="0"/>
              <a:t>Fatma</a:t>
            </a:r>
            <a:r>
              <a:rPr lang="en-US" baseline="0" dirty="0" smtClean="0"/>
              <a:t> </a:t>
            </a:r>
            <a:r>
              <a:rPr lang="en-US" baseline="0" dirty="0" err="1" smtClean="0"/>
              <a:t>Mili</a:t>
            </a:r>
            <a:r>
              <a:rPr lang="en-US" baseline="0" dirty="0" smtClean="0"/>
              <a:t>, Willie Burgess, and </a:t>
            </a:r>
            <a:r>
              <a:rPr lang="en-US" baseline="0" dirty="0" err="1" smtClean="0"/>
              <a:t>Guity</a:t>
            </a:r>
            <a:r>
              <a:rPr lang="en-US" baseline="0" dirty="0" smtClean="0"/>
              <a:t> </a:t>
            </a:r>
            <a:r>
              <a:rPr lang="en-US" baseline="0" dirty="0" err="1" smtClean="0"/>
              <a:t>Ravai</a:t>
            </a:r>
            <a:r>
              <a:rPr lang="en-US" baseline="0" dirty="0" smtClean="0"/>
              <a:t> from Purdue University. In the spirit of </a:t>
            </a:r>
            <a:r>
              <a:rPr lang="en-US" baseline="0" dirty="0" err="1" smtClean="0"/>
              <a:t>proaction</a:t>
            </a:r>
            <a:r>
              <a:rPr lang="en-US" baseline="0" dirty="0" smtClean="0"/>
              <a:t>, we will start with a quick warm up exercise presented by </a:t>
            </a:r>
            <a:r>
              <a:rPr lang="en-US" baseline="0" dirty="0" err="1" smtClean="0"/>
              <a:t>Guity</a:t>
            </a:r>
            <a:r>
              <a:rPr lang="en-US" baseline="0" dirty="0" smtClean="0"/>
              <a:t> </a:t>
            </a:r>
            <a:r>
              <a:rPr lang="en-US" baseline="0" dirty="0" err="1" smtClean="0"/>
              <a:t>Ravai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1</a:t>
            </a:fld>
            <a:endParaRPr lang="en-US"/>
          </a:p>
        </p:txBody>
      </p:sp>
    </p:spTree>
    <p:extLst>
      <p:ext uri="{BB962C8B-B14F-4D97-AF65-F5344CB8AC3E}">
        <p14:creationId xmlns:p14="http://schemas.microsoft.com/office/powerpoint/2010/main" val="171214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we had no definite</a:t>
            </a:r>
            <a:r>
              <a:rPr lang="en-US" baseline="0" dirty="0" smtClean="0"/>
              <a:t> agenda or specific outcomes in mind, the most tangible outcome of our work is a common toolbox that emerged out of our work</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10</a:t>
            </a:fld>
            <a:endParaRPr lang="en-US"/>
          </a:p>
        </p:txBody>
      </p:sp>
    </p:spTree>
    <p:extLst>
      <p:ext uri="{BB962C8B-B14F-4D97-AF65-F5344CB8AC3E}">
        <p14:creationId xmlns:p14="http://schemas.microsoft.com/office/powerpoint/2010/main" val="394908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fisrt</a:t>
            </a:r>
            <a:r>
              <a:rPr lang="en-US" dirty="0" smtClean="0"/>
              <a:t> one we adopted is a Checklist for Change shared with us by Dr. Young, author of the book “Faculty Identities and the Challenge of Diversity”. This Checklist for Change was developed </a:t>
            </a:r>
            <a:r>
              <a:rPr lang="en-US" dirty="0" err="1" smtClean="0"/>
              <a:t>wiith</a:t>
            </a:r>
            <a:r>
              <a:rPr lang="en-US" dirty="0" smtClean="0"/>
              <a:t> his co-author</a:t>
            </a:r>
            <a:r>
              <a:rPr lang="en-US" baseline="0" dirty="0" smtClean="0"/>
              <a:t> Mike Chester. It is a checklist for engineering faculty to remind them of things they need to do in the classroom and outside to support diversity. The checklist is organized around the four frames.</a:t>
            </a:r>
          </a:p>
          <a:p>
            <a:r>
              <a:rPr lang="en-US" baseline="0" dirty="0" smtClean="0"/>
              <a:t>We adopted this checklist and set to use it as a starting point to be customized, reflected upon, and adapted to our work.</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11</a:t>
            </a:fld>
            <a:endParaRPr lang="en-US"/>
          </a:p>
        </p:txBody>
      </p:sp>
    </p:spTree>
    <p:extLst>
      <p:ext uri="{BB962C8B-B14F-4D97-AF65-F5344CB8AC3E}">
        <p14:creationId xmlns:p14="http://schemas.microsoft.com/office/powerpoint/2010/main" val="1886725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second tool  rests on the fact that we are a community and</a:t>
            </a:r>
            <a:r>
              <a:rPr lang="en-US" baseline="0" dirty="0" smtClean="0"/>
              <a:t> reinforces it.  We set to open our classrooms for each other for feedback and growth. Thinking about the focus of these visits we decided to use the checklist as a guide for these visits. </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12</a:t>
            </a:fld>
            <a:endParaRPr lang="en-US"/>
          </a:p>
        </p:txBody>
      </p:sp>
    </p:spTree>
    <p:extLst>
      <p:ext uri="{BB962C8B-B14F-4D97-AF65-F5344CB8AC3E}">
        <p14:creationId xmlns:p14="http://schemas.microsoft.com/office/powerpoint/2010/main" val="397018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the books we’ve read “The Difference” by Mathematician economist Scott Paige gave us a excellent</a:t>
            </a:r>
            <a:r>
              <a:rPr lang="en-US" baseline="0" dirty="0" smtClean="0"/>
              <a:t> framework for operationalizing Frame 3. Paige created simulations and discovered/demonstrated that in problem solving, a group of different models performs much better than a group of best models. This was a springboard for us to seek ways to include different models in our  syllabi and lectures and to value students’ contributions from a diversity in models.</a:t>
            </a:r>
          </a:p>
          <a:p>
            <a:r>
              <a:rPr lang="en-US" baseline="0" dirty="0" smtClean="0"/>
              <a:t>We tested this by discussing one of my lectures on loops in a </a:t>
            </a:r>
            <a:r>
              <a:rPr lang="en-US" baseline="0" smtClean="0"/>
              <a:t>programming class.</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13</a:t>
            </a:fld>
            <a:endParaRPr lang="en-US"/>
          </a:p>
        </p:txBody>
      </p:sp>
    </p:spTree>
    <p:extLst>
      <p:ext uri="{BB962C8B-B14F-4D97-AF65-F5344CB8AC3E}">
        <p14:creationId xmlns:p14="http://schemas.microsoft.com/office/powerpoint/2010/main" val="91020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from the slides and tell them you will give them one 1mn to make their selection and write it down.</a:t>
            </a:r>
          </a:p>
          <a:p>
            <a:r>
              <a:rPr lang="en-US" baseline="0" dirty="0" smtClean="0"/>
              <a:t>After 1mn ask them to share their selection with members of their table.</a:t>
            </a:r>
          </a:p>
          <a:p>
            <a:r>
              <a:rPr lang="en-US" baseline="0" dirty="0" smtClean="0"/>
              <a:t>After another </a:t>
            </a:r>
            <a:r>
              <a:rPr lang="en-US" baseline="0" dirty="0" err="1" smtClean="0"/>
              <a:t>mn</a:t>
            </a:r>
            <a:r>
              <a:rPr lang="en-US" baseline="0" dirty="0" smtClean="0"/>
              <a:t> ask if anyone wants to share any insight.</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2</a:t>
            </a:fld>
            <a:endParaRPr lang="en-US"/>
          </a:p>
        </p:txBody>
      </p:sp>
    </p:spTree>
    <p:extLst>
      <p:ext uri="{BB962C8B-B14F-4D97-AF65-F5344CB8AC3E}">
        <p14:creationId xmlns:p14="http://schemas.microsoft.com/office/powerpoint/2010/main" val="4079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t>
            </a:r>
            <a:r>
              <a:rPr lang="en-US" dirty="0" err="1" smtClean="0"/>
              <a:t>Guity</a:t>
            </a:r>
            <a:r>
              <a:rPr lang="en-US" dirty="0" smtClean="0"/>
              <a:t>. This</a:t>
            </a:r>
            <a:r>
              <a:rPr lang="en-US" baseline="0" dirty="0" smtClean="0"/>
              <a:t> is a reminder for all of us that as humans we are wired with some preferences and biases that historically were instrumental to our survival. They serve some good goals but also have many negative implications.</a:t>
            </a:r>
          </a:p>
          <a:p>
            <a:r>
              <a:rPr lang="en-US" baseline="0" dirty="0" smtClean="0"/>
              <a:t>In the field of higher education in general and Engineering education in particular, diversity and equity proved to be particularly stubborn and elusive.</a:t>
            </a:r>
          </a:p>
          <a:p>
            <a:r>
              <a:rPr lang="en-US" baseline="0" dirty="0" smtClean="0"/>
              <a:t>I am sure it comes as no surprise to anyone in this room that we have been shooting for years, for decades, but we have been missing.</a:t>
            </a:r>
          </a:p>
          <a:p>
            <a:r>
              <a:rPr lang="en-US" baseline="0" dirty="0" smtClean="0"/>
              <a:t>One of the panelists this morning used the expression </a:t>
            </a:r>
            <a:r>
              <a:rPr lang="en-US" baseline="0" dirty="0" err="1" smtClean="0"/>
              <a:t>asymptoting</a:t>
            </a:r>
            <a:r>
              <a:rPr lang="en-US" baseline="0" dirty="0" smtClean="0"/>
              <a:t>. We have made some progress but overall it is too little too slow.</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3</a:t>
            </a:fld>
            <a:endParaRPr lang="en-US"/>
          </a:p>
        </p:txBody>
      </p:sp>
    </p:spTree>
    <p:extLst>
      <p:ext uri="{BB962C8B-B14F-4D97-AF65-F5344CB8AC3E}">
        <p14:creationId xmlns:p14="http://schemas.microsoft.com/office/powerpoint/2010/main" val="65738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for no lack of trying. </a:t>
            </a:r>
          </a:p>
          <a:p>
            <a:r>
              <a:rPr lang="en-US" dirty="0" smtClean="0"/>
              <a:t>Almost every institution has a panoply of initiatives: equipping women and minorities</a:t>
            </a:r>
            <a:r>
              <a:rPr lang="en-US" baseline="0" dirty="0" smtClean="0"/>
              <a:t>. Yes they come with a different portfolio of skills and experiences. We tried to fix them. There are fewer opportunities for them, we tried to create more equalizing opportunities (even when they became illegal as pointed out in one of the sessions yesterday). We shifted gears and added a value difference. Difference is not a deficiency. Difference is a value and an asset that needs to be promoted and celebrated and capitalized on. </a:t>
            </a:r>
          </a:p>
          <a:p>
            <a:r>
              <a:rPr lang="en-US" baseline="0" dirty="0" smtClean="0"/>
              <a:t>In light of the limited impact of these approaches we shifted to the more encompassing concept of culture. We need to change the culture</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4</a:t>
            </a:fld>
            <a:endParaRPr lang="en-US"/>
          </a:p>
        </p:txBody>
      </p:sp>
    </p:spTree>
    <p:extLst>
      <p:ext uri="{BB962C8B-B14F-4D97-AF65-F5344CB8AC3E}">
        <p14:creationId xmlns:p14="http://schemas.microsoft.com/office/powerpoint/2010/main" val="110692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common thread in these approaches is that the problem is exogenous. The problem must be with something outside the system.  We kept manipulating variables and parameters and expecting to see the behavior to change. System engineer Donna meadows ranked the different leverage points we have over a system and concluded that the most effective (if not the only effective) leverage point is ….</a:t>
            </a:r>
          </a:p>
          <a:p>
            <a:r>
              <a:rPr lang="en-US" baseline="0" dirty="0" smtClean="0"/>
              <a:t>Where does this mindset, paradigm, culture …. Reside?</a:t>
            </a:r>
          </a:p>
          <a:p>
            <a:r>
              <a:rPr lang="en-US" baseline="0" dirty="0" smtClean="0"/>
              <a:t>To a large extent in faculty (our) heads. We faculty have a key role in shaping, </a:t>
            </a:r>
            <a:r>
              <a:rPr lang="en-US" baseline="0" dirty="0" err="1" smtClean="0"/>
              <a:t>steawrding</a:t>
            </a:r>
            <a:r>
              <a:rPr lang="en-US" baseline="0" dirty="0" smtClean="0"/>
              <a:t>, and perpetuating the engineering education culture. So we decided that maybe we should start there and do some introspection. Change requires a large dose of humility.</a:t>
            </a:r>
          </a:p>
          <a:p>
            <a:r>
              <a:rPr lang="en-US" baseline="0" dirty="0" smtClean="0"/>
              <a:t>Humility requires honest introspection: thus the mirrors</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5</a:t>
            </a:fld>
            <a:endParaRPr lang="en-US"/>
          </a:p>
        </p:txBody>
      </p:sp>
    </p:spTree>
    <p:extLst>
      <p:ext uri="{BB962C8B-B14F-4D97-AF65-F5344CB8AC3E}">
        <p14:creationId xmlns:p14="http://schemas.microsoft.com/office/powerpoint/2010/main" val="394687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so we set to do exactly that. Transformational journeys are never undertaken alone. We set to build and grow a community of faculty members at Purdue interested in undertaking this reflective journey.</a:t>
            </a:r>
          </a:p>
          <a:p>
            <a:r>
              <a:rPr lang="en-US" baseline="0" dirty="0" smtClean="0"/>
              <a:t>It was understood from the beginning that this is a professional development journey in which we are all learning together, from each other, and through each other. It is a grass root effort in which we were willing to explore, experiment, and discover. When we started, we had a common aspiration but no definite path or fixed outcomes.</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6</a:t>
            </a:fld>
            <a:endParaRPr lang="en-US"/>
          </a:p>
        </p:txBody>
      </p:sp>
    </p:spTree>
    <p:extLst>
      <p:ext uri="{BB962C8B-B14F-4D97-AF65-F5344CB8AC3E}">
        <p14:creationId xmlns:p14="http://schemas.microsoft.com/office/powerpoint/2010/main" val="174775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elements of the learning was a speaker series. We invited speakers with different perspectives and different areas of expertise. These talks were extremely beneficial to us but also served as our main mechanism of recruiting members. By design the speakers are from different disciplines and attracted diverse audiences from all around campus.</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7</a:t>
            </a:fld>
            <a:endParaRPr lang="en-US"/>
          </a:p>
        </p:txBody>
      </p:sp>
    </p:spTree>
    <p:extLst>
      <p:ext uri="{BB962C8B-B14F-4D97-AF65-F5344CB8AC3E}">
        <p14:creationId xmlns:p14="http://schemas.microsoft.com/office/powerpoint/2010/main" val="188165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readings were also instrumental in creating a shared knowledge base, shared vocabulary, and a framework for discussions and debate.</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8</a:t>
            </a:fld>
            <a:endParaRPr lang="en-US"/>
          </a:p>
        </p:txBody>
      </p:sp>
    </p:spTree>
    <p:extLst>
      <p:ext uri="{BB962C8B-B14F-4D97-AF65-F5344CB8AC3E}">
        <p14:creationId xmlns:p14="http://schemas.microsoft.com/office/powerpoint/2010/main" val="1072009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were learning and reflecting we were also keenly aware of the “governance” aspects of our group</a:t>
            </a:r>
            <a:r>
              <a:rPr lang="en-US" baseline="0" dirty="0" smtClean="0"/>
              <a:t> and our interactions. It was very important that our gatherings be as instructive as they are nurturing and rewarding to all. This is especially important given that no external force held together. This is a purely volunteer activity. We started with experimenting with different operational mechanics, such as the Circle of Trust. We were very heartened to see the Google’s study of teams. They studied hundreds of teams and came to the conclusion that what mattered most were:</a:t>
            </a:r>
          </a:p>
          <a:p>
            <a:r>
              <a:rPr lang="en-US" baseline="0" dirty="0" smtClean="0"/>
              <a:t>1) Equal participation 2. social intelligence. We kept these two aspects in mind throughout our interactions.</a:t>
            </a:r>
            <a:endParaRPr lang="en-US" dirty="0"/>
          </a:p>
        </p:txBody>
      </p:sp>
      <p:sp>
        <p:nvSpPr>
          <p:cNvPr id="4" name="Slide Number Placeholder 3"/>
          <p:cNvSpPr>
            <a:spLocks noGrp="1"/>
          </p:cNvSpPr>
          <p:nvPr>
            <p:ph type="sldNum" sz="quarter" idx="10"/>
          </p:nvPr>
        </p:nvSpPr>
        <p:spPr/>
        <p:txBody>
          <a:bodyPr/>
          <a:lstStyle/>
          <a:p>
            <a:fld id="{3B1D232C-3833-4575-A429-D1135177C60A}" type="slidenum">
              <a:rPr lang="en-US" smtClean="0"/>
              <a:t>9</a:t>
            </a:fld>
            <a:endParaRPr lang="en-US"/>
          </a:p>
        </p:txBody>
      </p:sp>
    </p:spTree>
    <p:extLst>
      <p:ext uri="{BB962C8B-B14F-4D97-AF65-F5344CB8AC3E}">
        <p14:creationId xmlns:p14="http://schemas.microsoft.com/office/powerpoint/2010/main" val="411055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1/20/2016</a:t>
            </a:r>
            <a:endParaRPr lang="en-US" dirty="0"/>
          </a:p>
        </p:txBody>
      </p:sp>
      <p:sp>
        <p:nvSpPr>
          <p:cNvPr id="5" name="Footer Placeholder 4"/>
          <p:cNvSpPr>
            <a:spLocks noGrp="1"/>
          </p:cNvSpPr>
          <p:nvPr>
            <p:ph type="ftr" sz="quarter" idx="11"/>
          </p:nvPr>
        </p:nvSpPr>
        <p:spPr/>
        <p:txBody>
          <a:bodyPr/>
          <a:lstStyle/>
          <a:p>
            <a:r>
              <a:rPr lang="en-US" smtClean="0"/>
              <a:t>SIT UC</a:t>
            </a:r>
            <a:endParaRPr lang="en-US" dirty="0"/>
          </a:p>
        </p:txBody>
      </p:sp>
      <p:sp>
        <p:nvSpPr>
          <p:cNvPr id="6" name="Slide Number Placeholder 5"/>
          <p:cNvSpPr>
            <a:spLocks noGrp="1"/>
          </p:cNvSpPr>
          <p:nvPr>
            <p:ph type="sldNum" sz="quarter" idx="12"/>
          </p:nvPr>
        </p:nvSpPr>
        <p:spPr/>
        <p:txBody>
          <a:bodyPr/>
          <a:lstStyle/>
          <a:p>
            <a:fld id="{F8AF4B21-F3AB-431C-B218-F125D17DD887}" type="slidenum">
              <a:rPr lang="en-US" smtClean="0"/>
              <a:t>‹#›</a:t>
            </a:fld>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76200"/>
            <a:ext cx="99552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7475" y="-76200"/>
            <a:ext cx="2676525" cy="1714500"/>
          </a:xfrm>
          <a:prstGeom prst="rect">
            <a:avLst/>
          </a:prstGeom>
        </p:spPr>
      </p:pic>
    </p:spTree>
    <p:extLst>
      <p:ext uri="{BB962C8B-B14F-4D97-AF65-F5344CB8AC3E}">
        <p14:creationId xmlns:p14="http://schemas.microsoft.com/office/powerpoint/2010/main" val="125003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205A8-831A-4344-878C-C75E25A37EEA}" type="datetimeFigureOut">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F4B21-F3AB-431C-B218-F125D17DD88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31019"/>
            <a:ext cx="990600" cy="914400"/>
          </a:xfrm>
          <a:prstGeom prst="rect">
            <a:avLst/>
          </a:prstGeom>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019"/>
            <a:ext cx="993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02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205A8-831A-4344-878C-C75E25A37EEA}" type="datetimeFigureOut">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F4B21-F3AB-431C-B218-F125D17DD88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31019"/>
            <a:ext cx="990600" cy="914400"/>
          </a:xfrm>
          <a:prstGeom prst="rect">
            <a:avLst/>
          </a:prstGeom>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31019"/>
            <a:ext cx="993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74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205A8-831A-4344-878C-C75E25A37EEA}" type="datetimeFigureOut">
              <a:rPr lang="en-US" smtClean="0"/>
              <a:t>6/20/16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F4B21-F3AB-431C-B218-F125D17DD887}" type="slidenum">
              <a:rPr lang="en-US" smtClean="0"/>
              <a:t>‹#›</a:t>
            </a:fld>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6575" y="-35065"/>
            <a:ext cx="987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34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4205A8-831A-4344-878C-C75E25A37EEA}" type="datetimeFigureOut">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F4B21-F3AB-431C-B218-F125D17DD887}" type="slidenum">
              <a:rPr lang="en-US" smtClean="0"/>
              <a:t>‹#›</a:t>
            </a:fld>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6575" y="-11464"/>
            <a:ext cx="987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973" y="5394"/>
            <a:ext cx="993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21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4205A8-831A-4344-878C-C75E25A37EEA}" type="datetimeFigureOut">
              <a:rPr lang="en-US" smtClean="0"/>
              <a:t>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F4B21-F3AB-431C-B218-F125D17DD887}" type="slidenum">
              <a:rPr lang="en-US" smtClean="0"/>
              <a:t>‹#›</a:t>
            </a:fld>
            <a:endParaRPr lang="en-US"/>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6575" y="0"/>
            <a:ext cx="987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68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4205A8-831A-4344-878C-C75E25A37EEA}" type="datetimeFigureOut">
              <a:rPr lang="en-US" smtClean="0"/>
              <a:t>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AF4B21-F3AB-431C-B218-F125D17DD887}" type="slidenum">
              <a:rPr lang="en-US" smtClean="0"/>
              <a:t>‹#›</a:t>
            </a:fld>
            <a:endParaRPr lang="en-US"/>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6575" y="-36849"/>
            <a:ext cx="987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31019"/>
            <a:ext cx="993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30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4205A8-831A-4344-878C-C75E25A37EEA}" type="datetimeFigureOut">
              <a:rPr lang="en-US" smtClean="0"/>
              <a:t>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AF4B21-F3AB-431C-B218-F125D17DD887}"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31019"/>
            <a:ext cx="990600" cy="914400"/>
          </a:xfrm>
          <a:prstGeom prst="rect">
            <a:avLst/>
          </a:prstGeom>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91" y="38675"/>
            <a:ext cx="993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7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205A8-831A-4344-878C-C75E25A37EEA}" type="datetimeFigureOut">
              <a:rPr lang="en-US" smtClean="0"/>
              <a:t>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AF4B21-F3AB-431C-B218-F125D17DD887}"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31019"/>
            <a:ext cx="990600" cy="914400"/>
          </a:xfrm>
          <a:prstGeom prst="rect">
            <a:avLst/>
          </a:prstGeom>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31019"/>
            <a:ext cx="993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91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205A8-831A-4344-878C-C75E25A37EEA}" type="datetimeFigureOut">
              <a:rPr lang="en-US" smtClean="0"/>
              <a:t>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F4B21-F3AB-431C-B218-F125D17DD88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31019"/>
            <a:ext cx="990600" cy="914400"/>
          </a:xfrm>
          <a:prstGeom prst="rect">
            <a:avLst/>
          </a:prstGeom>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65410"/>
            <a:ext cx="993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30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205A8-831A-4344-878C-C75E25A37EEA}" type="datetimeFigureOut">
              <a:rPr lang="en-US" smtClean="0"/>
              <a:t>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F4B21-F3AB-431C-B218-F125D17DD88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31019"/>
            <a:ext cx="990600" cy="914400"/>
          </a:xfrm>
          <a:prstGeom prst="rect">
            <a:avLst/>
          </a:prstGeom>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019"/>
            <a:ext cx="993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603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205A8-831A-4344-878C-C75E25A37EEA}" type="datetimeFigureOut">
              <a:rPr lang="en-US" smtClean="0"/>
              <a:t>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F4B21-F3AB-431C-B218-F125D17DD887}" type="slidenum">
              <a:rPr lang="en-US" smtClean="0"/>
              <a:t>‹#›</a:t>
            </a:fld>
            <a:endParaRPr lang="en-US"/>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0" y="31019"/>
            <a:ext cx="993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s://journals.psu.edu/public/journals/40/homeHeaderTitleImage_en_U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975583" y="5867399"/>
            <a:ext cx="314325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02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Faculty </a:t>
            </a:r>
            <a:r>
              <a:rPr lang="en-US" b="1" dirty="0" err="1"/>
              <a:t>ProAction</a:t>
            </a:r>
            <a:r>
              <a:rPr lang="en-US" b="1" dirty="0"/>
              <a:t> for Equity</a:t>
            </a:r>
            <a:endParaRPr lang="en-US" sz="3600" b="1" dirty="0">
              <a:solidFill>
                <a:srgbClr val="CC9900"/>
              </a:solidFill>
            </a:endParaRPr>
          </a:p>
        </p:txBody>
      </p:sp>
      <p:sp>
        <p:nvSpPr>
          <p:cNvPr id="3" name="Subtitle 2"/>
          <p:cNvSpPr>
            <a:spLocks noGrp="1"/>
          </p:cNvSpPr>
          <p:nvPr>
            <p:ph type="subTitle" idx="1"/>
          </p:nvPr>
        </p:nvSpPr>
        <p:spPr>
          <a:xfrm>
            <a:off x="1295400" y="3429000"/>
            <a:ext cx="6400800" cy="1371600"/>
          </a:xfrm>
          <a:solidFill>
            <a:schemeClr val="bg1">
              <a:lumMod val="65000"/>
            </a:schemeClr>
          </a:solidFill>
          <a:ln>
            <a:solidFill>
              <a:srgbClr val="FF9900"/>
            </a:solidFill>
          </a:ln>
        </p:spPr>
        <p:txBody>
          <a:bodyPr>
            <a:normAutofit fontScale="92500" lnSpcReduction="20000"/>
          </a:bodyPr>
          <a:lstStyle/>
          <a:p>
            <a:r>
              <a:rPr lang="en-US" b="1" dirty="0" err="1">
                <a:solidFill>
                  <a:schemeClr val="tx1"/>
                </a:solidFill>
              </a:rPr>
              <a:t>Fatma</a:t>
            </a:r>
            <a:r>
              <a:rPr lang="en-US" b="1" dirty="0">
                <a:solidFill>
                  <a:schemeClr val="tx1"/>
                </a:solidFill>
              </a:rPr>
              <a:t> </a:t>
            </a:r>
            <a:r>
              <a:rPr lang="en-US" b="1" dirty="0" err="1">
                <a:solidFill>
                  <a:schemeClr val="tx1"/>
                </a:solidFill>
              </a:rPr>
              <a:t>Mili</a:t>
            </a:r>
            <a:endParaRPr lang="en-US" b="1" dirty="0">
              <a:solidFill>
                <a:schemeClr val="tx1"/>
              </a:solidFill>
            </a:endParaRPr>
          </a:p>
          <a:p>
            <a:r>
              <a:rPr lang="en-US" b="1" dirty="0">
                <a:solidFill>
                  <a:schemeClr val="tx1"/>
                </a:solidFill>
              </a:rPr>
              <a:t>Willie Burgess</a:t>
            </a:r>
          </a:p>
          <a:p>
            <a:r>
              <a:rPr lang="en-US" b="1" dirty="0" err="1">
                <a:solidFill>
                  <a:schemeClr val="tx1"/>
                </a:solidFill>
              </a:rPr>
              <a:t>Guity</a:t>
            </a:r>
            <a:r>
              <a:rPr lang="en-US" b="1" dirty="0">
                <a:solidFill>
                  <a:schemeClr val="tx1"/>
                </a:solidFill>
              </a:rPr>
              <a:t> </a:t>
            </a:r>
            <a:r>
              <a:rPr lang="en-US" b="1" dirty="0" err="1">
                <a:solidFill>
                  <a:schemeClr val="tx1"/>
                </a:solidFill>
              </a:rPr>
              <a:t>Ravai</a:t>
            </a:r>
            <a:endParaRPr lang="en-US" b="1"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8" y="29911"/>
            <a:ext cx="1885772" cy="187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267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organizing toolbox</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7171" name="Picture 3" descr="C:\Users\fmili\AppData\Local\Microsoft\Windows\Temporary Internet Files\Content.IE5\MB3PSHSC\large-Tool-Box-0-17525[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000" y="3293700"/>
            <a:ext cx="360000" cy="270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fmili\AppData\Local\Microsoft\Windows\Temporary Internet Files\Content.IE5\MB3PSHSC\large-Tool-Box-0-17525[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31" y="1587946"/>
            <a:ext cx="5672169" cy="426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38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1: Adapting 4 frames</a:t>
            </a:r>
            <a:endParaRPr lang="en-US" dirty="0"/>
          </a:p>
        </p:txBody>
      </p:sp>
      <p:sp>
        <p:nvSpPr>
          <p:cNvPr id="3" name="Content Placeholder 2"/>
          <p:cNvSpPr>
            <a:spLocks noGrp="1"/>
          </p:cNvSpPr>
          <p:nvPr>
            <p:ph idx="1"/>
          </p:nvPr>
        </p:nvSpPr>
        <p:spPr/>
        <p:txBody>
          <a:bodyPr/>
          <a:lstStyle/>
          <a:p>
            <a:pPr marL="0" indent="0">
              <a:buNone/>
            </a:pPr>
            <a:r>
              <a:rPr lang="en-US" dirty="0" smtClean="0"/>
              <a:t>Example:</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3299"/>
            <a:ext cx="9144000" cy="4391402"/>
          </a:xfrm>
          <a:prstGeom prst="rect">
            <a:avLst/>
          </a:prstGeom>
        </p:spPr>
      </p:pic>
    </p:spTree>
    <p:extLst>
      <p:ext uri="{BB962C8B-B14F-4D97-AF65-F5344CB8AC3E}">
        <p14:creationId xmlns:p14="http://schemas.microsoft.com/office/powerpoint/2010/main" val="101082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2: Open classroom doors</a:t>
            </a:r>
            <a:endParaRPr lang="en-US" dirty="0"/>
          </a:p>
        </p:txBody>
      </p:sp>
      <p:sp>
        <p:nvSpPr>
          <p:cNvPr id="3" name="Content Placeholder 2"/>
          <p:cNvSpPr>
            <a:spLocks noGrp="1"/>
          </p:cNvSpPr>
          <p:nvPr>
            <p:ph idx="1"/>
          </p:nvPr>
        </p:nvSpPr>
        <p:spPr/>
        <p:txBody>
          <a:bodyPr/>
          <a:lstStyle/>
          <a:p>
            <a:endParaRPr lang="en-US" dirty="0"/>
          </a:p>
        </p:txBody>
      </p:sp>
      <p:pic>
        <p:nvPicPr>
          <p:cNvPr id="10244" name="Picture 4" descr="C:\Users\fmili\AppData\Local\Microsoft\Windows\Temporary Internet Files\Content.IE5\RHMEV6M7\samarbe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22098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fmili\AppData\Local\Microsoft\Windows\Temporary Internet Files\Content.IE5\AP2QR185\nicubunu-Peer-to-pe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945292"/>
            <a:ext cx="1529193" cy="1485229"/>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C:\Users\fmili\AppData\Local\Microsoft\Windows\Temporary Internet Files\Content.IE5\MB3PSHSC\11955403-free-lesson-plan-template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971800"/>
            <a:ext cx="3111035" cy="311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13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Tool 3: </a:t>
            </a:r>
            <a:br>
              <a:rPr lang="en-US" dirty="0" smtClean="0"/>
            </a:br>
            <a:r>
              <a:rPr lang="en-US" dirty="0" smtClean="0"/>
              <a:t>Promote model difference</a:t>
            </a:r>
            <a:endParaRPr lang="en-US" dirty="0"/>
          </a:p>
        </p:txBody>
      </p:sp>
      <p:sp>
        <p:nvSpPr>
          <p:cNvPr id="3" name="Content Placeholder 2"/>
          <p:cNvSpPr>
            <a:spLocks noGrp="1"/>
          </p:cNvSpPr>
          <p:nvPr>
            <p:ph idx="1"/>
          </p:nvPr>
        </p:nvSpPr>
        <p:spPr/>
        <p:txBody>
          <a:bodyPr/>
          <a:lstStyle/>
          <a:p>
            <a:pPr marL="0" indent="0">
              <a:buNone/>
            </a:pPr>
            <a:r>
              <a:rPr lang="en-US" dirty="0" smtClean="0"/>
              <a:t>Transforming lesson plans </a:t>
            </a:r>
          </a:p>
          <a:p>
            <a:pPr marL="0" indent="0">
              <a:buNone/>
            </a:pPr>
            <a:r>
              <a:rPr lang="en-US" dirty="0" smtClean="0"/>
              <a:t>By finding ways to promote</a:t>
            </a:r>
          </a:p>
          <a:p>
            <a:pPr marL="0" indent="0">
              <a:buNone/>
            </a:pPr>
            <a:r>
              <a:rPr lang="en-US" dirty="0" smtClean="0"/>
              <a:t>Difference in models</a:t>
            </a:r>
          </a:p>
        </p:txBody>
      </p:sp>
      <p:pic>
        <p:nvPicPr>
          <p:cNvPr id="11268" name="Picture 4" descr="C:\Users\fmili\AppData\Local\Microsoft\Windows\Temporary Internet Files\Content.IE5\MH84JR6F\docum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253089" cy="325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4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Tool 4:</a:t>
            </a:r>
            <a:br>
              <a:rPr lang="en-US" dirty="0" smtClean="0"/>
            </a:br>
            <a:r>
              <a:rPr lang="en-US" dirty="0" smtClean="0"/>
              <a:t>If it were that easy …..</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5488" y="1982402"/>
            <a:ext cx="6633023" cy="376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81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029200" cy="1143000"/>
          </a:xfrm>
        </p:spPr>
        <p:txBody>
          <a:bodyPr/>
          <a:lstStyle/>
          <a:p>
            <a:r>
              <a:rPr lang="en-US" dirty="0" smtClean="0"/>
              <a:t>X-Ray Exercise*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6710049"/>
              </p:ext>
            </p:extLst>
          </p:nvPr>
        </p:nvGraphicFramePr>
        <p:xfrm>
          <a:off x="457200" y="1143000"/>
          <a:ext cx="8229600" cy="51206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Visible</a:t>
                      </a:r>
                      <a:r>
                        <a:rPr lang="en-US" baseline="0" dirty="0" smtClean="0"/>
                        <a:t> Commitment</a:t>
                      </a:r>
                      <a:endParaRPr lang="en-US" dirty="0"/>
                    </a:p>
                  </a:txBody>
                  <a:tcPr>
                    <a:solidFill>
                      <a:srgbClr val="0070C0"/>
                    </a:solidFill>
                  </a:tcPr>
                </a:tc>
                <a:tc>
                  <a:txBody>
                    <a:bodyPr/>
                    <a:lstStyle/>
                    <a:p>
                      <a:r>
                        <a:rPr lang="en-US" dirty="0" smtClean="0"/>
                        <a:t>What</a:t>
                      </a:r>
                      <a:r>
                        <a:rPr lang="en-US" baseline="0" dirty="0" smtClean="0"/>
                        <a:t> I resolve to do</a:t>
                      </a:r>
                      <a:endParaRPr lang="en-US" dirty="0"/>
                    </a:p>
                  </a:txBody>
                  <a:tcPr>
                    <a:solidFill>
                      <a:srgbClr val="0070C0"/>
                    </a:solidFill>
                  </a:tcPr>
                </a:tc>
                <a:tc>
                  <a:txBody>
                    <a:bodyPr/>
                    <a:lstStyle/>
                    <a:p>
                      <a:r>
                        <a:rPr lang="en-US" dirty="0" smtClean="0"/>
                        <a:t>Competing Commitment</a:t>
                      </a:r>
                      <a:endParaRPr lang="en-US" dirty="0"/>
                    </a:p>
                  </a:txBody>
                  <a:tcPr>
                    <a:solidFill>
                      <a:srgbClr val="0070C0"/>
                    </a:solidFill>
                  </a:tcPr>
                </a:tc>
                <a:tc>
                  <a:txBody>
                    <a:bodyPr/>
                    <a:lstStyle/>
                    <a:p>
                      <a:r>
                        <a:rPr lang="en-US" dirty="0" smtClean="0"/>
                        <a:t>Big Assumption</a:t>
                      </a:r>
                      <a:endParaRPr lang="en-US" dirty="0"/>
                    </a:p>
                  </a:txBody>
                  <a:tcPr>
                    <a:solidFill>
                      <a:srgbClr val="0070C0"/>
                    </a:solidFill>
                  </a:tcPr>
                </a:tc>
              </a:tr>
              <a:tr h="370840">
                <a:tc>
                  <a:txBody>
                    <a:bodyPr/>
                    <a:lstStyle/>
                    <a:p>
                      <a:r>
                        <a:rPr lang="en-US" dirty="0" smtClean="0"/>
                        <a:t>I want to lose weight</a:t>
                      </a:r>
                      <a:endParaRPr lang="en-US" dirty="0"/>
                    </a:p>
                  </a:txBody>
                  <a:tcPr/>
                </a:tc>
                <a:tc>
                  <a:txBody>
                    <a:bodyPr/>
                    <a:lstStyle/>
                    <a:p>
                      <a:r>
                        <a:rPr lang="en-US" baseline="0" dirty="0" smtClean="0"/>
                        <a:t>I want to eat less</a:t>
                      </a:r>
                    </a:p>
                    <a:p>
                      <a:endParaRPr lang="en-US" baseline="0" dirty="0" smtClean="0"/>
                    </a:p>
                    <a:p>
                      <a:r>
                        <a:rPr lang="en-US" baseline="0" dirty="0" smtClean="0"/>
                        <a:t>I want to eat only when I’m  hungry</a:t>
                      </a:r>
                    </a:p>
                    <a:p>
                      <a:endParaRPr lang="en-US" baseline="0" dirty="0" smtClean="0"/>
                    </a:p>
                    <a:p>
                      <a:r>
                        <a:rPr lang="en-US" baseline="0" dirty="0" smtClean="0"/>
                        <a:t>I want to choose healthier foods</a:t>
                      </a:r>
                    </a:p>
                    <a:p>
                      <a:endParaRPr lang="en-US" baseline="0" dirty="0" smtClean="0"/>
                    </a:p>
                  </a:txBody>
                  <a:tcPr/>
                </a:tc>
                <a:tc>
                  <a:txBody>
                    <a:bodyPr/>
                    <a:lstStyle/>
                    <a:p>
                      <a:r>
                        <a:rPr lang="en-US" dirty="0" smtClean="0"/>
                        <a:t>I am committed to not being bored or feeling empty.</a:t>
                      </a:r>
                    </a:p>
                    <a:p>
                      <a:endParaRPr lang="en-US" dirty="0" smtClean="0"/>
                    </a:p>
                    <a:p>
                      <a:r>
                        <a:rPr lang="en-US" dirty="0" smtClean="0"/>
                        <a:t>I am committed to feeling connected to people</a:t>
                      </a:r>
                      <a:r>
                        <a:rPr lang="en-US" baseline="0" dirty="0" smtClean="0"/>
                        <a:t> and to receiving love when it is offered to me.</a:t>
                      </a:r>
                    </a:p>
                    <a:p>
                      <a:endParaRPr lang="en-US" baseline="0" dirty="0" smtClean="0"/>
                    </a:p>
                    <a:p>
                      <a:r>
                        <a:rPr lang="en-US" baseline="0" dirty="0" smtClean="0"/>
                        <a:t>I am committed to not being seen and related to as a sexual object</a:t>
                      </a:r>
                      <a:endParaRPr lang="en-US" dirty="0"/>
                    </a:p>
                  </a:txBody>
                  <a:tcPr/>
                </a:tc>
                <a:tc>
                  <a:txBody>
                    <a:bodyPr/>
                    <a:lstStyle/>
                    <a:p>
                      <a:r>
                        <a:rPr lang="en-US" dirty="0" smtClean="0"/>
                        <a:t>I assume that eating can help fill the emptiness</a:t>
                      </a:r>
                      <a:r>
                        <a:rPr lang="en-US" baseline="0" dirty="0" smtClean="0"/>
                        <a:t> inside me.</a:t>
                      </a:r>
                    </a:p>
                    <a:p>
                      <a:r>
                        <a:rPr lang="en-US" baseline="0" dirty="0" smtClean="0"/>
                        <a:t>I assume that people will be offended or stop loving me if I turn down food they offer.</a:t>
                      </a:r>
                    </a:p>
                    <a:p>
                      <a:r>
                        <a:rPr lang="en-US" baseline="0" dirty="0" smtClean="0"/>
                        <a:t>I assume that I will not be taken seriously if I am too attractive</a:t>
                      </a:r>
                    </a:p>
                    <a:p>
                      <a:endParaRPr lang="en-US" baseline="0" dirty="0" smtClean="0"/>
                    </a:p>
                    <a:p>
                      <a:endParaRPr lang="en-US" dirty="0"/>
                    </a:p>
                  </a:txBody>
                  <a:tcPr/>
                </a:tc>
              </a:tr>
            </a:tbl>
          </a:graphicData>
        </a:graphic>
      </p:graphicFrame>
      <p:sp>
        <p:nvSpPr>
          <p:cNvPr id="5" name="TextBox 4"/>
          <p:cNvSpPr txBox="1"/>
          <p:nvPr/>
        </p:nvSpPr>
        <p:spPr>
          <a:xfrm>
            <a:off x="491836" y="6263640"/>
            <a:ext cx="5351017" cy="369332"/>
          </a:xfrm>
          <a:prstGeom prst="rect">
            <a:avLst/>
          </a:prstGeom>
          <a:noFill/>
        </p:spPr>
        <p:txBody>
          <a:bodyPr wrap="none" rtlCol="0">
            <a:spAutoFit/>
          </a:bodyPr>
          <a:lstStyle/>
          <a:p>
            <a:r>
              <a:rPr lang="en-US" dirty="0" smtClean="0"/>
              <a:t>* Adapted from: Kegan and </a:t>
            </a:r>
            <a:r>
              <a:rPr lang="en-US" dirty="0" err="1" smtClean="0"/>
              <a:t>Lahey</a:t>
            </a:r>
            <a:r>
              <a:rPr lang="en-US" dirty="0" smtClean="0"/>
              <a:t>, Immunity to Change</a:t>
            </a:r>
            <a:endParaRPr lang="en-US" dirty="0"/>
          </a:p>
        </p:txBody>
      </p:sp>
    </p:spTree>
    <p:extLst>
      <p:ext uri="{BB962C8B-B14F-4D97-AF65-F5344CB8AC3E}">
        <p14:creationId xmlns:p14="http://schemas.microsoft.com/office/powerpoint/2010/main" val="42257504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029200" cy="1143000"/>
          </a:xfrm>
        </p:spPr>
        <p:txBody>
          <a:bodyPr/>
          <a:lstStyle/>
          <a:p>
            <a:r>
              <a:rPr lang="en-US" dirty="0" smtClean="0"/>
              <a:t>Your turn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9443091"/>
              </p:ext>
            </p:extLst>
          </p:nvPr>
        </p:nvGraphicFramePr>
        <p:xfrm>
          <a:off x="457200" y="1295400"/>
          <a:ext cx="8229600" cy="265175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Visible</a:t>
                      </a:r>
                      <a:r>
                        <a:rPr lang="en-US" baseline="0" dirty="0" smtClean="0"/>
                        <a:t> Commitment</a:t>
                      </a:r>
                      <a:endParaRPr lang="en-US" dirty="0"/>
                    </a:p>
                  </a:txBody>
                  <a:tcPr>
                    <a:solidFill>
                      <a:srgbClr val="0070C0"/>
                    </a:solidFill>
                  </a:tcPr>
                </a:tc>
                <a:tc>
                  <a:txBody>
                    <a:bodyPr/>
                    <a:lstStyle/>
                    <a:p>
                      <a:r>
                        <a:rPr lang="en-US" dirty="0" smtClean="0"/>
                        <a:t>What</a:t>
                      </a:r>
                      <a:r>
                        <a:rPr lang="en-US" baseline="0" dirty="0" smtClean="0"/>
                        <a:t> I resolve to do</a:t>
                      </a:r>
                      <a:endParaRPr lang="en-US" dirty="0"/>
                    </a:p>
                  </a:txBody>
                  <a:tcPr>
                    <a:solidFill>
                      <a:srgbClr val="0070C0"/>
                    </a:solidFill>
                  </a:tcPr>
                </a:tc>
                <a:tc>
                  <a:txBody>
                    <a:bodyPr/>
                    <a:lstStyle/>
                    <a:p>
                      <a:r>
                        <a:rPr lang="en-US" dirty="0" smtClean="0"/>
                        <a:t>Competing Commitment</a:t>
                      </a:r>
                      <a:endParaRPr lang="en-US" dirty="0"/>
                    </a:p>
                  </a:txBody>
                  <a:tcPr>
                    <a:solidFill>
                      <a:srgbClr val="0070C0"/>
                    </a:solidFill>
                  </a:tcPr>
                </a:tc>
                <a:tc>
                  <a:txBody>
                    <a:bodyPr/>
                    <a:lstStyle/>
                    <a:p>
                      <a:r>
                        <a:rPr lang="en-US" dirty="0" smtClean="0"/>
                        <a:t>Big Assumption</a:t>
                      </a:r>
                      <a:endParaRPr lang="en-US" dirty="0"/>
                    </a:p>
                  </a:txBody>
                  <a:tcPr>
                    <a:solidFill>
                      <a:srgbClr val="0070C0"/>
                    </a:solidFill>
                  </a:tcPr>
                </a:tc>
              </a:tr>
              <a:tr h="370840">
                <a:tc>
                  <a:txBody>
                    <a:bodyPr/>
                    <a:lstStyle/>
                    <a:p>
                      <a:r>
                        <a:rPr lang="en-US" dirty="0" smtClean="0"/>
                        <a:t>Women</a:t>
                      </a:r>
                      <a:r>
                        <a:rPr lang="en-US" baseline="0" dirty="0" smtClean="0"/>
                        <a:t> and minority students have a sense of belonging and are thriving in engineering in my institution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val="40250260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Diagnostic to Action</a:t>
            </a:r>
            <a:endParaRPr lang="en-US" dirty="0"/>
          </a:p>
        </p:txBody>
      </p:sp>
      <p:sp>
        <p:nvSpPr>
          <p:cNvPr id="3" name="Content Placeholder 2"/>
          <p:cNvSpPr>
            <a:spLocks noGrp="1"/>
          </p:cNvSpPr>
          <p:nvPr>
            <p:ph idx="1"/>
          </p:nvPr>
        </p:nvSpPr>
        <p:spPr/>
        <p:txBody>
          <a:bodyPr/>
          <a:lstStyle/>
          <a:p>
            <a:r>
              <a:rPr lang="en-US" dirty="0" smtClean="0"/>
              <a:t>Big Assumptions</a:t>
            </a:r>
          </a:p>
          <a:p>
            <a:pPr lvl="1"/>
            <a:r>
              <a:rPr lang="en-US" dirty="0" smtClean="0"/>
              <a:t>Published Research</a:t>
            </a:r>
          </a:p>
          <a:p>
            <a:pPr lvl="1"/>
            <a:r>
              <a:rPr lang="en-US" dirty="0" smtClean="0"/>
              <a:t>Personal Research</a:t>
            </a:r>
            <a:endParaRPr lang="en-US" dirty="0"/>
          </a:p>
        </p:txBody>
      </p:sp>
    </p:spTree>
    <p:extLst>
      <p:ext uri="{BB962C8B-B14F-4D97-AF65-F5344CB8AC3E}">
        <p14:creationId xmlns:p14="http://schemas.microsoft.com/office/powerpoint/2010/main" val="208205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776"/>
            <a:ext cx="8544098" cy="6850223"/>
          </a:xfrm>
          <a:prstGeom prst="rect">
            <a:avLst/>
          </a:prstGeom>
        </p:spPr>
      </p:pic>
    </p:spTree>
    <p:extLst>
      <p:ext uri="{BB962C8B-B14F-4D97-AF65-F5344CB8AC3E}">
        <p14:creationId xmlns:p14="http://schemas.microsoft.com/office/powerpoint/2010/main" val="1050715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away/Resolution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507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096000" cy="1143000"/>
          </a:xfrm>
        </p:spPr>
        <p:txBody>
          <a:bodyPr>
            <a:normAutofit/>
          </a:bodyPr>
          <a:lstStyle/>
          <a:p>
            <a:r>
              <a:rPr lang="en-US" dirty="0" smtClean="0"/>
              <a:t>Warm-up exercise</a:t>
            </a:r>
            <a:endParaRPr lang="en-US" dirty="0"/>
          </a:p>
        </p:txBody>
      </p:sp>
      <p:sp>
        <p:nvSpPr>
          <p:cNvPr id="3" name="Content Placeholder 2"/>
          <p:cNvSpPr>
            <a:spLocks noGrp="1"/>
          </p:cNvSpPr>
          <p:nvPr>
            <p:ph idx="1"/>
          </p:nvPr>
        </p:nvSpPr>
        <p:spPr/>
        <p:txBody>
          <a:bodyPr>
            <a:normAutofit lnSpcReduction="10000"/>
          </a:bodyPr>
          <a:lstStyle/>
          <a:p>
            <a:r>
              <a:rPr lang="en-US" dirty="0" smtClean="0"/>
              <a:t>You were charged to design a new initiative </a:t>
            </a:r>
          </a:p>
          <a:p>
            <a:r>
              <a:rPr lang="en-US" dirty="0" smtClean="0"/>
              <a:t>You can recruit two people from the pool on the table.</a:t>
            </a:r>
          </a:p>
          <a:p>
            <a:r>
              <a:rPr lang="en-US" dirty="0" smtClean="0"/>
              <a:t>Make your team</a:t>
            </a:r>
          </a:p>
          <a:p>
            <a:r>
              <a:rPr lang="en-US" dirty="0" smtClean="0"/>
              <a:t>Discuss your selection</a:t>
            </a:r>
          </a:p>
          <a:p>
            <a:r>
              <a:rPr lang="en-US" dirty="0" smtClean="0"/>
              <a:t>Share</a:t>
            </a:r>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5306085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a:t>
            </a:r>
            <a:r>
              <a:rPr lang="en-US" smtClean="0"/>
              <a:t> …</a:t>
            </a:r>
            <a:endParaRPr lang="en-US" dirty="0"/>
          </a:p>
        </p:txBody>
      </p:sp>
      <p:sp>
        <p:nvSpPr>
          <p:cNvPr id="3" name="Content Placeholder 2"/>
          <p:cNvSpPr>
            <a:spLocks noGrp="1"/>
          </p:cNvSpPr>
          <p:nvPr>
            <p:ph idx="1"/>
          </p:nvPr>
        </p:nvSpPr>
        <p:spPr>
          <a:xfrm>
            <a:off x="457200" y="1417638"/>
            <a:ext cx="8229600" cy="4708525"/>
          </a:xfrm>
        </p:spPr>
        <p:txBody>
          <a:bodyPr/>
          <a:lstStyle/>
          <a:p>
            <a:pPr marL="0" indent="0">
              <a:lnSpc>
                <a:spcPct val="80000"/>
              </a:lnSpc>
              <a:buNone/>
            </a:pPr>
            <a:r>
              <a:rPr lang="en-US" dirty="0" smtClean="0"/>
              <a:t>2.   </a:t>
            </a:r>
            <a:r>
              <a:rPr lang="en-US" sz="3000" dirty="0"/>
              <a:t>Tell the people at your table whom you chose as </a:t>
            </a:r>
            <a:r>
              <a:rPr lang="en-US" sz="3000" dirty="0" smtClean="0"/>
              <a:t>   team </a:t>
            </a:r>
            <a:r>
              <a:rPr lang="en-US" sz="3000" dirty="0"/>
              <a:t>members.</a:t>
            </a:r>
          </a:p>
          <a:p>
            <a:pPr marL="0" indent="0">
              <a:buNone/>
            </a:pPr>
            <a:endParaRPr lang="en-US" dirty="0"/>
          </a:p>
          <a:p>
            <a:pPr marL="0" indent="0">
              <a:buNone/>
            </a:pPr>
            <a:r>
              <a:rPr lang="en-US" dirty="0" smtClean="0"/>
              <a:t>3. Take turns to discuss why you chose those people as team members.</a:t>
            </a:r>
            <a:endParaRPr lang="en-US" dirty="0"/>
          </a:p>
        </p:txBody>
      </p:sp>
    </p:spTree>
    <p:extLst>
      <p:ext uri="{BB962C8B-B14F-4D97-AF65-F5344CB8AC3E}">
        <p14:creationId xmlns:p14="http://schemas.microsoft.com/office/powerpoint/2010/main" val="10189321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We do as faculty …</a:t>
            </a:r>
            <a:endParaRPr lang="en-US" dirty="0"/>
          </a:p>
        </p:txBody>
      </p:sp>
      <p:sp>
        <p:nvSpPr>
          <p:cNvPr id="3" name="Content Placeholder 2"/>
          <p:cNvSpPr>
            <a:spLocks noGrp="1"/>
          </p:cNvSpPr>
          <p:nvPr>
            <p:ph idx="1"/>
          </p:nvPr>
        </p:nvSpPr>
        <p:spPr>
          <a:xfrm>
            <a:off x="457200" y="1295400"/>
            <a:ext cx="8458200" cy="5257800"/>
          </a:xfrm>
        </p:spPr>
        <p:txBody>
          <a:bodyPr>
            <a:normAutofit fontScale="92500" lnSpcReduction="20000"/>
          </a:bodyPr>
          <a:lstStyle/>
          <a:p>
            <a:pPr>
              <a:buFont typeface="Wingdings" panose="05000000000000000000" pitchFamily="2" charset="2"/>
              <a:buChar char="§"/>
            </a:pPr>
            <a:r>
              <a:rPr lang="en-US" sz="3000" dirty="0" smtClean="0"/>
              <a:t>We prepare our lessons carefully with ample examples.</a:t>
            </a:r>
          </a:p>
          <a:p>
            <a:pPr>
              <a:buFont typeface="Wingdings" panose="05000000000000000000" pitchFamily="2" charset="2"/>
              <a:buChar char="§"/>
            </a:pPr>
            <a:r>
              <a:rPr lang="en-US" sz="3000" dirty="0" smtClean="0"/>
              <a:t>We do our best to engage the students using available technology like Clickers, white boards, computer demos, and etc.</a:t>
            </a:r>
          </a:p>
          <a:p>
            <a:pPr>
              <a:buFont typeface="Wingdings" panose="05000000000000000000" pitchFamily="2" charset="2"/>
              <a:buChar char="§"/>
            </a:pPr>
            <a:r>
              <a:rPr lang="en-US" sz="3000" dirty="0" smtClean="0"/>
              <a:t>We give ample meaningful assignments.</a:t>
            </a:r>
          </a:p>
          <a:p>
            <a:pPr>
              <a:buFont typeface="Wingdings" panose="05000000000000000000" pitchFamily="2" charset="2"/>
              <a:buChar char="§"/>
            </a:pPr>
            <a:r>
              <a:rPr lang="en-US" sz="3000" dirty="0" smtClean="0"/>
              <a:t>We give multiple exams and quizzes.</a:t>
            </a:r>
          </a:p>
          <a:p>
            <a:pPr>
              <a:buFont typeface="Wingdings" panose="05000000000000000000" pitchFamily="2" charset="2"/>
              <a:buChar char="§"/>
            </a:pPr>
            <a:r>
              <a:rPr lang="en-US" sz="3000" dirty="0" smtClean="0"/>
              <a:t>We hold weekly office hours.</a:t>
            </a:r>
          </a:p>
          <a:p>
            <a:pPr>
              <a:buFont typeface="Wingdings" panose="05000000000000000000" pitchFamily="2" charset="2"/>
              <a:buChar char="§"/>
            </a:pPr>
            <a:r>
              <a:rPr lang="en-US" sz="3000" dirty="0" smtClean="0"/>
              <a:t>Other…</a:t>
            </a:r>
          </a:p>
          <a:p>
            <a:pPr marL="457200" lvl="1" indent="0">
              <a:buNone/>
            </a:pPr>
            <a:endParaRPr lang="en-US" dirty="0" smtClean="0"/>
          </a:p>
          <a:p>
            <a:pPr marL="57150" indent="0">
              <a:buNone/>
            </a:pPr>
            <a:r>
              <a:rPr lang="en-US" dirty="0" smtClean="0"/>
              <a:t>We work harder than our students, constantly designing, delivering, and assessing . What else can we do?</a:t>
            </a:r>
            <a:endParaRPr lang="en-US" dirty="0"/>
          </a:p>
        </p:txBody>
      </p:sp>
    </p:spTree>
    <p:extLst>
      <p:ext uri="{BB962C8B-B14F-4D97-AF65-F5344CB8AC3E}">
        <p14:creationId xmlns:p14="http://schemas.microsoft.com/office/powerpoint/2010/main" val="38112327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dirty="0" smtClean="0"/>
              <a:t>Observed Problems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Student attendance drops gradually, because:</a:t>
            </a:r>
          </a:p>
          <a:p>
            <a:pPr lvl="1"/>
            <a:r>
              <a:rPr lang="en-US" dirty="0"/>
              <a:t>Some students </a:t>
            </a:r>
            <a:r>
              <a:rPr lang="en-US" dirty="0" smtClean="0"/>
              <a:t>fall behind and give up.</a:t>
            </a:r>
          </a:p>
          <a:p>
            <a:pPr lvl="1"/>
            <a:r>
              <a:rPr lang="en-US" dirty="0" smtClean="0"/>
              <a:t>Some students lose interest.</a:t>
            </a:r>
          </a:p>
          <a:p>
            <a:pPr lvl="1"/>
            <a:r>
              <a:rPr lang="en-US" dirty="0" smtClean="0"/>
              <a:t>Some get busy catching up with other courses.</a:t>
            </a:r>
          </a:p>
          <a:p>
            <a:r>
              <a:rPr lang="en-US" dirty="0" smtClean="0"/>
              <a:t>As a result, the faculty gets discouraged.</a:t>
            </a:r>
          </a:p>
          <a:p>
            <a:r>
              <a:rPr lang="en-US" dirty="0" smtClean="0"/>
              <a:t>Office hours are poorly attended, due to:</a:t>
            </a:r>
          </a:p>
          <a:p>
            <a:pPr lvl="1"/>
            <a:r>
              <a:rPr lang="en-US" dirty="0" smtClean="0"/>
              <a:t>Time conflict.</a:t>
            </a:r>
          </a:p>
          <a:p>
            <a:pPr lvl="1"/>
            <a:r>
              <a:rPr lang="en-US" dirty="0" smtClean="0"/>
              <a:t>Poor time management.</a:t>
            </a:r>
          </a:p>
          <a:p>
            <a:pPr lvl="1"/>
            <a:r>
              <a:rPr lang="en-US" dirty="0" smtClean="0"/>
              <a:t>False assumption: Do not bother professors.</a:t>
            </a:r>
          </a:p>
        </p:txBody>
      </p:sp>
    </p:spTree>
    <p:extLst>
      <p:ext uri="{BB962C8B-B14F-4D97-AF65-F5344CB8AC3E}">
        <p14:creationId xmlns:p14="http://schemas.microsoft.com/office/powerpoint/2010/main" val="10464610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t>Faculty Self Reflection</a:t>
            </a:r>
            <a:endParaRPr lang="en-US" dirty="0"/>
          </a:p>
        </p:txBody>
      </p:sp>
      <p:sp>
        <p:nvSpPr>
          <p:cNvPr id="3" name="Content Placeholder 2"/>
          <p:cNvSpPr>
            <a:spLocks noGrp="1"/>
          </p:cNvSpPr>
          <p:nvPr>
            <p:ph idx="1"/>
          </p:nvPr>
        </p:nvSpPr>
        <p:spPr>
          <a:xfrm>
            <a:off x="457200" y="1143000"/>
            <a:ext cx="8229600" cy="4983163"/>
          </a:xfrm>
        </p:spPr>
        <p:txBody>
          <a:bodyPr>
            <a:noAutofit/>
          </a:bodyPr>
          <a:lstStyle/>
          <a:p>
            <a:pPr marL="0" indent="0">
              <a:buNone/>
            </a:pPr>
            <a:r>
              <a:rPr lang="en-US" sz="2400" dirty="0" smtClean="0"/>
              <a:t>When I started attending the Equity Workshops, I did not see anything wrong with my teaching style, I was doing all the right things </a:t>
            </a:r>
            <a:r>
              <a:rPr lang="en-US" sz="2400" dirty="0" smtClean="0">
                <a:sym typeface="Wingdings" panose="05000000000000000000" pitchFamily="2" charset="2"/>
              </a:rPr>
              <a:t> After </a:t>
            </a:r>
            <a:r>
              <a:rPr lang="en-US" sz="2400" dirty="0" smtClean="0"/>
              <a:t>six months, I started to </a:t>
            </a:r>
            <a:r>
              <a:rPr lang="en-US" sz="2400" dirty="0"/>
              <a:t>notice </a:t>
            </a:r>
            <a:r>
              <a:rPr lang="en-US" sz="2400" dirty="0" smtClean="0"/>
              <a:t>subtle issues:</a:t>
            </a:r>
          </a:p>
          <a:p>
            <a:pPr>
              <a:buFont typeface="Wingdings" panose="05000000000000000000" pitchFamily="2" charset="2"/>
              <a:buChar char="§"/>
            </a:pPr>
            <a:r>
              <a:rPr lang="en-US" sz="2000" dirty="0" smtClean="0"/>
              <a:t>I do not pay attention to the cultural identities of my students.</a:t>
            </a:r>
          </a:p>
          <a:p>
            <a:pPr marL="457200" lvl="1" indent="0">
              <a:buNone/>
            </a:pPr>
            <a:r>
              <a:rPr lang="en-US" sz="2000" dirty="0"/>
              <a:t>(</a:t>
            </a:r>
            <a:r>
              <a:rPr lang="en-US" sz="2000" dirty="0" smtClean="0"/>
              <a:t>Thinking of Vietnamese student as Chinese!)</a:t>
            </a:r>
          </a:p>
          <a:p>
            <a:pPr>
              <a:buFont typeface="Wingdings" panose="05000000000000000000" pitchFamily="2" charset="2"/>
              <a:buChar char="§"/>
            </a:pPr>
            <a:r>
              <a:rPr lang="en-US" sz="2000" dirty="0" smtClean="0"/>
              <a:t>I mix up the name of my African American students.</a:t>
            </a:r>
          </a:p>
          <a:p>
            <a:pPr lvl="1">
              <a:buFont typeface="Wingdings" panose="05000000000000000000" pitchFamily="2" charset="2"/>
              <a:buChar char="§"/>
            </a:pPr>
            <a:endParaRPr lang="en-US" sz="2000" dirty="0" smtClean="0"/>
          </a:p>
          <a:p>
            <a:pPr>
              <a:buFont typeface="Wingdings" panose="05000000000000000000" pitchFamily="2" charset="2"/>
              <a:buChar char="§"/>
            </a:pPr>
            <a:r>
              <a:rPr lang="en-US" sz="2000" dirty="0" smtClean="0"/>
              <a:t>I assume certain students are smart and doing well based on the way they look or behave and vice versa.</a:t>
            </a:r>
          </a:p>
          <a:p>
            <a:pPr>
              <a:buFont typeface="Wingdings" panose="05000000000000000000" pitchFamily="2" charset="2"/>
              <a:buChar char="§"/>
            </a:pPr>
            <a:r>
              <a:rPr lang="en-US" sz="2000" dirty="0" smtClean="0"/>
              <a:t>I assume that I explain the concepts clearly, and everyone follows me.</a:t>
            </a:r>
          </a:p>
          <a:p>
            <a:pPr>
              <a:buFont typeface="Wingdings" panose="05000000000000000000" pitchFamily="2" charset="2"/>
              <a:buChar char="§"/>
            </a:pPr>
            <a:r>
              <a:rPr lang="en-US" sz="2000" dirty="0" smtClean="0"/>
              <a:t>I mostly address those students who sit in front rows and are attentive.</a:t>
            </a:r>
          </a:p>
          <a:p>
            <a:pPr marL="0" indent="0">
              <a:buNone/>
            </a:pPr>
            <a:endParaRPr lang="en-US" sz="2000" dirty="0"/>
          </a:p>
        </p:txBody>
      </p:sp>
    </p:spTree>
    <p:extLst>
      <p:ext uri="{BB962C8B-B14F-4D97-AF65-F5344CB8AC3E}">
        <p14:creationId xmlns:p14="http://schemas.microsoft.com/office/powerpoint/2010/main" val="11106350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Our Current Plans</a:t>
            </a:r>
            <a:endParaRPr lang="en-US" dirty="0"/>
          </a:p>
        </p:txBody>
      </p:sp>
      <p:sp>
        <p:nvSpPr>
          <p:cNvPr id="3" name="Content Placeholder 2"/>
          <p:cNvSpPr>
            <a:spLocks noGrp="1"/>
          </p:cNvSpPr>
          <p:nvPr>
            <p:ph idx="1"/>
          </p:nvPr>
        </p:nvSpPr>
        <p:spPr/>
        <p:txBody>
          <a:bodyPr/>
          <a:lstStyle/>
          <a:p>
            <a:r>
              <a:rPr lang="en-US" dirty="0" smtClean="0"/>
              <a:t>To find out about our misconceptions and hidden biases, we have decided to visit each other’s classes and provide critical feedbacks to one another.</a:t>
            </a:r>
          </a:p>
          <a:p>
            <a:r>
              <a:rPr lang="en-US" dirty="0" smtClean="0"/>
              <a:t>We have been discussing Al Young’s 4 frames during our meetings. </a:t>
            </a:r>
          </a:p>
          <a:p>
            <a:pPr marL="0" indent="0">
              <a:buNone/>
            </a:pPr>
            <a:endParaRPr lang="en-US" dirty="0" smtClean="0"/>
          </a:p>
          <a:p>
            <a:endParaRPr lang="en-US" dirty="0"/>
          </a:p>
        </p:txBody>
      </p:sp>
    </p:spTree>
    <p:extLst>
      <p:ext uri="{BB962C8B-B14F-4D97-AF65-F5344CB8AC3E}">
        <p14:creationId xmlns:p14="http://schemas.microsoft.com/office/powerpoint/2010/main" val="5912278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Frame-4: Revision Eng. Culture</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pPr marL="0" indent="0">
              <a:buNone/>
            </a:pPr>
            <a:r>
              <a:rPr lang="en-US" dirty="0" smtClean="0"/>
              <a:t>As faculty, we need to ask ourselves:</a:t>
            </a:r>
          </a:p>
          <a:p>
            <a:pPr marL="514350" indent="-514350">
              <a:buAutoNum type="arabicPeriod"/>
            </a:pPr>
            <a:r>
              <a:rPr lang="en-US" dirty="0" smtClean="0"/>
              <a:t>Do I see engineering as more masculine discipline?</a:t>
            </a:r>
          </a:p>
          <a:p>
            <a:pPr marL="514350" indent="-514350">
              <a:buAutoNum type="arabicPeriod"/>
            </a:pPr>
            <a:r>
              <a:rPr lang="en-US" dirty="0" smtClean="0"/>
              <a:t>Do I ask students about their experience of equity within the classroom or in the school?</a:t>
            </a:r>
          </a:p>
          <a:p>
            <a:pPr marL="514350" indent="-514350">
              <a:buAutoNum type="arabicPeriod"/>
            </a:pPr>
            <a:r>
              <a:rPr lang="en-US" dirty="0" smtClean="0"/>
              <a:t>Do I talk to my colleagues about their view of equity in classrooms</a:t>
            </a:r>
          </a:p>
          <a:p>
            <a:pPr marL="514350" indent="-514350">
              <a:buAutoNum type="arabicPeriod"/>
            </a:pPr>
            <a:r>
              <a:rPr lang="en-US" dirty="0" smtClean="0"/>
              <a:t>Do I talk about social relevance of the topics I cover in the class?</a:t>
            </a:r>
          </a:p>
          <a:p>
            <a:pPr marL="514350" indent="-514350">
              <a:buAutoNum type="arabicPeriod"/>
            </a:pPr>
            <a:r>
              <a:rPr lang="en-US" dirty="0" smtClean="0"/>
              <a:t>Do I talk about the real world application of the topics covered in the class</a:t>
            </a:r>
            <a:endParaRPr lang="en-US" dirty="0"/>
          </a:p>
        </p:txBody>
      </p:sp>
    </p:spTree>
    <p:extLst>
      <p:ext uri="{BB962C8B-B14F-4D97-AF65-F5344CB8AC3E}">
        <p14:creationId xmlns:p14="http://schemas.microsoft.com/office/powerpoint/2010/main" val="23509628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Activity-3</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dirty="0"/>
              <a:t>Pick up a handout </a:t>
            </a:r>
            <a:r>
              <a:rPr lang="en-US" dirty="0" smtClean="0"/>
              <a:t>with Frame-4 Questions:</a:t>
            </a:r>
            <a:endParaRPr lang="en-US" dirty="0"/>
          </a:p>
          <a:p>
            <a:r>
              <a:rPr lang="en-US" dirty="0"/>
              <a:t>Part-1  (5 minutes)</a:t>
            </a:r>
          </a:p>
          <a:p>
            <a:pPr marL="0" indent="0">
              <a:buNone/>
            </a:pPr>
            <a:r>
              <a:rPr lang="en-US" sz="2800" i="1" dirty="0" smtClean="0"/>
              <a:t>    Reflect and answer each question.</a:t>
            </a:r>
          </a:p>
          <a:p>
            <a:pPr marL="0" indent="0">
              <a:buNone/>
            </a:pPr>
            <a:endParaRPr lang="en-US" sz="2800" i="1" dirty="0" smtClean="0"/>
          </a:p>
          <a:p>
            <a:r>
              <a:rPr lang="en-US" dirty="0" smtClean="0"/>
              <a:t>Part-2  (5 minutes)</a:t>
            </a:r>
            <a:endParaRPr lang="en-US" dirty="0"/>
          </a:p>
          <a:p>
            <a:pPr marL="0" indent="0">
              <a:buNone/>
            </a:pPr>
            <a:r>
              <a:rPr lang="en-US" sz="2800" i="1" dirty="0" smtClean="0"/>
              <a:t>     Share your responses with the person next to you.</a:t>
            </a:r>
          </a:p>
          <a:p>
            <a:pPr marL="0" indent="0">
              <a:buNone/>
            </a:pPr>
            <a:endParaRPr lang="en-US" dirty="0" smtClean="0"/>
          </a:p>
        </p:txBody>
      </p:sp>
    </p:spTree>
    <p:extLst>
      <p:ext uri="{BB962C8B-B14F-4D97-AF65-F5344CB8AC3E}">
        <p14:creationId xmlns:p14="http://schemas.microsoft.com/office/powerpoint/2010/main" val="16418148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477000" cy="1143000"/>
          </a:xfrm>
        </p:spPr>
        <p:txBody>
          <a:bodyPr>
            <a:noAutofit/>
          </a:bodyPr>
          <a:lstStyle/>
          <a:p>
            <a:pPr algn="l"/>
            <a:r>
              <a:rPr lang="en-US" sz="3600" b="1" dirty="0" smtClean="0">
                <a:latin typeface="Times New Roman" panose="02020603050405020304" pitchFamily="18" charset="0"/>
                <a:cs typeface="Times New Roman" panose="02020603050405020304" pitchFamily="18" charset="0"/>
              </a:rPr>
              <a:t>Wicked Problem of Diversity</a:t>
            </a:r>
            <a:endParaRPr lang="en-US" sz="3600" dirty="0"/>
          </a:p>
        </p:txBody>
      </p:sp>
      <p:pic>
        <p:nvPicPr>
          <p:cNvPr id="2050" name="Picture 2" descr="C:\Users\fmili\AppData\Local\Microsoft\Windows\Temporary Internet Files\Content.IE5\RHMEV6M7\Agile-Values-Innovation-and-the-Shortage-of-Women-Software-Developers.011[1].jpg"/>
          <p:cNvPicPr>
            <a:picLocks noGrp="1" noChangeAspect="1" noChangeArrowheads="1"/>
          </p:cNvPicPr>
          <p:nvPr>
            <p:ph idx="1"/>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859492" y="1828800"/>
            <a:ext cx="5283200"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1000" y="3200400"/>
            <a:ext cx="1496243" cy="954107"/>
          </a:xfrm>
          <a:prstGeom prst="rect">
            <a:avLst/>
          </a:prstGeom>
          <a:noFill/>
        </p:spPr>
        <p:txBody>
          <a:bodyPr wrap="none" rtlCol="0">
            <a:spAutoFit/>
          </a:bodyPr>
          <a:lstStyle/>
          <a:p>
            <a:pPr algn="ctr"/>
            <a:r>
              <a:rPr lang="en-US" sz="2800" b="1" dirty="0" smtClean="0">
                <a:solidFill>
                  <a:srgbClr val="CC0000"/>
                </a:solidFill>
              </a:rPr>
              <a:t>Equity</a:t>
            </a:r>
          </a:p>
          <a:p>
            <a:pPr algn="ctr"/>
            <a:r>
              <a:rPr lang="en-US" sz="2800" b="1" dirty="0" smtClean="0">
                <a:solidFill>
                  <a:srgbClr val="CC0000"/>
                </a:solidFill>
              </a:rPr>
              <a:t>Diversity</a:t>
            </a:r>
          </a:p>
        </p:txBody>
      </p:sp>
    </p:spTree>
    <p:extLst>
      <p:ext uri="{BB962C8B-B14F-4D97-AF65-F5344CB8AC3E}">
        <p14:creationId xmlns:p14="http://schemas.microsoft.com/office/powerpoint/2010/main" val="1786555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tried (almost) everything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0526447"/>
              </p:ext>
            </p:extLst>
          </p:nvPr>
        </p:nvGraphicFramePr>
        <p:xfrm>
          <a:off x="457200" y="16002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Arrow 4"/>
          <p:cNvSpPr/>
          <p:nvPr/>
        </p:nvSpPr>
        <p:spPr>
          <a:xfrm>
            <a:off x="4388159" y="3048000"/>
            <a:ext cx="3810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597763">
            <a:off x="4378387" y="4572002"/>
            <a:ext cx="4508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5184775" y="3730626"/>
            <a:ext cx="450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3506580" y="3761833"/>
            <a:ext cx="450850" cy="45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6016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fmili\AppData\Local\Microsoft\Windows\Temporary Internet Files\Content.IE5\RHMEV6M7\mirro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37001">
            <a:off x="4113308" y="5029006"/>
            <a:ext cx="882884" cy="16601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Unless… it’s the thing itself</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4396782"/>
              </p:ext>
            </p:extLst>
          </p:nvPr>
        </p:nvGraphicFramePr>
        <p:xfrm>
          <a:off x="457200" y="1600200"/>
          <a:ext cx="8229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C:\Users\fmili\AppData\Local\Microsoft\Windows\Temporary Internet Files\Content.IE5\RHMEV6M7\mirro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60513">
            <a:off x="6222423" y="2667000"/>
            <a:ext cx="91180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fmili\AppData\Local\Microsoft\Windows\Temporary Internet Files\Content.IE5\RHMEV6M7\mirro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554384" y="2667606"/>
            <a:ext cx="934597" cy="1757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fmili\AppData\Local\Microsoft\Windows\Temporary Internet Files\Content.IE5\RHMEV6M7\mirro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71600"/>
            <a:ext cx="755901" cy="14213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364" y="4177983"/>
            <a:ext cx="2667000" cy="2585323"/>
          </a:xfrm>
          <a:prstGeom prst="rect">
            <a:avLst/>
          </a:prstGeom>
          <a:noFill/>
        </p:spPr>
        <p:txBody>
          <a:bodyPr wrap="square" rtlCol="0">
            <a:spAutoFit/>
          </a:bodyPr>
          <a:lstStyle/>
          <a:p>
            <a:r>
              <a:rPr lang="en-US" dirty="0" smtClean="0"/>
              <a:t>Donna Meadows:</a:t>
            </a:r>
          </a:p>
          <a:p>
            <a:r>
              <a:rPr lang="en-US" dirty="0" smtClean="0"/>
              <a:t>“The most effective leverage point to change is a system is by changing </a:t>
            </a:r>
            <a:r>
              <a:rPr lang="en-US" dirty="0"/>
              <a:t>The mindset or paradigm out of which the system-its goals, power structure, rules, its culture--- </a:t>
            </a:r>
            <a:r>
              <a:rPr lang="en-US" dirty="0" smtClean="0"/>
              <a:t>arises”</a:t>
            </a:r>
            <a:endParaRPr lang="en-US" dirty="0"/>
          </a:p>
          <a:p>
            <a:endParaRPr lang="en-US" dirty="0"/>
          </a:p>
        </p:txBody>
      </p:sp>
    </p:spTree>
    <p:extLst>
      <p:ext uri="{BB962C8B-B14F-4D97-AF65-F5344CB8AC3E}">
        <p14:creationId xmlns:p14="http://schemas.microsoft.com/office/powerpoint/2010/main" val="30590739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Journey</a:t>
            </a:r>
            <a:endParaRPr lang="en-US" dirty="0"/>
          </a:p>
        </p:txBody>
      </p:sp>
      <p:sp>
        <p:nvSpPr>
          <p:cNvPr id="3" name="Content Placeholder 2"/>
          <p:cNvSpPr>
            <a:spLocks noGrp="1"/>
          </p:cNvSpPr>
          <p:nvPr>
            <p:ph idx="1"/>
          </p:nvPr>
        </p:nvSpPr>
        <p:spPr/>
        <p:txBody>
          <a:bodyPr/>
          <a:lstStyle/>
          <a:p>
            <a:r>
              <a:rPr lang="en-US" dirty="0" smtClean="0"/>
              <a:t>Building faculty community across disciplines</a:t>
            </a:r>
          </a:p>
          <a:p>
            <a:r>
              <a:rPr lang="en-US" dirty="0" smtClean="0"/>
              <a:t>Learning together</a:t>
            </a:r>
          </a:p>
          <a:p>
            <a:r>
              <a:rPr lang="en-US" dirty="0" smtClean="0"/>
              <a:t>Reflection</a:t>
            </a:r>
          </a:p>
          <a:p>
            <a:r>
              <a:rPr lang="en-US" dirty="0" smtClean="0"/>
              <a:t>Living and practicing what we want to achieve</a:t>
            </a:r>
          </a:p>
          <a:p>
            <a:r>
              <a:rPr lang="en-US" dirty="0" smtClean="0"/>
              <a:t>Grass root emergent process of discovery </a:t>
            </a:r>
            <a:endParaRPr lang="en-US" dirty="0"/>
          </a:p>
        </p:txBody>
      </p:sp>
    </p:spTree>
    <p:extLst>
      <p:ext uri="{BB962C8B-B14F-4D97-AF65-F5344CB8AC3E}">
        <p14:creationId xmlns:p14="http://schemas.microsoft.com/office/powerpoint/2010/main" val="243126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5410200" cy="1143000"/>
          </a:xfrm>
        </p:spPr>
        <p:txBody>
          <a:bodyPr>
            <a:normAutofit/>
          </a:bodyPr>
          <a:lstStyle/>
          <a:p>
            <a:pPr algn="l"/>
            <a:r>
              <a:rPr lang="en-US" dirty="0" smtClean="0"/>
              <a:t>Guest Perspectives</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312970"/>
            <a:ext cx="2743200" cy="184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3254387"/>
            <a:ext cx="2667000" cy="1477328"/>
          </a:xfrm>
          <a:prstGeom prst="rect">
            <a:avLst/>
          </a:prstGeom>
          <a:noFill/>
        </p:spPr>
        <p:txBody>
          <a:bodyPr wrap="square" rtlCol="0">
            <a:spAutoFit/>
          </a:bodyPr>
          <a:lstStyle/>
          <a:p>
            <a:r>
              <a:rPr lang="en-US" dirty="0" smtClean="0"/>
              <a:t>Dr. Dorinda Carter, MSU</a:t>
            </a:r>
          </a:p>
          <a:p>
            <a:r>
              <a:rPr lang="en-US" dirty="0" smtClean="0"/>
              <a:t>The </a:t>
            </a:r>
            <a:r>
              <a:rPr lang="en-US" dirty="0"/>
              <a:t>Consciousness that Equitable Teaching Requires in STEM Classrooms</a:t>
            </a:r>
          </a:p>
        </p:txBody>
      </p:sp>
      <p:pic>
        <p:nvPicPr>
          <p:cNvPr id="5124" name="Picture 4" descr="http://fordschool.umich.edu/sites/default/files/alyou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695" y="1227467"/>
            <a:ext cx="1600200" cy="2026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19800" y="1227466"/>
            <a:ext cx="2362200" cy="1477328"/>
          </a:xfrm>
          <a:prstGeom prst="rect">
            <a:avLst/>
          </a:prstGeom>
          <a:noFill/>
        </p:spPr>
        <p:txBody>
          <a:bodyPr wrap="square" rtlCol="0">
            <a:spAutoFit/>
          </a:bodyPr>
          <a:lstStyle/>
          <a:p>
            <a:r>
              <a:rPr lang="en-US" dirty="0" smtClean="0"/>
              <a:t>Dr. Al Young, UM</a:t>
            </a:r>
          </a:p>
          <a:p>
            <a:r>
              <a:rPr lang="en-US" dirty="0" smtClean="0"/>
              <a:t>The </a:t>
            </a:r>
            <a:r>
              <a:rPr lang="en-US" dirty="0"/>
              <a:t>Latent </a:t>
            </a:r>
            <a:r>
              <a:rPr lang="en-US" dirty="0" smtClean="0"/>
              <a:t>challenges concerning diversity</a:t>
            </a:r>
            <a:r>
              <a:rPr lang="en-US" dirty="0"/>
              <a:t>, Equity, and </a:t>
            </a:r>
            <a:r>
              <a:rPr lang="en-US" dirty="0" smtClean="0"/>
              <a:t>inclusion </a:t>
            </a:r>
            <a:r>
              <a:rPr lang="en-US" dirty="0"/>
              <a:t>in </a:t>
            </a:r>
            <a:r>
              <a:rPr lang="en-US" dirty="0" smtClean="0"/>
              <a:t>STEM classroom</a:t>
            </a:r>
            <a:endParaRPr lang="en-US"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819286"/>
            <a:ext cx="2542047" cy="190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39627" y="5181600"/>
            <a:ext cx="2846847" cy="1754326"/>
          </a:xfrm>
          <a:prstGeom prst="rect">
            <a:avLst/>
          </a:prstGeom>
          <a:noFill/>
        </p:spPr>
        <p:txBody>
          <a:bodyPr wrap="square" rtlCol="0">
            <a:spAutoFit/>
          </a:bodyPr>
          <a:lstStyle/>
          <a:p>
            <a:r>
              <a:rPr lang="en-US" dirty="0" smtClean="0"/>
              <a:t>Dr. Ryan </a:t>
            </a:r>
            <a:r>
              <a:rPr lang="en-US" dirty="0" err="1" smtClean="0"/>
              <a:t>Alanitz</a:t>
            </a:r>
            <a:r>
              <a:rPr lang="en-US" dirty="0"/>
              <a:t> </a:t>
            </a:r>
            <a:r>
              <a:rPr lang="en-US" dirty="0" smtClean="0"/>
              <a:t>+ 2 students</a:t>
            </a:r>
          </a:p>
          <a:p>
            <a:r>
              <a:rPr lang="en-US" dirty="0"/>
              <a:t>Education Behind Bars: The Co-Production of Knowledge by Inmates and University Students</a:t>
            </a:r>
          </a:p>
          <a:p>
            <a:endParaRPr lang="en-US" dirty="0"/>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8120" y="3337855"/>
            <a:ext cx="24193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330473" y="3357817"/>
            <a:ext cx="2468240" cy="1754326"/>
          </a:xfrm>
          <a:prstGeom prst="rect">
            <a:avLst/>
          </a:prstGeom>
          <a:noFill/>
        </p:spPr>
        <p:txBody>
          <a:bodyPr wrap="none" rtlCol="0">
            <a:spAutoFit/>
          </a:bodyPr>
          <a:lstStyle/>
          <a:p>
            <a:r>
              <a:rPr lang="en-US" dirty="0" smtClean="0"/>
              <a:t>Dr. Liz Coleman, Former </a:t>
            </a:r>
          </a:p>
          <a:p>
            <a:r>
              <a:rPr lang="en-US" dirty="0" smtClean="0"/>
              <a:t>President Bennington </a:t>
            </a:r>
          </a:p>
          <a:p>
            <a:r>
              <a:rPr lang="en-US" dirty="0" smtClean="0"/>
              <a:t>College</a:t>
            </a:r>
          </a:p>
          <a:p>
            <a:r>
              <a:rPr lang="en-US" dirty="0"/>
              <a:t>Values in Education</a:t>
            </a:r>
            <a:r>
              <a:rPr lang="en-US" dirty="0" smtClean="0"/>
              <a:t>….</a:t>
            </a:r>
          </a:p>
          <a:p>
            <a:r>
              <a:rPr lang="en-US" dirty="0" smtClean="0"/>
              <a:t>What </a:t>
            </a:r>
            <a:r>
              <a:rPr lang="en-US" dirty="0"/>
              <a:t>Is at Stake</a:t>
            </a:r>
            <a:endParaRPr lang="en-US" dirty="0" smtClean="0"/>
          </a:p>
          <a:p>
            <a:endParaRPr lang="en-US" dirty="0"/>
          </a:p>
        </p:txBody>
      </p:sp>
    </p:spTree>
    <p:extLst>
      <p:ext uri="{BB962C8B-B14F-4D97-AF65-F5344CB8AC3E}">
        <p14:creationId xmlns:p14="http://schemas.microsoft.com/office/powerpoint/2010/main" val="35359483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reading</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4863" y="1179247"/>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605" y="1210319"/>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210319"/>
            <a:ext cx="1727003"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865" y="3886200"/>
            <a:ext cx="1890204" cy="281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3962400"/>
            <a:ext cx="186386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98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46005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6633"/>
            <a:ext cx="5716934" cy="3043881"/>
          </a:xfrm>
          <a:prstGeom prst="rect">
            <a:avLst/>
          </a:prstGeom>
        </p:spPr>
      </p:pic>
      <p:sp>
        <p:nvSpPr>
          <p:cNvPr id="6" name="TextBox 5"/>
          <p:cNvSpPr txBox="1"/>
          <p:nvPr/>
        </p:nvSpPr>
        <p:spPr>
          <a:xfrm>
            <a:off x="5943600" y="3657600"/>
            <a:ext cx="1625638" cy="1200329"/>
          </a:xfrm>
          <a:prstGeom prst="rect">
            <a:avLst/>
          </a:prstGeom>
          <a:noFill/>
        </p:spPr>
        <p:txBody>
          <a:bodyPr wrap="none" rtlCol="0">
            <a:spAutoFit/>
          </a:bodyPr>
          <a:lstStyle/>
          <a:p>
            <a:r>
              <a:rPr lang="en-US" dirty="0" smtClean="0"/>
              <a:t>Collaborative</a:t>
            </a:r>
          </a:p>
          <a:p>
            <a:r>
              <a:rPr lang="en-US" dirty="0" smtClean="0"/>
              <a:t>Emergent</a:t>
            </a:r>
          </a:p>
          <a:p>
            <a:r>
              <a:rPr lang="en-US" dirty="0" smtClean="0"/>
              <a:t>Unstructured</a:t>
            </a:r>
          </a:p>
          <a:p>
            <a:r>
              <a:rPr lang="en-US" dirty="0" smtClean="0"/>
              <a:t>Meta-reflective</a:t>
            </a:r>
            <a:endParaRPr lang="en-US" dirty="0"/>
          </a:p>
        </p:txBody>
      </p:sp>
    </p:spTree>
    <p:extLst>
      <p:ext uri="{BB962C8B-B14F-4D97-AF65-F5344CB8AC3E}">
        <p14:creationId xmlns:p14="http://schemas.microsoft.com/office/powerpoint/2010/main" val="400843796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18968</TotalTime>
  <Words>2029</Words>
  <Application>Microsoft Macintosh PowerPoint</Application>
  <PresentationFormat>On-screen Show (4:3)</PresentationFormat>
  <Paragraphs>184</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Faculty ProAction for Equity</vt:lpstr>
      <vt:lpstr>Warm-up exercise</vt:lpstr>
      <vt:lpstr>Wicked Problem of Diversity</vt:lpstr>
      <vt:lpstr>We tried (almost) everything</vt:lpstr>
      <vt:lpstr>Unless… it’s the thing itself</vt:lpstr>
      <vt:lpstr>Collective Journey</vt:lpstr>
      <vt:lpstr>Guest Perspectives</vt:lpstr>
      <vt:lpstr>Common reading</vt:lpstr>
      <vt:lpstr>PowerPoint Presentation</vt:lpstr>
      <vt:lpstr>Building, organizing toolbox</vt:lpstr>
      <vt:lpstr>Tool 1: Adapting 4 frames</vt:lpstr>
      <vt:lpstr>Tool 2: Open classroom doors</vt:lpstr>
      <vt:lpstr>Tool 3:  Promote model difference</vt:lpstr>
      <vt:lpstr>Tool 4: If it were that easy …..</vt:lpstr>
      <vt:lpstr>X-Ray Exercise*</vt:lpstr>
      <vt:lpstr>Your turn</vt:lpstr>
      <vt:lpstr>From Diagnostic to Action</vt:lpstr>
      <vt:lpstr>PowerPoint Presentation</vt:lpstr>
      <vt:lpstr>Take away/Resolution</vt:lpstr>
      <vt:lpstr>Cont …</vt:lpstr>
      <vt:lpstr>What We do as faculty …</vt:lpstr>
      <vt:lpstr>Observed Problems</vt:lpstr>
      <vt:lpstr>Faculty Self Reflection</vt:lpstr>
      <vt:lpstr>Our Current Plans</vt:lpstr>
      <vt:lpstr>Frame-4: Revision Eng. Culture</vt:lpstr>
      <vt:lpstr>Activity-3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CBE</dc:title>
  <dc:creator>fmili</dc:creator>
  <cp:lastModifiedBy>M Canning</cp:lastModifiedBy>
  <cp:revision>173</cp:revision>
  <dcterms:created xsi:type="dcterms:W3CDTF">2016-01-03T17:50:41Z</dcterms:created>
  <dcterms:modified xsi:type="dcterms:W3CDTF">2016-06-20T22:09:46Z</dcterms:modified>
</cp:coreProperties>
</file>