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477" r:id="rId2"/>
    <p:sldId id="995" r:id="rId3"/>
    <p:sldId id="1058" r:id="rId4"/>
    <p:sldId id="791" r:id="rId5"/>
    <p:sldId id="792" r:id="rId6"/>
    <p:sldId id="786" r:id="rId7"/>
    <p:sldId id="749" r:id="rId8"/>
    <p:sldId id="767" r:id="rId9"/>
    <p:sldId id="768" r:id="rId10"/>
    <p:sldId id="776" r:id="rId11"/>
    <p:sldId id="1028" r:id="rId12"/>
    <p:sldId id="1057" r:id="rId13"/>
    <p:sldId id="1055" r:id="rId14"/>
  </p:sldIdLst>
  <p:sldSz cx="12192000" cy="6858000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deghi" initials="s" lastIdx="17" clrIdx="0"/>
  <p:cmAuthor id="1" name="zamzam" initials="1" lastIdx="4" clrIdx="1"/>
  <p:cmAuthor id="2" name="slorenz" initials="sjl" lastIdx="3" clrIdx="2"/>
  <p:cmAuthor id="3" name="sadeghi" initials="f" lastIdx="3" clrIdx="3"/>
  <p:cmAuthor id="4" name="Sadeghi, Farshid" initials="SF" lastIdx="6" clrIdx="4">
    <p:extLst>
      <p:ext uri="{19B8F6BF-5375-455C-9EA6-DF929625EA0E}">
        <p15:presenceInfo xmlns:p15="http://schemas.microsoft.com/office/powerpoint/2012/main" userId="Sadeghi, Farshid" providerId="None"/>
      </p:ext>
    </p:extLst>
  </p:cmAuthor>
  <p:cmAuthor id="5" name="Sadeghi, Farshid" initials="SF [2]" lastIdx="1" clrIdx="5">
    <p:extLst>
      <p:ext uri="{19B8F6BF-5375-455C-9EA6-DF929625EA0E}">
        <p15:presenceInfo xmlns:p15="http://schemas.microsoft.com/office/powerpoint/2012/main" userId="S-1-5-21-2147685005-3481175987-295382041-229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A44A62"/>
    <a:srgbClr val="000099"/>
    <a:srgbClr val="F8F5D0"/>
    <a:srgbClr val="0000FF"/>
    <a:srgbClr val="FFC7CE"/>
    <a:srgbClr val="D0D8E8"/>
    <a:srgbClr val="FFB9C6"/>
    <a:srgbClr val="FF0000"/>
    <a:srgbClr val="00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4" autoAdjust="0"/>
    <p:restoredTop sz="96281" autoAdjust="0"/>
  </p:normalViewPr>
  <p:slideViewPr>
    <p:cSldViewPr snapToGrid="0">
      <p:cViewPr varScale="1">
        <p:scale>
          <a:sx n="116" d="100"/>
          <a:sy n="116" d="100"/>
        </p:scale>
        <p:origin x="216" y="3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188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4160520" cy="36703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3"/>
            <a:ext cx="4160520" cy="36703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9E6A6C17-340F-4436-BFCE-A83A75AC31DB}" type="datetimeFigureOut">
              <a:rPr lang="en-US" smtClean="0"/>
              <a:t>9/14/22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2"/>
            <a:ext cx="4160520" cy="367029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2"/>
            <a:ext cx="4160520" cy="367029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11A95022-0CDA-4DB7-A4D7-E16E7AE58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890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4160520" cy="36703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3"/>
            <a:ext cx="4160520" cy="36703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64136457-367D-4E35-868D-F7B3C9FAAE77}" type="datetimeFigureOut">
              <a:rPr lang="en-US" smtClean="0"/>
              <a:t>9/14/22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6675" y="914400"/>
            <a:ext cx="438785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4" rIns="96647" bIns="483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42"/>
            <a:ext cx="7680960" cy="2880360"/>
          </a:xfrm>
          <a:prstGeom prst="rect">
            <a:avLst/>
          </a:prstGeom>
        </p:spPr>
        <p:txBody>
          <a:bodyPr vert="horz" lIns="96647" tIns="48324" rIns="96647" bIns="483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2"/>
            <a:ext cx="4160520" cy="367029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2"/>
            <a:ext cx="4160520" cy="367029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8D60053D-BC76-4821-A987-FA0761809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747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0053D-BC76-4821-A987-FA07618095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35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2D2BAC5-629F-4DBC-B634-4C7646616F03}" type="datetime4">
              <a:rPr lang="en-US" smtClean="0"/>
              <a:t>September 14,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1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2D2BAC5-629F-4DBC-B634-4C7646616F03}" type="datetime4">
              <a:rPr lang="en-US" smtClean="0"/>
              <a:t>September 14,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47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2D2BAC5-629F-4DBC-B634-4C7646616F03}" type="datetime4">
              <a:rPr lang="en-US" smtClean="0"/>
              <a:t>September 14,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63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2D2BAC5-629F-4DBC-B634-4C7646616F03}" type="datetime4">
              <a:rPr lang="en-US" smtClean="0"/>
              <a:t>September 14,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28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2D2BAC5-629F-4DBC-B634-4C7646616F03}" type="datetime4">
              <a:rPr lang="en-US" smtClean="0"/>
              <a:t>September 14,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02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2D2BAC5-629F-4DBC-B634-4C7646616F03}" type="datetime4">
              <a:rPr lang="en-US" smtClean="0"/>
              <a:t>September 14,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97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2D2BAC5-629F-4DBC-B634-4C7646616F03}" type="datetime4">
              <a:rPr lang="en-US" smtClean="0"/>
              <a:t>September 14,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67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11347452" y="6553203"/>
            <a:ext cx="844549" cy="3667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chemeClr val="tx1"/>
              </a:solidFill>
              <a:latin typeface="Arial" charset="0"/>
              <a:ea typeface="+mn-ea"/>
            </a:endParaRPr>
          </a:p>
        </p:txBody>
      </p:sp>
      <p:sp>
        <p:nvSpPr>
          <p:cNvPr id="5" name="AutoShape 1035" descr="purdue_train3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sz="1800">
              <a:latin typeface="Times New Roman" pitchFamily="18" charset="0"/>
              <a:ea typeface="+mn-ea"/>
            </a:endParaRPr>
          </a:p>
        </p:txBody>
      </p:sp>
      <p:sp>
        <p:nvSpPr>
          <p:cNvPr id="46797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171825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7972" name="Rectangle 1028"/>
          <p:cNvSpPr>
            <a:spLocks noGrp="1" noChangeArrowheads="1"/>
          </p:cNvSpPr>
          <p:nvPr>
            <p:ph type="ctrTitle"/>
          </p:nvPr>
        </p:nvSpPr>
        <p:spPr>
          <a:xfrm>
            <a:off x="914400" y="12954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11717836" y="96721"/>
            <a:ext cx="304800" cy="2286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rgbClr val="D4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3BA3F4-0843-4C34-BC5D-438782B5BA32}"/>
              </a:ext>
            </a:extLst>
          </p:cNvPr>
          <p:cNvSpPr/>
          <p:nvPr userDrawn="1"/>
        </p:nvSpPr>
        <p:spPr bwMode="auto">
          <a:xfrm>
            <a:off x="4619625" y="6324600"/>
            <a:ext cx="6257925" cy="3667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rgbClr val="D4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Line 1056">
            <a:extLst>
              <a:ext uri="{FF2B5EF4-FFF2-40B4-BE49-F238E27FC236}">
                <a16:creationId xmlns:a16="http://schemas.microsoft.com/office/drawing/2014/main" id="{B945B99C-9503-4B39-9479-6B57FE346AD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7538318" y="6468454"/>
            <a:ext cx="43084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Grafik 8">
            <a:extLst>
              <a:ext uri="{FF2B5EF4-FFF2-40B4-BE49-F238E27FC236}">
                <a16:creationId xmlns:a16="http://schemas.microsoft.com/office/drawing/2014/main" id="{0068FAEF-CE6B-418D-A01F-581925B689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59" y="6062830"/>
            <a:ext cx="1463040" cy="82296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77421"/>
            <a:ext cx="6815667" cy="5948742"/>
          </a:xfrm>
          <a:noFill/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255595"/>
            <a:ext cx="4011084" cy="4870569"/>
          </a:xfrm>
          <a:noFill/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noFill/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403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82890"/>
            <a:ext cx="10972800" cy="4843274"/>
          </a:xfrm>
          <a:noFill/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noFill/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310186"/>
            <a:ext cx="10972800" cy="4815978"/>
          </a:xfrm>
          <a:noFill/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11347452" y="6553203"/>
            <a:ext cx="844549" cy="3667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AutoShape 1035" descr="purdue_train3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2" name="Group 1059"/>
          <p:cNvGrpSpPr>
            <a:grpSpLocks/>
          </p:cNvGrpSpPr>
          <p:nvPr/>
        </p:nvGrpSpPr>
        <p:grpSpPr bwMode="auto">
          <a:xfrm>
            <a:off x="76202" y="6367472"/>
            <a:ext cx="11764433" cy="357188"/>
            <a:chOff x="36" y="4011"/>
            <a:chExt cx="5558" cy="225"/>
          </a:xfrm>
        </p:grpSpPr>
        <p:sp>
          <p:nvSpPr>
            <p:cNvPr id="8" name="Text Box 1055"/>
            <p:cNvSpPr txBox="1">
              <a:spLocks noChangeArrowheads="1"/>
            </p:cNvSpPr>
            <p:nvPr userDrawn="1"/>
          </p:nvSpPr>
          <p:spPr bwMode="auto">
            <a:xfrm>
              <a:off x="757" y="4071"/>
              <a:ext cx="2078" cy="1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lIns="17392" tIns="8696" rIns="17392" bIns="8696">
              <a:spAutoFit/>
            </a:bodyPr>
            <a:lstStyle/>
            <a:p>
              <a:pPr defTabSz="820738" eaLnBrk="0" hangingPunct="0">
                <a:spcBef>
                  <a:spcPct val="50000"/>
                </a:spcBef>
                <a:defRPr/>
              </a:pPr>
              <a:r>
                <a:rPr lang="en-US" sz="1100" i="1" dirty="0">
                  <a:solidFill>
                    <a:schemeClr val="tx1"/>
                  </a:solidFill>
                </a:rPr>
                <a:t>Mechanical Engineering Tribology Laboratory (METL)</a:t>
              </a:r>
            </a:p>
          </p:txBody>
        </p:sp>
        <p:sp>
          <p:nvSpPr>
            <p:cNvPr id="9" name="Line 1056"/>
            <p:cNvSpPr>
              <a:spLocks noChangeShapeType="1"/>
            </p:cNvSpPr>
            <p:nvPr userDrawn="1"/>
          </p:nvSpPr>
          <p:spPr bwMode="auto">
            <a:xfrm>
              <a:off x="2858" y="4129"/>
              <a:ext cx="27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pic>
          <p:nvPicPr>
            <p:cNvPr id="10" name="Picture 1058" descr="PUlogo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4011"/>
              <a:ext cx="679" cy="2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</p:grpSp>
      <p:sp>
        <p:nvSpPr>
          <p:cNvPr id="46797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171825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Box 54"/>
          <p:cNvSpPr txBox="1">
            <a:spLocks noChangeArrowheads="1"/>
          </p:cNvSpPr>
          <p:nvPr/>
        </p:nvSpPr>
        <p:spPr bwMode="auto">
          <a:xfrm>
            <a:off x="10085917" y="6578603"/>
            <a:ext cx="1873251" cy="24447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b="1" dirty="0">
                <a:solidFill>
                  <a:schemeClr val="tx1"/>
                </a:solidFill>
              </a:rPr>
              <a:t>November</a:t>
            </a:r>
            <a:r>
              <a:rPr lang="en-US" sz="1000" b="1" baseline="0" dirty="0">
                <a:solidFill>
                  <a:schemeClr val="tx1"/>
                </a:solidFill>
              </a:rPr>
              <a:t> 19, 2009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Box 54"/>
          <p:cNvSpPr txBox="1">
            <a:spLocks noChangeArrowheads="1"/>
          </p:cNvSpPr>
          <p:nvPr/>
        </p:nvSpPr>
        <p:spPr bwMode="auto">
          <a:xfrm>
            <a:off x="10085917" y="6578603"/>
            <a:ext cx="1873251" cy="24447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b="1" dirty="0">
                <a:solidFill>
                  <a:schemeClr val="tx1"/>
                </a:solidFill>
              </a:rPr>
              <a:t>November</a:t>
            </a:r>
            <a:r>
              <a:rPr lang="en-US" sz="1000" b="1" baseline="0" dirty="0">
                <a:solidFill>
                  <a:schemeClr val="tx1"/>
                </a:solidFill>
              </a:rPr>
              <a:t> 19, 2009</a:t>
            </a:r>
            <a:endParaRPr lang="en-US" sz="1000" b="1" dirty="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11347452" y="6553203"/>
            <a:ext cx="844549" cy="3667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AutoShape 1035" descr="purdue_train3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2" name="Group 1059"/>
          <p:cNvGrpSpPr>
            <a:grpSpLocks/>
          </p:cNvGrpSpPr>
          <p:nvPr/>
        </p:nvGrpSpPr>
        <p:grpSpPr bwMode="auto">
          <a:xfrm>
            <a:off x="76202" y="6367472"/>
            <a:ext cx="11764433" cy="357188"/>
            <a:chOff x="36" y="4011"/>
            <a:chExt cx="5558" cy="225"/>
          </a:xfrm>
        </p:grpSpPr>
        <p:sp>
          <p:nvSpPr>
            <p:cNvPr id="8" name="Text Box 1055"/>
            <p:cNvSpPr txBox="1">
              <a:spLocks noChangeArrowheads="1"/>
            </p:cNvSpPr>
            <p:nvPr userDrawn="1"/>
          </p:nvSpPr>
          <p:spPr bwMode="auto">
            <a:xfrm>
              <a:off x="757" y="4071"/>
              <a:ext cx="2078" cy="1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lIns="17392" tIns="8696" rIns="17392" bIns="8696">
              <a:spAutoFit/>
            </a:bodyPr>
            <a:lstStyle/>
            <a:p>
              <a:pPr defTabSz="820738" eaLnBrk="0" hangingPunct="0">
                <a:spcBef>
                  <a:spcPct val="50000"/>
                </a:spcBef>
                <a:defRPr/>
              </a:pPr>
              <a:r>
                <a:rPr lang="en-US" sz="1100" i="1" dirty="0">
                  <a:solidFill>
                    <a:schemeClr val="tx1"/>
                  </a:solidFill>
                </a:rPr>
                <a:t>Mechanical Engineering Tribology Laboratory (METL)</a:t>
              </a:r>
            </a:p>
          </p:txBody>
        </p:sp>
        <p:sp>
          <p:nvSpPr>
            <p:cNvPr id="9" name="Line 1056"/>
            <p:cNvSpPr>
              <a:spLocks noChangeShapeType="1"/>
            </p:cNvSpPr>
            <p:nvPr userDrawn="1"/>
          </p:nvSpPr>
          <p:spPr bwMode="auto">
            <a:xfrm>
              <a:off x="2858" y="4129"/>
              <a:ext cx="27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pic>
          <p:nvPicPr>
            <p:cNvPr id="10" name="Picture 1058" descr="PUlogo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4011"/>
              <a:ext cx="679" cy="2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</p:grpSp>
      <p:sp>
        <p:nvSpPr>
          <p:cNvPr id="46797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171825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Box 54"/>
          <p:cNvSpPr txBox="1">
            <a:spLocks noChangeArrowheads="1"/>
          </p:cNvSpPr>
          <p:nvPr/>
        </p:nvSpPr>
        <p:spPr bwMode="auto">
          <a:xfrm>
            <a:off x="10085917" y="6578603"/>
            <a:ext cx="1873251" cy="24447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b="1" dirty="0">
                <a:solidFill>
                  <a:schemeClr val="tx1"/>
                </a:solidFill>
              </a:rPr>
              <a:t>November</a:t>
            </a:r>
            <a:r>
              <a:rPr lang="en-US" sz="1000" b="1" baseline="0" dirty="0">
                <a:solidFill>
                  <a:schemeClr val="tx1"/>
                </a:solidFill>
              </a:rPr>
              <a:t> 19, 2009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23834"/>
            <a:ext cx="10972800" cy="4802330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oti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23834"/>
            <a:ext cx="10972800" cy="4802330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2890"/>
            <a:ext cx="10972800" cy="4843273"/>
          </a:xfrm>
          <a:noFill/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005417" y="12700"/>
            <a:ext cx="10047816" cy="1143000"/>
          </a:xfrm>
        </p:spPr>
        <p:txBody>
          <a:bodyPr/>
          <a:lstStyle/>
          <a:p>
            <a:pPr eaLnBrk="1" hangingPunct="1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868" y="1257302"/>
            <a:ext cx="11108267" cy="3390901"/>
          </a:xfrm>
          <a:noFill/>
        </p:spPr>
        <p:txBody>
          <a:bodyPr wrap="square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>
                <a:solidFill>
                  <a:schemeClr val="accent1">
                    <a:lumMod val="50000"/>
                  </a:schemeClr>
                </a:solidFill>
                <a:ea typeface="+mn-ea"/>
              </a:rPr>
              <a:t>Click to edit Master text styles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26700" y="5367620"/>
            <a:ext cx="11108267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1313" lvl="0" indent="-341313">
              <a:spcBef>
                <a:spcPct val="20000"/>
              </a:spcBef>
              <a:buFont typeface="Arial" pitchFamily="34" charset="0"/>
              <a:buChar char="•"/>
              <a:tabLst>
                <a:tab pos="2170113" algn="l"/>
              </a:tabLst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METL – ARES</a:t>
            </a:r>
            <a:r>
              <a:rPr lang="en-US" sz="2000" b="1" i="1" kern="0" dirty="0">
                <a:solidFill>
                  <a:schemeClr val="bg1"/>
                </a:solidFill>
                <a:latin typeface="+mn-lt"/>
                <a:ea typeface="+mn-ea"/>
              </a:rPr>
              <a:t>:  Mechanical Engineering Tribology Laboratory and 	</a:t>
            </a:r>
            <a:r>
              <a:rPr lang="en-US" sz="2000" b="1" i="1" dirty="0">
                <a:solidFill>
                  <a:schemeClr val="bg1"/>
                </a:solidFill>
              </a:rPr>
              <a:t>Adaptive Radio Electronics and Sensors</a:t>
            </a:r>
            <a:r>
              <a:rPr lang="en-US" sz="2000" b="1" i="1" kern="0" dirty="0">
                <a:solidFill>
                  <a:schemeClr val="bg1"/>
                </a:solidFill>
                <a:latin typeface="+mn-lt"/>
                <a:ea typeface="+mn-ea"/>
              </a:rPr>
              <a:t>  Laboratory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009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6538"/>
            <a:ext cx="5384800" cy="4829626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10186"/>
            <a:ext cx="5384800" cy="4815978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403" y="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03101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92573"/>
            <a:ext cx="5386917" cy="4133590"/>
          </a:xfr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8945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65281"/>
            <a:ext cx="5389033" cy="4160885"/>
          </a:xfr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403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4375" name="Text Box 7"/>
          <p:cNvSpPr txBox="1">
            <a:spLocks noChangeArrowheads="1"/>
          </p:cNvSpPr>
          <p:nvPr/>
        </p:nvSpPr>
        <p:spPr bwMode="auto">
          <a:xfrm>
            <a:off x="11347452" y="6553203"/>
            <a:ext cx="844549" cy="3667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chemeClr val="tx1"/>
              </a:solidFill>
              <a:latin typeface="Arial" charset="0"/>
              <a:ea typeface="+mn-ea"/>
            </a:endParaRPr>
          </a:p>
        </p:txBody>
      </p:sp>
      <p:sp>
        <p:nvSpPr>
          <p:cNvPr id="314406" name="Text Box 38"/>
          <p:cNvSpPr txBox="1">
            <a:spLocks noChangeArrowheads="1"/>
          </p:cNvSpPr>
          <p:nvPr/>
        </p:nvSpPr>
        <p:spPr bwMode="auto">
          <a:xfrm>
            <a:off x="11652252" y="53978"/>
            <a:ext cx="44873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99C07780-F02C-4BD2-A5C2-8D631C4E3683}" type="slidenum">
              <a:rPr lang="en-US" sz="1000" b="1">
                <a:solidFill>
                  <a:schemeClr val="tx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16" name="Text Box 1054"/>
          <p:cNvSpPr txBox="1">
            <a:spLocks noChangeArrowheads="1"/>
          </p:cNvSpPr>
          <p:nvPr userDrawn="1"/>
        </p:nvSpPr>
        <p:spPr bwMode="auto">
          <a:xfrm>
            <a:off x="10092076" y="6502403"/>
            <a:ext cx="1873251" cy="246221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baseline="0" dirty="0">
                <a:solidFill>
                  <a:prstClr val="black"/>
                </a:solidFill>
              </a:rPr>
              <a:t>September 14, </a:t>
            </a:r>
            <a:r>
              <a:rPr lang="en-US" sz="1000" dirty="0">
                <a:solidFill>
                  <a:prstClr val="black"/>
                </a:solidFill>
              </a:rPr>
              <a:t>2022</a:t>
            </a:r>
          </a:p>
        </p:txBody>
      </p:sp>
      <p:sp>
        <p:nvSpPr>
          <p:cNvPr id="13" name="Text Box 1055">
            <a:extLst>
              <a:ext uri="{FF2B5EF4-FFF2-40B4-BE49-F238E27FC236}">
                <a16:creationId xmlns:a16="http://schemas.microsoft.com/office/drawing/2014/main" id="{1ED8FAD9-A816-4347-990F-D8C23C2CD4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8326" y="6373196"/>
            <a:ext cx="3599714" cy="20222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  <a:effectLst/>
        </p:spPr>
        <p:txBody>
          <a:bodyPr wrap="square" lIns="17392" tIns="8696" rIns="17392" bIns="8696">
            <a:spAutoFit/>
          </a:bodyPr>
          <a:lstStyle/>
          <a:p>
            <a:pPr algn="ctr" defTabSz="82073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i="1" dirty="0">
                <a:solidFill>
                  <a:prstClr val="black"/>
                </a:solidFill>
                <a:ea typeface="ＭＳ Ｐゴシック" pitchFamily="-108" charset="-128"/>
              </a:rPr>
              <a:t>Mechanical Engineering Tribology Laboratory (METL)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4991506-E0A0-4AC3-A2AF-DE1D0C7BB3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654" y="5925661"/>
            <a:ext cx="62523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1056">
            <a:extLst>
              <a:ext uri="{FF2B5EF4-FFF2-40B4-BE49-F238E27FC236}">
                <a16:creationId xmlns:a16="http://schemas.microsoft.com/office/drawing/2014/main" id="{02CAA3C3-97B2-488F-93BB-3325A4A6DEC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670324" y="6478587"/>
            <a:ext cx="717647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+mj-lt"/>
          <a:ea typeface="ＭＳ Ｐゴシック" pitchFamily="-108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imes New Roman" pitchFamily="18" charset="0"/>
          <a:ea typeface="ＭＳ Ｐゴシック" pitchFamily="-10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imes New Roman" pitchFamily="18" charset="0"/>
          <a:ea typeface="ＭＳ Ｐゴシック" pitchFamily="-10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imes New Roman" pitchFamily="18" charset="0"/>
          <a:ea typeface="ＭＳ Ｐゴシック" pitchFamily="-10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imes New Roman" pitchFamily="18" charset="0"/>
          <a:ea typeface="ＭＳ Ｐゴシック" pitchFamily="-10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00099"/>
          </a:solidFill>
          <a:latin typeface="+mn-lt"/>
          <a:ea typeface="ＭＳ Ｐゴシック" pitchFamily="-108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rgbClr val="000099"/>
          </a:solidFill>
          <a:latin typeface="+mn-lt"/>
          <a:ea typeface="ＭＳ Ｐゴシック" pitchFamily="-108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70000"/>
        <a:buFont typeface="Courier New" panose="02070309020205020404" pitchFamily="49" charset="0"/>
        <a:buChar char="o"/>
        <a:defRPr sz="2400">
          <a:solidFill>
            <a:srgbClr val="000099"/>
          </a:solidFill>
          <a:latin typeface="+mn-lt"/>
          <a:ea typeface="ＭＳ Ｐゴシック" pitchFamily="-108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rgbClr val="000099"/>
          </a:solidFill>
          <a:latin typeface="+mn-lt"/>
          <a:ea typeface="ＭＳ Ｐゴシック" pitchFamily="-108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ea typeface="ＭＳ Ｐゴシック" pitchFamily="-108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50.tiff"/><Relationship Id="rId7" Type="http://schemas.openxmlformats.org/officeDocument/2006/relationships/image" Target="../media/image53.png"/><Relationship Id="rId12" Type="http://schemas.openxmlformats.org/officeDocument/2006/relationships/image" Target="../media/image5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9.emf"/><Relationship Id="rId5" Type="http://schemas.openxmlformats.org/officeDocument/2006/relationships/image" Target="../media/image25.png"/><Relationship Id="rId10" Type="http://schemas.openxmlformats.org/officeDocument/2006/relationships/image" Target="../media/image54.png"/><Relationship Id="rId4" Type="http://schemas.openxmlformats.org/officeDocument/2006/relationships/image" Target="../media/image51.jpeg"/><Relationship Id="rId9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12" Type="http://schemas.openxmlformats.org/officeDocument/2006/relationships/hyperlink" Target="https://en.wikipedia.org/wiki/Voronoi_diagram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tiff"/><Relationship Id="rId11" Type="http://schemas.openxmlformats.org/officeDocument/2006/relationships/hyperlink" Target="http://melbourneschoolzones.com/" TargetMode="External"/><Relationship Id="rId5" Type="http://schemas.openxmlformats.org/officeDocument/2006/relationships/image" Target="../media/image8.png"/><Relationship Id="rId10" Type="http://schemas.openxmlformats.org/officeDocument/2006/relationships/hyperlink" Target="https://www.juancarlosdeleon.com/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23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2.png"/><Relationship Id="rId5" Type="http://schemas.openxmlformats.org/officeDocument/2006/relationships/image" Target="../media/image20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0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jpeg"/><Relationship Id="rId5" Type="http://schemas.openxmlformats.org/officeDocument/2006/relationships/image" Target="../media/image50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43643" y="1126103"/>
            <a:ext cx="10504714" cy="1573554"/>
          </a:xfrm>
        </p:spPr>
        <p:txBody>
          <a:bodyPr/>
          <a:lstStyle/>
          <a:p>
            <a:r>
              <a:rPr lang="en-US" sz="4000" dirty="0"/>
              <a:t>Analytical and Experimental Investigation of Effect of Surface Roughness on Tensile Fatigue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C629F952-FE3C-49E0-B6AD-9C74FB90B653}"/>
              </a:ext>
            </a:extLst>
          </p:cNvPr>
          <p:cNvSpPr txBox="1">
            <a:spLocks/>
          </p:cNvSpPr>
          <p:nvPr/>
        </p:nvSpPr>
        <p:spPr bwMode="auto">
          <a:xfrm>
            <a:off x="2895600" y="3340264"/>
            <a:ext cx="6400800" cy="13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>
                <a:solidFill>
                  <a:srgbClr val="000099"/>
                </a:solidFill>
                <a:latin typeface="+mn-lt"/>
                <a:ea typeface="ＭＳ Ｐゴシック" pitchFamily="-108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0099"/>
                </a:solidFill>
                <a:latin typeface="+mn-lt"/>
                <a:ea typeface="ＭＳ Ｐゴシック" pitchFamily="-108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Font typeface="Courier New" panose="02070309020205020404" pitchFamily="49" charset="0"/>
              <a:buChar char="o"/>
              <a:defRPr sz="2400">
                <a:solidFill>
                  <a:srgbClr val="000099"/>
                </a:solidFill>
                <a:latin typeface="+mn-lt"/>
                <a:ea typeface="ＭＳ Ｐゴシック" pitchFamily="-108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rgbClr val="000099"/>
                </a:solidFill>
                <a:latin typeface="+mn-lt"/>
                <a:ea typeface="ＭＳ Ｐゴシック" pitchFamily="-108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r>
              <a:rPr lang="en-US" sz="2400" b="1" kern="0" dirty="0"/>
              <a:t>Kushagra Singh</a:t>
            </a:r>
          </a:p>
          <a:p>
            <a:r>
              <a:rPr lang="en-US" sz="2400" kern="0" dirty="0"/>
              <a:t>PhD Candidate</a:t>
            </a:r>
          </a:p>
          <a:p>
            <a:r>
              <a:rPr lang="en-US" sz="2400" kern="0" dirty="0"/>
              <a:t>School of Mechanical Engineering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ACEB152A-9F0A-47EC-8073-B192554CF368}"/>
              </a:ext>
            </a:extLst>
          </p:cNvPr>
          <p:cNvSpPr txBox="1">
            <a:spLocks/>
          </p:cNvSpPr>
          <p:nvPr/>
        </p:nvSpPr>
        <p:spPr bwMode="auto">
          <a:xfrm>
            <a:off x="2906486" y="5633925"/>
            <a:ext cx="6515100" cy="6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>
                <a:solidFill>
                  <a:srgbClr val="000099"/>
                </a:solidFill>
                <a:latin typeface="+mn-lt"/>
                <a:ea typeface="ＭＳ Ｐゴシック" pitchFamily="-108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0099"/>
                </a:solidFill>
                <a:latin typeface="+mn-lt"/>
                <a:ea typeface="ＭＳ Ｐゴシック" pitchFamily="-108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Font typeface="Courier New" panose="02070309020205020404" pitchFamily="49" charset="0"/>
              <a:buChar char="o"/>
              <a:defRPr sz="2400">
                <a:solidFill>
                  <a:srgbClr val="000099"/>
                </a:solidFill>
                <a:latin typeface="+mn-lt"/>
                <a:ea typeface="ＭＳ Ｐゴシック" pitchFamily="-108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rgbClr val="000099"/>
                </a:solidFill>
                <a:latin typeface="+mn-lt"/>
                <a:ea typeface="ＭＳ Ｐゴシック" pitchFamily="-108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r>
              <a:rPr lang="en-US" sz="1600" kern="0" dirty="0"/>
              <a:t>Based on Publication:</a:t>
            </a:r>
          </a:p>
          <a:p>
            <a:r>
              <a:rPr lang="en-US" sz="1600" kern="0" dirty="0"/>
              <a:t>Singh, K., Sadeghi, F., Correns, M. and Blass, T., 2019. A microstructure based approach to model effects of surface roughness on tensile fatigue. International Journal of Fatigue, 129, p.105229.</a:t>
            </a:r>
          </a:p>
        </p:txBody>
      </p:sp>
    </p:spTree>
    <p:extLst>
      <p:ext uri="{BB962C8B-B14F-4D97-AF65-F5344CB8AC3E}">
        <p14:creationId xmlns:p14="http://schemas.microsoft.com/office/powerpoint/2010/main" val="1127121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SN Curves: Experiments and Model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8" y="1143000"/>
            <a:ext cx="4124131" cy="2904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80" y="1189145"/>
            <a:ext cx="4152710" cy="29043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090" y="1429259"/>
            <a:ext cx="3401319" cy="242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746449" y="4752272"/>
            <a:ext cx="11000792" cy="1352938"/>
          </a:xfrm>
        </p:spPr>
        <p:txBody>
          <a:bodyPr>
            <a:normAutofit/>
          </a:bodyPr>
          <a:lstStyle/>
          <a:p>
            <a:r>
              <a:rPr lang="en-US" sz="2200" dirty="0"/>
              <a:t>Experiment &amp; modeling: Fatigue life decreases with increasing roughness</a:t>
            </a:r>
          </a:p>
          <a:p>
            <a:r>
              <a:rPr lang="en-US" sz="2200" dirty="0"/>
              <a:t>Effect decreases at low cycle, plasticity: failure mode not considered by model</a:t>
            </a:r>
          </a:p>
          <a:p>
            <a:r>
              <a:rPr lang="en-US" sz="2200" dirty="0"/>
              <a:t>Accurate Endurance limit prediction</a:t>
            </a:r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id="{BF653974-131D-4D7A-AD05-681BBCFF22AA}"/>
              </a:ext>
            </a:extLst>
          </p:cNvPr>
          <p:cNvSpPr txBox="1"/>
          <p:nvPr/>
        </p:nvSpPr>
        <p:spPr>
          <a:xfrm>
            <a:off x="1544060" y="4204822"/>
            <a:ext cx="1998305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sz="1200" dirty="0"/>
              <a:t>Experimental SN curves</a:t>
            </a:r>
          </a:p>
        </p:txBody>
      </p:sp>
      <p:sp>
        <p:nvSpPr>
          <p:cNvPr id="8" name="TextBox 72">
            <a:extLst>
              <a:ext uri="{FF2B5EF4-FFF2-40B4-BE49-F238E27FC236}">
                <a16:creationId xmlns:a16="http://schemas.microsoft.com/office/drawing/2014/main" id="{80753968-3528-47FE-9AE6-F041AD4C07CA}"/>
              </a:ext>
            </a:extLst>
          </p:cNvPr>
          <p:cNvSpPr txBox="1"/>
          <p:nvPr/>
        </p:nvSpPr>
        <p:spPr>
          <a:xfrm>
            <a:off x="5605987" y="4209408"/>
            <a:ext cx="1998305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sz="1200" dirty="0"/>
              <a:t>Predicted SN curves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72">
                <a:extLst>
                  <a:ext uri="{FF2B5EF4-FFF2-40B4-BE49-F238E27FC236}">
                    <a16:creationId xmlns:a16="http://schemas.microsoft.com/office/drawing/2014/main" id="{C62711CB-4555-41B9-B37E-B74737959D81}"/>
                  </a:ext>
                </a:extLst>
              </p:cNvPr>
              <p:cNvSpPr txBox="1"/>
              <p:nvPr/>
            </p:nvSpPr>
            <p:spPr>
              <a:xfrm>
                <a:off x="8976050" y="4204821"/>
                <a:ext cx="2771191" cy="27699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800"/>
                </a:lvl1pPr>
              </a:lstStyle>
              <a:p>
                <a:r>
                  <a:rPr lang="en-US" sz="1200" dirty="0"/>
                  <a:t>Corroboration of surface finish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9" name="TextBox 72">
                <a:extLst>
                  <a:ext uri="{FF2B5EF4-FFF2-40B4-BE49-F238E27FC236}">
                    <a16:creationId xmlns:a16="http://schemas.microsoft.com/office/drawing/2014/main" id="{C62711CB-4555-41B9-B37E-B74737959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050" y="4204821"/>
                <a:ext cx="2771191" cy="276999"/>
              </a:xfrm>
              <a:prstGeom prst="rect">
                <a:avLst/>
              </a:prstGeom>
              <a:blipFill>
                <a:blip r:embed="rId6"/>
                <a:stretch>
                  <a:fillRect t="-2222" b="-1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9D7EE2-57CE-42EB-BD4D-94471FA34EFB}"/>
              </a:ext>
            </a:extLst>
          </p:cNvPr>
          <p:cNvCxnSpPr/>
          <p:nvPr/>
        </p:nvCxnSpPr>
        <p:spPr bwMode="auto">
          <a:xfrm>
            <a:off x="3240911" y="2754775"/>
            <a:ext cx="0" cy="67422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BCA15E-AD3F-4B9C-A86D-FF31F2A9F9F0}"/>
              </a:ext>
            </a:extLst>
          </p:cNvPr>
          <p:cNvCxnSpPr/>
          <p:nvPr/>
        </p:nvCxnSpPr>
        <p:spPr bwMode="auto">
          <a:xfrm>
            <a:off x="7201383" y="2789500"/>
            <a:ext cx="0" cy="67422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801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10D61-B40B-40F4-ACDA-20AB7370D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Effect of Roughness on Tensile Fatigue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35F15-958F-42F7-9E2F-D14CFA0273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3" y="3589372"/>
            <a:ext cx="3001347" cy="203533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9B6AD30-36C3-43EE-9F38-C335B733B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3" y="1438818"/>
            <a:ext cx="1768896" cy="162463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BBAFBA-EA61-4DDB-898A-EE8A7605C0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16293" y="1207041"/>
            <a:ext cx="694355" cy="23232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72">
            <a:extLst>
              <a:ext uri="{FF2B5EF4-FFF2-40B4-BE49-F238E27FC236}">
                <a16:creationId xmlns:a16="http://schemas.microsoft.com/office/drawing/2014/main" id="{2EAA55C5-4607-4DFD-A8F9-7A1A17D88F87}"/>
              </a:ext>
            </a:extLst>
          </p:cNvPr>
          <p:cNvSpPr txBox="1"/>
          <p:nvPr/>
        </p:nvSpPr>
        <p:spPr>
          <a:xfrm>
            <a:off x="1505743" y="3144350"/>
            <a:ext cx="1768897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sz="1200" dirty="0"/>
              <a:t>Material microstructure</a:t>
            </a:r>
          </a:p>
        </p:txBody>
      </p:sp>
      <p:sp>
        <p:nvSpPr>
          <p:cNvPr id="8" name="TextBox 72">
            <a:extLst>
              <a:ext uri="{FF2B5EF4-FFF2-40B4-BE49-F238E27FC236}">
                <a16:creationId xmlns:a16="http://schemas.microsoft.com/office/drawing/2014/main" id="{88809CD5-64D7-4B13-9471-CCA7AB21B941}"/>
              </a:ext>
            </a:extLst>
          </p:cNvPr>
          <p:cNvSpPr txBox="1"/>
          <p:nvPr/>
        </p:nvSpPr>
        <p:spPr>
          <a:xfrm>
            <a:off x="746447" y="5683754"/>
            <a:ext cx="252819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sz="1200" dirty="0"/>
              <a:t>Smooth tensile specimen SN curve to obtain damage modeling parameters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FA5878-DF64-47CB-94E8-94D957D0E027}"/>
              </a:ext>
            </a:extLst>
          </p:cNvPr>
          <p:cNvSpPr/>
          <p:nvPr/>
        </p:nvSpPr>
        <p:spPr bwMode="auto">
          <a:xfrm>
            <a:off x="863470" y="2251136"/>
            <a:ext cx="97582" cy="11099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rgbClr val="D400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534F1D-7004-48C7-BBDF-D2108308DCE1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>
            <a:off x="961052" y="2306635"/>
            <a:ext cx="544691" cy="48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Brace 12">
            <a:extLst>
              <a:ext uri="{FF2B5EF4-FFF2-40B4-BE49-F238E27FC236}">
                <a16:creationId xmlns:a16="http://schemas.microsoft.com/office/drawing/2014/main" id="{3467C998-124C-4DBE-9187-71A188F16204}"/>
              </a:ext>
            </a:extLst>
          </p:cNvPr>
          <p:cNvSpPr/>
          <p:nvPr/>
        </p:nvSpPr>
        <p:spPr bwMode="auto">
          <a:xfrm>
            <a:off x="3415003" y="1278294"/>
            <a:ext cx="373225" cy="4867125"/>
          </a:xfrm>
          <a:prstGeom prst="rightBrace">
            <a:avLst>
              <a:gd name="adj1" fmla="val 62266"/>
              <a:gd name="adj2" fmla="val 49233"/>
            </a:avLst>
          </a:prstGeom>
          <a:noFill/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686D9C-2162-461B-A0BE-5591B1BA1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30" y="2418118"/>
            <a:ext cx="2298306" cy="3807295"/>
          </a:xfrm>
          <a:prstGeom prst="rect">
            <a:avLst/>
          </a:prstGeom>
        </p:spPr>
      </p:pic>
      <p:pic>
        <p:nvPicPr>
          <p:cNvPr id="15" name="Picture 14" descr="C:\Users\awalveka\Desktop\Meetings\7_25_18\non_uni_grain_100x86.2_gdsim5.8_dir1.7.PNG">
            <a:extLst>
              <a:ext uri="{FF2B5EF4-FFF2-40B4-BE49-F238E27FC236}">
                <a16:creationId xmlns:a16="http://schemas.microsoft.com/office/drawing/2014/main" id="{8D17725A-F18A-48BD-90F3-327C9C7FB3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74" y="4668566"/>
            <a:ext cx="1463195" cy="12518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BD3DA0-6A93-4F27-B8C2-9F73531CFBEE}"/>
              </a:ext>
            </a:extLst>
          </p:cNvPr>
          <p:cNvSpPr/>
          <p:nvPr/>
        </p:nvSpPr>
        <p:spPr bwMode="auto">
          <a:xfrm>
            <a:off x="5911383" y="4422369"/>
            <a:ext cx="123526" cy="12505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rgbClr val="D400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4D87654-ACAA-46B9-AD20-52724ED98DD3}"/>
              </a:ext>
            </a:extLst>
          </p:cNvPr>
          <p:cNvCxnSpPr>
            <a:stCxn id="16" idx="2"/>
            <a:endCxn id="15" idx="1"/>
          </p:cNvCxnSpPr>
          <p:nvPr/>
        </p:nvCxnSpPr>
        <p:spPr bwMode="auto">
          <a:xfrm rot="16200000" flipH="1">
            <a:off x="5674473" y="4846101"/>
            <a:ext cx="747075" cy="149728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ED4329E-A639-4CED-BA7B-3B42E15E25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8" y="4086344"/>
            <a:ext cx="1463195" cy="11461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F898EB1-F54A-4F7F-AC4F-2848AE515516}"/>
              </a:ext>
            </a:extLst>
          </p:cNvPr>
          <p:cNvSpPr/>
          <p:nvPr/>
        </p:nvSpPr>
        <p:spPr bwMode="auto">
          <a:xfrm>
            <a:off x="5467050" y="4359839"/>
            <a:ext cx="123526" cy="12505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rgbClr val="D400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CD65858E-0E79-4E7D-8B7A-AE9A0DBFE08C}"/>
              </a:ext>
            </a:extLst>
          </p:cNvPr>
          <p:cNvCxnSpPr>
            <a:cxnSpLocks/>
            <a:stCxn id="20" idx="1"/>
            <a:endCxn id="19" idx="3"/>
          </p:cNvCxnSpPr>
          <p:nvPr/>
        </p:nvCxnSpPr>
        <p:spPr bwMode="auto">
          <a:xfrm rot="10800000" flipV="1">
            <a:off x="5251424" y="4422368"/>
            <a:ext cx="215627" cy="237027"/>
          </a:xfrm>
          <a:prstGeom prst="bentConnector3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E1ACA80F-BB51-4C9D-AAF1-088CD7BC313A}"/>
              </a:ext>
            </a:extLst>
          </p:cNvPr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r="4274"/>
          <a:stretch/>
        </p:blipFill>
        <p:spPr>
          <a:xfrm>
            <a:off x="3710098" y="1127745"/>
            <a:ext cx="2324810" cy="139911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895524-22C5-4F85-8E70-B7C473E31E68}"/>
              </a:ext>
            </a:extLst>
          </p:cNvPr>
          <p:cNvCxnSpPr/>
          <p:nvPr/>
        </p:nvCxnSpPr>
        <p:spPr bwMode="auto">
          <a:xfrm flipV="1">
            <a:off x="3993501" y="2526856"/>
            <a:ext cx="0" cy="15594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72">
            <a:extLst>
              <a:ext uri="{FF2B5EF4-FFF2-40B4-BE49-F238E27FC236}">
                <a16:creationId xmlns:a16="http://schemas.microsoft.com/office/drawing/2014/main" id="{2C982900-586B-427F-AF46-AFCD2D296B34}"/>
              </a:ext>
            </a:extLst>
          </p:cNvPr>
          <p:cNvSpPr txBox="1"/>
          <p:nvPr/>
        </p:nvSpPr>
        <p:spPr>
          <a:xfrm>
            <a:off x="4109359" y="2578458"/>
            <a:ext cx="87318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sz="1200" dirty="0"/>
              <a:t>Three roughness</a:t>
            </a:r>
          </a:p>
          <a:p>
            <a:r>
              <a:rPr lang="en-US" sz="1200" dirty="0"/>
              <a:t>levels</a:t>
            </a:r>
          </a:p>
        </p:txBody>
      </p:sp>
      <p:sp>
        <p:nvSpPr>
          <p:cNvPr id="30" name="TextBox 72">
            <a:extLst>
              <a:ext uri="{FF2B5EF4-FFF2-40B4-BE49-F238E27FC236}">
                <a16:creationId xmlns:a16="http://schemas.microsoft.com/office/drawing/2014/main" id="{2734896F-88F1-424D-B8C9-7B84572B534E}"/>
              </a:ext>
            </a:extLst>
          </p:cNvPr>
          <p:cNvSpPr txBox="1"/>
          <p:nvPr/>
        </p:nvSpPr>
        <p:spPr>
          <a:xfrm>
            <a:off x="6900160" y="5932755"/>
            <a:ext cx="68590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sz="1200" dirty="0"/>
              <a:t>Voronoi grains</a:t>
            </a:r>
          </a:p>
        </p:txBody>
      </p:sp>
      <p:sp>
        <p:nvSpPr>
          <p:cNvPr id="31" name="TextBox 72">
            <a:extLst>
              <a:ext uri="{FF2B5EF4-FFF2-40B4-BE49-F238E27FC236}">
                <a16:creationId xmlns:a16="http://schemas.microsoft.com/office/drawing/2014/main" id="{B95A38D0-92C9-45C2-8BE1-CB67CFC763A6}"/>
              </a:ext>
            </a:extLst>
          </p:cNvPr>
          <p:cNvSpPr txBox="1"/>
          <p:nvPr/>
        </p:nvSpPr>
        <p:spPr>
          <a:xfrm>
            <a:off x="3788228" y="5268590"/>
            <a:ext cx="146319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sz="1200" dirty="0"/>
              <a:t>Construct rough specimens 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DE1D517D-E009-4815-B47F-A811F45A7DE0}"/>
              </a:ext>
            </a:extLst>
          </p:cNvPr>
          <p:cNvSpPr/>
          <p:nvPr/>
        </p:nvSpPr>
        <p:spPr bwMode="auto">
          <a:xfrm>
            <a:off x="7616649" y="1278293"/>
            <a:ext cx="373225" cy="4867125"/>
          </a:xfrm>
          <a:prstGeom prst="rightBrace">
            <a:avLst>
              <a:gd name="adj1" fmla="val 62266"/>
              <a:gd name="adj2" fmla="val 49233"/>
            </a:avLst>
          </a:prstGeom>
          <a:noFill/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CC292D0-BF9C-494D-BA29-28583CBF4A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 r="5163"/>
          <a:stretch/>
        </p:blipFill>
        <p:spPr bwMode="auto">
          <a:xfrm>
            <a:off x="8039114" y="2985833"/>
            <a:ext cx="2324809" cy="165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D2A5264-9289-4BA3-BF8A-BA7774E797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9114" y="1276504"/>
            <a:ext cx="2324809" cy="16540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383EA4-9681-4423-A77C-93047CAFA3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1"/>
          <a:stretch/>
        </p:blipFill>
        <p:spPr bwMode="auto">
          <a:xfrm>
            <a:off x="10220576" y="2202408"/>
            <a:ext cx="1820387" cy="138390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72">
            <a:extLst>
              <a:ext uri="{FF2B5EF4-FFF2-40B4-BE49-F238E27FC236}">
                <a16:creationId xmlns:a16="http://schemas.microsoft.com/office/drawing/2014/main" id="{9A9645E9-9029-4130-BAB6-1898852D583E}"/>
              </a:ext>
            </a:extLst>
          </p:cNvPr>
          <p:cNvSpPr txBox="1"/>
          <p:nvPr/>
        </p:nvSpPr>
        <p:spPr>
          <a:xfrm>
            <a:off x="10363923" y="1719449"/>
            <a:ext cx="1463195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sz="1200" dirty="0"/>
              <a:t>Predicted SN curves</a:t>
            </a:r>
          </a:p>
        </p:txBody>
      </p:sp>
      <p:sp>
        <p:nvSpPr>
          <p:cNvPr id="37" name="TextBox 72">
            <a:extLst>
              <a:ext uri="{FF2B5EF4-FFF2-40B4-BE49-F238E27FC236}">
                <a16:creationId xmlns:a16="http://schemas.microsoft.com/office/drawing/2014/main" id="{019738A2-23EE-4D6D-BE48-C26565EAF844}"/>
              </a:ext>
            </a:extLst>
          </p:cNvPr>
          <p:cNvSpPr txBox="1"/>
          <p:nvPr/>
        </p:nvSpPr>
        <p:spPr>
          <a:xfrm>
            <a:off x="10363923" y="3767841"/>
            <a:ext cx="167703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sz="1200" dirty="0"/>
              <a:t>Experimental SN curves;</a:t>
            </a:r>
          </a:p>
          <a:p>
            <a:r>
              <a:rPr lang="en-US" sz="1200" dirty="0"/>
              <a:t> model validation</a:t>
            </a:r>
          </a:p>
        </p:txBody>
      </p:sp>
      <p:pic>
        <p:nvPicPr>
          <p:cNvPr id="6146" name="Picture 2" descr="https://ars.els-cdn.com/content/image/1-s2.0-S0142112319303330-gr15_lrg.jpg">
            <a:extLst>
              <a:ext uri="{FF2B5EF4-FFF2-40B4-BE49-F238E27FC236}">
                <a16:creationId xmlns:a16="http://schemas.microsoft.com/office/drawing/2014/main" id="{2C47D62C-F80B-4B80-8BF9-CAA7FC2D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252" y="4966664"/>
            <a:ext cx="3326487" cy="10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72">
            <a:extLst>
              <a:ext uri="{FF2B5EF4-FFF2-40B4-BE49-F238E27FC236}">
                <a16:creationId xmlns:a16="http://schemas.microsoft.com/office/drawing/2014/main" id="{FDA8EC3D-5ACE-467F-9615-51A4925B8D98}"/>
              </a:ext>
            </a:extLst>
          </p:cNvPr>
          <p:cNvSpPr txBox="1"/>
          <p:nvPr/>
        </p:nvSpPr>
        <p:spPr>
          <a:xfrm>
            <a:off x="7989874" y="6071254"/>
            <a:ext cx="383724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sz="1200" dirty="0"/>
              <a:t>Similar crack initiation behavior in model and experiments</a:t>
            </a:r>
          </a:p>
        </p:txBody>
      </p:sp>
    </p:spTree>
    <p:extLst>
      <p:ext uri="{BB962C8B-B14F-4D97-AF65-F5344CB8AC3E}">
        <p14:creationId xmlns:p14="http://schemas.microsoft.com/office/powerpoint/2010/main" val="116384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6" grpId="0" animBg="1"/>
      <p:bldP spid="20" grpId="0" animBg="1"/>
      <p:bldP spid="29" grpId="0" animBg="1"/>
      <p:bldP spid="30" grpId="0" animBg="1"/>
      <p:bldP spid="31" grpId="0" animBg="1"/>
      <p:bldP spid="32" grpId="0" animBg="1"/>
      <p:bldP spid="36" grpId="0" animBg="1"/>
      <p:bldP spid="37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BAB2E-B453-43D5-B472-A8A40F8DF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57500"/>
            <a:ext cx="8229600" cy="1143000"/>
          </a:xfrm>
        </p:spPr>
        <p:txBody>
          <a:bodyPr/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92743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66292-E506-4955-A043-17FEBCAAF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P1- Roughness Modeling </a:t>
            </a:r>
            <a:r>
              <a:rPr lang="en-US" dirty="0"/>
              <a:t>details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2C4B92-A487-4E55-B865-FB3FAFDED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813" y="1291318"/>
            <a:ext cx="5272431" cy="4802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89AD76-86B1-401F-8B71-1E35E6634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244" y="1850571"/>
            <a:ext cx="6368592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31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C36DB-11AF-4FAB-B474-434266C4B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Objective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3E360F-70FC-4348-B2D2-964EF9311F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10774"/>
                <a:ext cx="6808237" cy="4639028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sz="2200" dirty="0"/>
                  <a:t>Rougher surface finishes have lower fatigue strength</a:t>
                </a:r>
              </a:p>
              <a:p>
                <a:pPr lvl="1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000" dirty="0"/>
                  <a:t>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dirty="0"/>
                  <a:t> is surface finish factor</a:t>
                </a:r>
              </a:p>
              <a:p>
                <a:pPr algn="just"/>
                <a:r>
                  <a:rPr lang="en-US" sz="2200" dirty="0"/>
                  <a:t>For machined finish,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200" dirty="0"/>
                  <a:t> is primarily influenced by arithmetic roughness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</a:p>
              <a:p>
                <a:pPr lvl="1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𝐴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𝑢𝑡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sup>
                    </m:sSubSup>
                  </m:oMath>
                </a14:m>
                <a:endParaRPr lang="en-US" sz="2000" dirty="0"/>
              </a:p>
              <a:p>
                <a:pPr algn="just"/>
                <a:r>
                  <a:rPr lang="en-US" sz="2200" dirty="0"/>
                  <a:t>Empirical formulae usually overly conservative</a:t>
                </a:r>
              </a:p>
              <a:p>
                <a:pPr algn="just"/>
                <a:r>
                  <a:rPr lang="en-US" sz="2200" dirty="0"/>
                  <a:t>Roughness modeled as defect [2], notch [3] or pre-existing crack [4]</a:t>
                </a:r>
              </a:p>
              <a:p>
                <a:pPr algn="just"/>
                <a:endParaRPr lang="en-US" sz="2200" dirty="0"/>
              </a:p>
              <a:p>
                <a:pPr algn="just"/>
                <a:r>
                  <a:rPr lang="en-US" sz="2200" b="1" dirty="0"/>
                  <a:t>Objective</a:t>
                </a:r>
                <a:r>
                  <a:rPr lang="en-US" sz="2200" dirty="0"/>
                  <a:t>: Use microstructure based approach to model roughness, accounting for topological randomness, and predict tensile fatigue life reduction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3E360F-70FC-4348-B2D2-964EF9311F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10774"/>
                <a:ext cx="6808237" cy="4639028"/>
              </a:xfrm>
              <a:blipFill>
                <a:blip r:embed="rId2"/>
                <a:stretch>
                  <a:fillRect l="-985" t="-920" r="-1164" b="-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s://ars.els-cdn.com/content/image/1-s2.0-S0142112308001473-gr11.jpg">
            <a:extLst>
              <a:ext uri="{FF2B5EF4-FFF2-40B4-BE49-F238E27FC236}">
                <a16:creationId xmlns:a16="http://schemas.microsoft.com/office/drawing/2014/main" id="{E432E8A0-F50E-41F7-8969-0E3107A5B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49" y="3872544"/>
            <a:ext cx="1760084" cy="149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rs.els-cdn.com/content/image/1-s2.0-S0142112308001473-gr16.jpg">
            <a:extLst>
              <a:ext uri="{FF2B5EF4-FFF2-40B4-BE49-F238E27FC236}">
                <a16:creationId xmlns:a16="http://schemas.microsoft.com/office/drawing/2014/main" id="{8DC38648-44D4-4B69-AB82-F221B46F8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21283" y="3842959"/>
            <a:ext cx="2224087" cy="154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0E8301-23AF-4F80-8F70-702F2E9CB1FE}"/>
                  </a:ext>
                </a:extLst>
              </p:cNvPr>
              <p:cNvSpPr txBox="1"/>
              <p:nvPr/>
            </p:nvSpPr>
            <p:spPr>
              <a:xfrm>
                <a:off x="9140572" y="3433261"/>
                <a:ext cx="1492755" cy="276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𝑢𝑡</m:t>
                        </m:r>
                      </m:sub>
                    </m:sSub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/>
                  <a:t> [1]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0E8301-23AF-4F80-8F70-702F2E9CB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0572" y="3433261"/>
                <a:ext cx="1492755" cy="276999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74E016F-3E8B-49C5-8F3A-79FF20F01A05}"/>
              </a:ext>
            </a:extLst>
          </p:cNvPr>
          <p:cNvSpPr txBox="1"/>
          <p:nvPr/>
        </p:nvSpPr>
        <p:spPr>
          <a:xfrm>
            <a:off x="7704050" y="5382183"/>
            <a:ext cx="404132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latin typeface="+mj-lt"/>
              </a:rPr>
              <a:t>Surface profile of axisymmetric specimen modeled</a:t>
            </a:r>
            <a:r>
              <a:rPr lang="en-US" sz="1200" dirty="0"/>
              <a:t> using White Light Interferometry and FEM [5]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95CD3B-21AF-4C73-9466-A60F49E3A76B}"/>
              </a:ext>
            </a:extLst>
          </p:cNvPr>
          <p:cNvSpPr txBox="1"/>
          <p:nvPr/>
        </p:nvSpPr>
        <p:spPr>
          <a:xfrm>
            <a:off x="705723" y="5623470"/>
            <a:ext cx="6615989" cy="630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700" dirty="0"/>
              <a:t>1. R. C. Johnson. Specifying a Surface Finish that Won’t Fail in Fatigue. Mach Des, 45(11)1973:108.</a:t>
            </a:r>
          </a:p>
          <a:p>
            <a:pPr algn="just"/>
            <a:r>
              <a:rPr lang="en-US" sz="700" dirty="0"/>
              <a:t>2. Murakami Y (</a:t>
            </a:r>
            <a:r>
              <a:rPr lang="en-US" sz="700" dirty="0" err="1"/>
              <a:t>Yukitaka</a:t>
            </a:r>
            <a:r>
              <a:rPr lang="en-US" sz="700" dirty="0"/>
              <a:t>). Metal fatigue : effects of small defects and nonmetallic inclusions. Elsevier; 2002.</a:t>
            </a:r>
          </a:p>
          <a:p>
            <a:pPr algn="just"/>
            <a:r>
              <a:rPr lang="en-US" sz="700" dirty="0"/>
              <a:t>3. </a:t>
            </a:r>
            <a:r>
              <a:rPr lang="en-US" sz="700" dirty="0" err="1"/>
              <a:t>Arola</a:t>
            </a:r>
            <a:r>
              <a:rPr lang="en-US" sz="700" dirty="0"/>
              <a:t> D, Williams CL. Estimating the fatigue stress concentration factor of machined surfaces. Int J Fatigue 2002;24:923–30.</a:t>
            </a:r>
          </a:p>
          <a:p>
            <a:pPr algn="just"/>
            <a:r>
              <a:rPr lang="en-US" sz="700" dirty="0"/>
              <a:t>4. </a:t>
            </a:r>
            <a:r>
              <a:rPr lang="en-US" sz="700" dirty="0" err="1"/>
              <a:t>Suraratchai</a:t>
            </a:r>
            <a:r>
              <a:rPr lang="en-US" sz="700" dirty="0"/>
              <a:t> M, </a:t>
            </a:r>
            <a:r>
              <a:rPr lang="en-US" sz="700" dirty="0" err="1"/>
              <a:t>Limido</a:t>
            </a:r>
            <a:r>
              <a:rPr lang="en-US" sz="700" dirty="0"/>
              <a:t> J, </a:t>
            </a:r>
            <a:r>
              <a:rPr lang="en-US" sz="700" dirty="0" err="1"/>
              <a:t>Mabru</a:t>
            </a:r>
            <a:r>
              <a:rPr lang="en-US" sz="700" dirty="0"/>
              <a:t> C, </a:t>
            </a:r>
            <a:r>
              <a:rPr lang="en-US" sz="700" dirty="0" err="1"/>
              <a:t>Chieragatti</a:t>
            </a:r>
            <a:r>
              <a:rPr lang="en-US" sz="700" dirty="0"/>
              <a:t> R. Modelling the influence of machined surface roughness on the fatigue life of </a:t>
            </a:r>
            <a:r>
              <a:rPr lang="en-US" sz="700" dirty="0" err="1"/>
              <a:t>aluminium</a:t>
            </a:r>
            <a:r>
              <a:rPr lang="en-US" sz="700" dirty="0"/>
              <a:t> alloy. Int J Fatigue 2008;30:2119–26.</a:t>
            </a:r>
          </a:p>
          <a:p>
            <a:pPr algn="just"/>
            <a:r>
              <a:rPr lang="en-US" sz="700" dirty="0"/>
              <a:t>5. </a:t>
            </a:r>
            <a:r>
              <a:rPr lang="en-US" sz="700" dirty="0" err="1"/>
              <a:t>Ås</a:t>
            </a:r>
            <a:r>
              <a:rPr lang="en-US" sz="700" dirty="0"/>
              <a:t> SK, </a:t>
            </a:r>
            <a:r>
              <a:rPr lang="en-US" sz="700" dirty="0" err="1"/>
              <a:t>Skallerud</a:t>
            </a:r>
            <a:r>
              <a:rPr lang="en-US" sz="700" dirty="0"/>
              <a:t> B, </a:t>
            </a:r>
            <a:r>
              <a:rPr lang="en-US" sz="700" dirty="0" err="1"/>
              <a:t>Tveiten</a:t>
            </a:r>
            <a:r>
              <a:rPr lang="en-US" sz="700" dirty="0"/>
              <a:t> BW. Surface roughness characterization for fatigue life predictions using finite element analysis. Int J Fatigue 2008;30:2200–9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BB3E82-3D6D-47F5-9382-35D6D3D0B1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58" t="1498" r="1206" b="3142"/>
          <a:stretch/>
        </p:blipFill>
        <p:spPr>
          <a:xfrm>
            <a:off x="7976507" y="1154520"/>
            <a:ext cx="3820886" cy="229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8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0306-EE63-4827-8EDC-C3D10A7E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Voronoi Tessellation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BEDAA-E7C0-488B-83E6-60BF1B1BA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26" y="3741414"/>
            <a:ext cx="5590474" cy="2118049"/>
          </a:xfrm>
        </p:spPr>
        <p:txBody>
          <a:bodyPr>
            <a:normAutofit/>
          </a:bodyPr>
          <a:lstStyle/>
          <a:p>
            <a:pPr algn="just"/>
            <a:r>
              <a:rPr lang="en-US" sz="2200" dirty="0"/>
              <a:t>Every point inside a cell is closer to the cell seed point than adjacent seed points</a:t>
            </a:r>
          </a:p>
          <a:p>
            <a:pPr algn="just"/>
            <a:r>
              <a:rPr lang="en-US" sz="2200" dirty="0"/>
              <a:t>Commonly used to model microstructure of materials</a:t>
            </a:r>
          </a:p>
        </p:txBody>
      </p:sp>
      <p:pic>
        <p:nvPicPr>
          <p:cNvPr id="4" name="Picture 3" descr="A close up of a giraffe&#10;&#10;Description automatically generated">
            <a:extLst>
              <a:ext uri="{FF2B5EF4-FFF2-40B4-BE49-F238E27FC236}">
                <a16:creationId xmlns:a16="http://schemas.microsoft.com/office/drawing/2014/main" id="{5C9CF12A-FD78-4A14-B1DF-6FC4EB5467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271" y="1184139"/>
            <a:ext cx="2788779" cy="1929776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2A02A25-F178-4479-AAF4-D38D4A66CA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013" y="1181567"/>
            <a:ext cx="2568360" cy="193234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12BA664-037E-4DE2-8075-6EE58CE6EF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124" y="1181567"/>
            <a:ext cx="2137677" cy="1968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E2FC1D-27C6-433E-A1D5-A3BDE9642452}"/>
              </a:ext>
            </a:extLst>
          </p:cNvPr>
          <p:cNvSpPr txBox="1"/>
          <p:nvPr/>
        </p:nvSpPr>
        <p:spPr>
          <a:xfrm>
            <a:off x="1159321" y="3146275"/>
            <a:ext cx="192437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Pattern on </a:t>
            </a:r>
            <a:r>
              <a:rPr lang="en-US" sz="1200" dirty="0" err="1"/>
              <a:t>Girraffe</a:t>
            </a:r>
            <a:r>
              <a:rPr lang="en-US" sz="1200" dirty="0"/>
              <a:t> skin [1]</a:t>
            </a:r>
          </a:p>
        </p:txBody>
      </p:sp>
      <p:pic>
        <p:nvPicPr>
          <p:cNvPr id="2052" name="Picture 4" descr="John Snow's map.">
            <a:extLst>
              <a:ext uri="{FF2B5EF4-FFF2-40B4-BE49-F238E27FC236}">
                <a16:creationId xmlns:a16="http://schemas.microsoft.com/office/drawing/2014/main" id="{80416E8E-FB6C-4359-BFD8-D75CE76E4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661" y="1181567"/>
            <a:ext cx="1939474" cy="195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3A0BC-6A47-4815-AE61-18902D4BF937}"/>
              </a:ext>
            </a:extLst>
          </p:cNvPr>
          <p:cNvSpPr txBox="1"/>
          <p:nvPr/>
        </p:nvSpPr>
        <p:spPr>
          <a:xfrm>
            <a:off x="4339683" y="3150011"/>
            <a:ext cx="192437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School catchment zones [2]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8915E5-46D8-4AE9-8710-C4AF94499DA5}"/>
              </a:ext>
            </a:extLst>
          </p:cNvPr>
          <p:cNvSpPr txBox="1"/>
          <p:nvPr/>
        </p:nvSpPr>
        <p:spPr>
          <a:xfrm>
            <a:off x="7108907" y="3177325"/>
            <a:ext cx="179498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Cholera outbreak map [3]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D2A8E5-B01A-4FED-947B-DC22C6FDA715}"/>
              </a:ext>
            </a:extLst>
          </p:cNvPr>
          <p:cNvSpPr txBox="1"/>
          <p:nvPr/>
        </p:nvSpPr>
        <p:spPr>
          <a:xfrm>
            <a:off x="9444423" y="3177325"/>
            <a:ext cx="207653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4130 steel grains (SEM) [4]</a:t>
            </a:r>
          </a:p>
        </p:txBody>
      </p:sp>
      <p:pic>
        <p:nvPicPr>
          <p:cNvPr id="13" name="Picture 12" descr="C:\Users\awalveka\Desktop\Meetings\7_25_18\non_uni_grain_100x86.2_gdsim5.8_dir1.7.PNG">
            <a:extLst>
              <a:ext uri="{FF2B5EF4-FFF2-40B4-BE49-F238E27FC236}">
                <a16:creationId xmlns:a16="http://schemas.microsoft.com/office/drawing/2014/main" id="{99DFAA8E-0641-4563-B9F8-C46E2F7A2F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743" y="3741414"/>
            <a:ext cx="2261657" cy="19350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34CD46-FEE1-46CC-809C-A5013AD07078}"/>
              </a:ext>
            </a:extLst>
          </p:cNvPr>
          <p:cNvSpPr txBox="1"/>
          <p:nvPr/>
        </p:nvSpPr>
        <p:spPr>
          <a:xfrm>
            <a:off x="9444423" y="5713322"/>
            <a:ext cx="207653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4130 Microstructure simulation based on SEM [4]</a:t>
            </a:r>
          </a:p>
        </p:txBody>
      </p:sp>
      <p:pic>
        <p:nvPicPr>
          <p:cNvPr id="15" name="Voronoi_growth_euclidean">
            <a:hlinkClick r:id="" action="ppaction://media"/>
            <a:extLst>
              <a:ext uri="{FF2B5EF4-FFF2-40B4-BE49-F238E27FC236}">
                <a16:creationId xmlns:a16="http://schemas.microsoft.com/office/drawing/2014/main" id="{3577E1D6-FF8F-4A47-AC97-C942D3CF6D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77338" y="3635901"/>
            <a:ext cx="2258120" cy="22581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13FD76-01C3-4562-B6CE-75C27E7D379C}"/>
              </a:ext>
            </a:extLst>
          </p:cNvPr>
          <p:cNvSpPr txBox="1"/>
          <p:nvPr/>
        </p:nvSpPr>
        <p:spPr>
          <a:xfrm>
            <a:off x="741043" y="5601032"/>
            <a:ext cx="3974027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700" dirty="0"/>
              <a:t>1.</a:t>
            </a:r>
            <a:r>
              <a:rPr lang="en-US" sz="700" dirty="0">
                <a:hlinkClick r:id="rId10"/>
              </a:rPr>
              <a:t>https://www.juancarlosdeleon.com/</a:t>
            </a:r>
            <a:r>
              <a:rPr lang="en-US" sz="700" dirty="0"/>
              <a:t> </a:t>
            </a:r>
          </a:p>
          <a:p>
            <a:pPr algn="just"/>
            <a:r>
              <a:rPr lang="en-US" sz="700" dirty="0"/>
              <a:t>2.</a:t>
            </a:r>
            <a:r>
              <a:rPr lang="en-US" sz="700" dirty="0">
                <a:hlinkClick r:id="rId11"/>
              </a:rPr>
              <a:t>http://melbourneschoolzones.com/</a:t>
            </a:r>
            <a:r>
              <a:rPr lang="en-US" sz="700" dirty="0"/>
              <a:t> </a:t>
            </a:r>
          </a:p>
          <a:p>
            <a:pPr algn="just"/>
            <a:r>
              <a:rPr lang="en-US" sz="700" dirty="0"/>
              <a:t>3.On The Mode Of Communication Of Cholera (Snow 1855a)	</a:t>
            </a:r>
          </a:p>
          <a:p>
            <a:pPr algn="just"/>
            <a:r>
              <a:rPr lang="en-US" sz="700" dirty="0"/>
              <a:t>4. Singh, K., Sadeghi, F., Correns, M. and Blass, T., 2019. A microstructure based approach to model effects of surface roughness on tensile fatigue. International Journal of Fatigue, 129, p.105229.</a:t>
            </a:r>
          </a:p>
          <a:p>
            <a:pPr algn="just"/>
            <a:r>
              <a:rPr lang="en-US" sz="700" dirty="0"/>
              <a:t>5. </a:t>
            </a:r>
            <a:r>
              <a:rPr lang="en-US" sz="700" dirty="0">
                <a:hlinkClick r:id="rId12"/>
              </a:rPr>
              <a:t>https://en.wikipedia.org/wiki/Voronoi_diagram</a:t>
            </a:r>
            <a:r>
              <a:rPr lang="en-US" sz="7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D3582-F017-4928-A880-1B52DD512BB5}"/>
              </a:ext>
            </a:extLst>
          </p:cNvPr>
          <p:cNvSpPr txBox="1"/>
          <p:nvPr/>
        </p:nvSpPr>
        <p:spPr>
          <a:xfrm>
            <a:off x="6877338" y="5926887"/>
            <a:ext cx="207653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Voronoi tessellation shows as radially outward growth [5]</a:t>
            </a:r>
          </a:p>
        </p:txBody>
      </p:sp>
    </p:spTree>
    <p:extLst>
      <p:ext uri="{BB962C8B-B14F-4D97-AF65-F5344CB8AC3E}">
        <p14:creationId xmlns:p14="http://schemas.microsoft.com/office/powerpoint/2010/main" val="17386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" grpId="0"/>
      <p:bldP spid="3" grpId="0" uiExpand="1" build="p"/>
      <p:bldP spid="7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1321" y="-40496"/>
            <a:ext cx="10449358" cy="1143000"/>
          </a:xfrm>
        </p:spPr>
        <p:txBody>
          <a:bodyPr/>
          <a:lstStyle/>
          <a:p>
            <a:r>
              <a:rPr lang="en-US" dirty="0"/>
              <a:t>Tensile Specimen Microstructure Modeling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1321" y="1102930"/>
            <a:ext cx="1838739" cy="282636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9902" y="1102932"/>
            <a:ext cx="1969011" cy="282636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30" y="1102932"/>
            <a:ext cx="1969011" cy="28263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8191" y="4157330"/>
            <a:ext cx="2044250" cy="2169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3727" y="4159805"/>
            <a:ext cx="1984841" cy="21671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550505" y="4255002"/>
            <a:ext cx="6663599" cy="1791236"/>
          </a:xfrm>
        </p:spPr>
        <p:txBody>
          <a:bodyPr>
            <a:noAutofit/>
          </a:bodyPr>
          <a:lstStyle/>
          <a:p>
            <a:pPr algn="just"/>
            <a:r>
              <a:rPr lang="en-US" sz="2200" dirty="0"/>
              <a:t>Critical zone: Microstructure modeled using Voronoi tessellation</a:t>
            </a:r>
          </a:p>
          <a:p>
            <a:pPr algn="just"/>
            <a:r>
              <a:rPr lang="en-US" sz="2200" dirty="0"/>
              <a:t>Centroids connected to vertices to get CST elements for FEA</a:t>
            </a:r>
          </a:p>
          <a:p>
            <a:pPr algn="just"/>
            <a:r>
              <a:rPr lang="en-US" sz="2200" dirty="0"/>
              <a:t>Grain boundaries correspond to weak planes of failure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8987" y="1102931"/>
            <a:ext cx="1993112" cy="282636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9883141" y="1861400"/>
            <a:ext cx="270588" cy="27991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D40000"/>
              </a:solidFill>
              <a:latin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9398191" y="2103995"/>
            <a:ext cx="484950" cy="2053335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10154212" y="2101519"/>
            <a:ext cx="1288228" cy="2055810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73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660865" y="3793272"/>
                <a:ext cx="4982547" cy="1454526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sz="2200" dirty="0"/>
                  <a:t>Rough surface – Gaussian noise added to seed’s reflection</a:t>
                </a:r>
              </a:p>
              <a:p>
                <a:pPr algn="just"/>
                <a:r>
                  <a:rPr lang="en-US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Higher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</m:acc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/>
                  <a:t>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200" dirty="0"/>
              </a:p>
              <a:p>
                <a:pPr marL="0" indent="0" algn="just">
                  <a:buNone/>
                </a:pPr>
                <a:endParaRPr lang="en-US" sz="22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0865" y="3793272"/>
                <a:ext cx="4982547" cy="1454526"/>
              </a:xfrm>
              <a:blipFill>
                <a:blip r:embed="rId3"/>
                <a:stretch>
                  <a:fillRect l="-1345" t="-2510" r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-5287"/>
            <a:ext cx="8229600" cy="1143000"/>
          </a:xfrm>
        </p:spPr>
        <p:txBody>
          <a:bodyPr/>
          <a:lstStyle/>
          <a:p>
            <a:r>
              <a:rPr lang="en-US" dirty="0"/>
              <a:t>Generating Roughness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5" y="1137712"/>
            <a:ext cx="2799304" cy="2196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86" y="1137712"/>
            <a:ext cx="2804160" cy="2196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3413" y="1106013"/>
            <a:ext cx="2458330" cy="22143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3413" y="3793272"/>
            <a:ext cx="2458330" cy="22275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919" y="3793272"/>
            <a:ext cx="2628480" cy="23190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097394" y="5135340"/>
                <a:ext cx="3673039" cy="8854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10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endChr m:val=""/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100">
                                              <a:latin typeface="Cambria Math" panose="02040503050406030204" pitchFamily="18" charset="0"/>
                                            </a:rPr>
                                            <m:t>,1</m:t>
                                          </m:r>
                                        </m:sub>
                                      </m:sSub>
                                      <m:r>
                                        <a:rPr lang="en-US" sz="110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100">
                                              <a:latin typeface="Cambria Math" panose="02040503050406030204" pitchFamily="18" charset="0"/>
                                            </a:rPr>
                                            <m:t>,2</m:t>
                                          </m:r>
                                        </m:sub>
                                      </m:sSub>
                                      <m:r>
                                        <a:rPr lang="en-US" sz="110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sSub>
                                        <m:sSub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1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100">
                                  <a:latin typeface="Cambria Math" panose="02040503050406030204" pitchFamily="18" charset="0"/>
                                </a:rPr>
                                <m:t> +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𝑡𝑟</m:t>
                                      </m:r>
                                    </m:sub>
                                  </m:sSub>
                                </m:sup>
                                <m:e>
                                  <m:d>
                                    <m:d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d>
                                            <m:d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11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1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𝑏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1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sz="1100">
                                                      <a:latin typeface="Cambria Math" panose="02040503050406030204" pitchFamily="18" charset="0"/>
                                                    </a:rPr>
                                                    <m:t>,1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110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sz="110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11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1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𝑏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1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sz="1100">
                                                      <a:latin typeface="Cambria Math" panose="02040503050406030204" pitchFamily="18" charset="0"/>
                                                    </a:rPr>
                                                    <m:t>,2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110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bSup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d>
                                            <m:dPr>
                                              <m:begChr m:val=""/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10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1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d>
                                                    <m:dPr>
                                                      <m:endChr m:val=""/>
                                                      <m:ctrlPr>
                                                        <a:rPr lang="en-US" sz="11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1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𝑏</m:t>
                                                      </m:r>
                                                    </m:e>
                                                  </m:d>
                                                </m:e>
                                                <m:sub>
                                                  <m:r>
                                                    <a:rPr lang="en-US" sz="11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sz="1100">
                                                      <a:latin typeface="Cambria Math" panose="02040503050406030204" pitchFamily="18" charset="0"/>
                                                    </a:rPr>
                                                    <m:t>,1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10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1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1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𝑏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1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sz="1100">
                                                      <a:latin typeface="Cambria Math" panose="02040503050406030204" pitchFamily="18" charset="0"/>
                                                    </a:rPr>
                                                    <m:t>,2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𝑡𝑟</m:t>
                                      </m:r>
                                    </m:sub>
                                  </m:sSub>
                                  <m:r>
                                    <a:rPr lang="en-US" sz="11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  <m:e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394" y="5135340"/>
                <a:ext cx="3673039" cy="8854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906299" y="5391572"/>
                <a:ext cx="1191095" cy="4730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10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1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299" y="5391572"/>
                <a:ext cx="1191095" cy="473015"/>
              </a:xfrm>
              <a:prstGeom prst="rect">
                <a:avLst/>
              </a:prstGeom>
              <a:blipFill>
                <a:blip r:embed="rId10"/>
                <a:stretch>
                  <a:fillRect l="-1538" t="-135897" r="-30256" b="-2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C3EE64B-A8E0-4A53-AB8C-6377F80804E1}"/>
                  </a:ext>
                </a:extLst>
              </p:cNvPr>
              <p:cNvSpPr txBox="1"/>
              <p:nvPr/>
            </p:nvSpPr>
            <p:spPr>
              <a:xfrm>
                <a:off x="9692780" y="3343234"/>
                <a:ext cx="1036039" cy="276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C3EE64B-A8E0-4A53-AB8C-6377F8080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2780" y="3343234"/>
                <a:ext cx="1036039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F0FB2F-AD42-48B2-BA79-EB5513725E13}"/>
                  </a:ext>
                </a:extLst>
              </p:cNvPr>
              <p:cNvSpPr txBox="1"/>
              <p:nvPr/>
            </p:nvSpPr>
            <p:spPr>
              <a:xfrm>
                <a:off x="9692779" y="6055378"/>
                <a:ext cx="1036039" cy="276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=2.0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F0FB2F-AD42-48B2-BA79-EB5513725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2779" y="6055378"/>
                <a:ext cx="1036039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CB3AFA-9186-4718-BF79-E6C686A3F8D6}"/>
                  </a:ext>
                </a:extLst>
              </p:cNvPr>
              <p:cNvSpPr txBox="1"/>
              <p:nvPr/>
            </p:nvSpPr>
            <p:spPr>
              <a:xfrm>
                <a:off x="2479735" y="2150759"/>
                <a:ext cx="3962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𝐫</m:t>
                      </m:r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CB3AFA-9186-4718-BF79-E6C686A3F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735" y="2150759"/>
                <a:ext cx="396262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Brace 4">
            <a:extLst>
              <a:ext uri="{FF2B5EF4-FFF2-40B4-BE49-F238E27FC236}">
                <a16:creationId xmlns:a16="http://schemas.microsoft.com/office/drawing/2014/main" id="{D32BFD52-5616-4FAA-9DD7-D0D866518D57}"/>
              </a:ext>
            </a:extLst>
          </p:cNvPr>
          <p:cNvSpPr/>
          <p:nvPr/>
        </p:nvSpPr>
        <p:spPr bwMode="auto">
          <a:xfrm rot="15196631">
            <a:off x="2587804" y="2012558"/>
            <a:ext cx="68201" cy="276403"/>
          </a:xfrm>
          <a:prstGeom prst="leftBrace">
            <a:avLst>
              <a:gd name="adj1" fmla="val 43522"/>
              <a:gd name="adj2" fmla="val 5141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87441E-749A-4350-895D-C14718BA0B38}"/>
                  </a:ext>
                </a:extLst>
              </p:cNvPr>
              <p:cNvSpPr txBox="1"/>
              <p:nvPr/>
            </p:nvSpPr>
            <p:spPr>
              <a:xfrm>
                <a:off x="2771470" y="2054963"/>
                <a:ext cx="3962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𝐫</m:t>
                      </m:r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87441E-749A-4350-895D-C14718BA0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470" y="2054963"/>
                <a:ext cx="396262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Brace 20">
            <a:extLst>
              <a:ext uri="{FF2B5EF4-FFF2-40B4-BE49-F238E27FC236}">
                <a16:creationId xmlns:a16="http://schemas.microsoft.com/office/drawing/2014/main" id="{C4B7A2E5-5D61-49E5-90C8-32FF8E47465D}"/>
              </a:ext>
            </a:extLst>
          </p:cNvPr>
          <p:cNvSpPr/>
          <p:nvPr/>
        </p:nvSpPr>
        <p:spPr bwMode="auto">
          <a:xfrm rot="15196631">
            <a:off x="2866477" y="1925470"/>
            <a:ext cx="68201" cy="276403"/>
          </a:xfrm>
          <a:prstGeom prst="leftBrace">
            <a:avLst>
              <a:gd name="adj1" fmla="val 43522"/>
              <a:gd name="adj2" fmla="val 5141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778E980-A606-4057-ADFF-F70000BCD068}"/>
                  </a:ext>
                </a:extLst>
              </p:cNvPr>
              <p:cNvSpPr txBox="1"/>
              <p:nvPr/>
            </p:nvSpPr>
            <p:spPr>
              <a:xfrm>
                <a:off x="6290612" y="2182548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𝐫</m:t>
                      </m:r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778E980-A606-4057-ADFF-F70000BCD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612" y="2182548"/>
                <a:ext cx="436338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>
            <a:extLst>
              <a:ext uri="{FF2B5EF4-FFF2-40B4-BE49-F238E27FC236}">
                <a16:creationId xmlns:a16="http://schemas.microsoft.com/office/drawing/2014/main" id="{85796A8B-7E7C-4347-B65D-62DBE4421ACE}"/>
              </a:ext>
            </a:extLst>
          </p:cNvPr>
          <p:cNvSpPr/>
          <p:nvPr/>
        </p:nvSpPr>
        <p:spPr bwMode="auto">
          <a:xfrm rot="15196631">
            <a:off x="6420930" y="1993003"/>
            <a:ext cx="63123" cy="413746"/>
          </a:xfrm>
          <a:prstGeom prst="leftBrace">
            <a:avLst>
              <a:gd name="adj1" fmla="val 43522"/>
              <a:gd name="adj2" fmla="val 5141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297414-2922-46F3-95E6-B17C28A450A6}"/>
                  </a:ext>
                </a:extLst>
              </p:cNvPr>
              <p:cNvSpPr txBox="1"/>
              <p:nvPr/>
            </p:nvSpPr>
            <p:spPr>
              <a:xfrm>
                <a:off x="6668555" y="2086752"/>
                <a:ext cx="3962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𝐫</m:t>
                      </m:r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297414-2922-46F3-95E6-B17C28A45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555" y="2086752"/>
                <a:ext cx="396262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eft Brace 24">
            <a:extLst>
              <a:ext uri="{FF2B5EF4-FFF2-40B4-BE49-F238E27FC236}">
                <a16:creationId xmlns:a16="http://schemas.microsoft.com/office/drawing/2014/main" id="{F80E1FB3-1248-4233-9A03-2425A3981B83}"/>
              </a:ext>
            </a:extLst>
          </p:cNvPr>
          <p:cNvSpPr/>
          <p:nvPr/>
        </p:nvSpPr>
        <p:spPr bwMode="auto">
          <a:xfrm rot="15196631">
            <a:off x="6763562" y="1957259"/>
            <a:ext cx="68201" cy="276403"/>
          </a:xfrm>
          <a:prstGeom prst="leftBrace">
            <a:avLst>
              <a:gd name="adj1" fmla="val 43522"/>
              <a:gd name="adj2" fmla="val 5141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9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5" grpId="0"/>
      <p:bldP spid="16" grpId="0"/>
      <p:bldP spid="18" grpId="0" animBg="1"/>
      <p:bldP spid="20" grpId="0" animBg="1"/>
      <p:bldP spid="3" grpId="0"/>
      <p:bldP spid="5" grpId="0" animBg="1"/>
      <p:bldP spid="19" grpId="0"/>
      <p:bldP spid="21" grpId="0" animBg="1"/>
      <p:bldP spid="22" grpId="0"/>
      <p:bldP spid="23" grpId="0" animBg="1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795455" y="1116389"/>
                <a:ext cx="4130833" cy="2694780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sz="2200" dirty="0"/>
                  <a:t>Periodic load applied on top</a:t>
                </a:r>
              </a:p>
              <a:p>
                <a:pPr algn="just"/>
                <a:r>
                  <a:rPr lang="en-US" sz="2200" dirty="0"/>
                  <a:t>Damage mechanics to model material degradation</a:t>
                </a:r>
              </a:p>
              <a:p>
                <a:pPr lvl="1" algn="just"/>
                <a:r>
                  <a:rPr lang="en-US" sz="2000" dirty="0"/>
                  <a:t>D = 0: pristine condition</a:t>
                </a:r>
              </a:p>
              <a:p>
                <a:pPr lvl="1" algn="just"/>
                <a:r>
                  <a:rPr lang="en-US" sz="2000" dirty="0"/>
                  <a:t>D = 1: completely damaged</a:t>
                </a:r>
              </a:p>
              <a:p>
                <a:pPr algn="just"/>
                <a:r>
                  <a:rPr lang="en-US" sz="2200" dirty="0"/>
                  <a:t>SN curve of smooth specimens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/>
                  <a:t> Fatigue damage parameters 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5455" y="1116389"/>
                <a:ext cx="4130833" cy="2694780"/>
              </a:xfrm>
              <a:blipFill>
                <a:blip r:embed="rId3"/>
                <a:stretch>
                  <a:fillRect l="-1622" t="-1584" r="-1770" b="-2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Fatigue Damage Model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812" y="1143000"/>
            <a:ext cx="2825919" cy="4681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88" y="1163541"/>
            <a:ext cx="2921884" cy="1987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88" y="3317635"/>
            <a:ext cx="3973779" cy="2694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931598" y="4040132"/>
                <a:ext cx="1729234" cy="59676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𝑑𝐷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𝑑𝑁</m:t>
                          </m:r>
                        </m:den>
                      </m:f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num>
                                <m:den>
                                  <m:d>
                                    <m:dPr>
                                      <m:begChr m:val="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  <m: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(1−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598" y="4040132"/>
                <a:ext cx="1729234" cy="596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69957" y="5260614"/>
                <a:ext cx="3390337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400" dirty="0"/>
                  <a:t> =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sz="1400" i="1" baseline="30000" dirty="0" err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1400" dirty="0"/>
              </a:p>
              <a:p>
                <a:pPr algn="ctr"/>
                <a:r>
                  <a:rPr lang="en-US" sz="1400" dirty="0"/>
                  <a:t>[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4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400" dirty="0"/>
                  <a:t> (smooth spec </a:t>
                </a:r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exp</a:t>
                </a:r>
                <a:r>
                  <a:rPr lang="en-US" sz="1400" dirty="0"/>
                  <a:t>) give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1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57" y="5260614"/>
                <a:ext cx="3390337" cy="523220"/>
              </a:xfrm>
              <a:prstGeom prst="rect">
                <a:avLst/>
              </a:prstGeom>
              <a:blipFill>
                <a:blip r:embed="rId8"/>
                <a:stretch>
                  <a:fillRect t="-2326" b="-104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72"/>
          <p:cNvSpPr txBox="1"/>
          <p:nvPr/>
        </p:nvSpPr>
        <p:spPr>
          <a:xfrm>
            <a:off x="1269224" y="4710585"/>
            <a:ext cx="305443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sz="1200" dirty="0"/>
              <a:t>Damage Law, applied at each grain boundary</a:t>
            </a:r>
          </a:p>
        </p:txBody>
      </p:sp>
      <p:sp>
        <p:nvSpPr>
          <p:cNvPr id="13" name="TextBox 72"/>
          <p:cNvSpPr txBox="1"/>
          <p:nvPr/>
        </p:nvSpPr>
        <p:spPr>
          <a:xfrm>
            <a:off x="2194389" y="5783834"/>
            <a:ext cx="1203651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sz="1200" dirty="0"/>
              <a:t>Basquin’s Law </a:t>
            </a:r>
          </a:p>
        </p:txBody>
      </p:sp>
      <p:sp>
        <p:nvSpPr>
          <p:cNvPr id="15" name="TextBox 72">
            <a:extLst>
              <a:ext uri="{FF2B5EF4-FFF2-40B4-BE49-F238E27FC236}">
                <a16:creationId xmlns:a16="http://schemas.microsoft.com/office/drawing/2014/main" id="{86F4418A-347A-47D3-97B2-94343CA54417}"/>
              </a:ext>
            </a:extLst>
          </p:cNvPr>
          <p:cNvSpPr txBox="1"/>
          <p:nvPr/>
        </p:nvSpPr>
        <p:spPr>
          <a:xfrm>
            <a:off x="5785713" y="6012415"/>
            <a:ext cx="2254928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sz="1200" dirty="0"/>
              <a:t>SN curve of smooth specimens</a:t>
            </a:r>
          </a:p>
        </p:txBody>
      </p:sp>
      <p:sp>
        <p:nvSpPr>
          <p:cNvPr id="16" name="TextBox 72">
            <a:extLst>
              <a:ext uri="{FF2B5EF4-FFF2-40B4-BE49-F238E27FC236}">
                <a16:creationId xmlns:a16="http://schemas.microsoft.com/office/drawing/2014/main" id="{EB3BB4FD-1C3C-4BFA-85E3-59B334B8A3E3}"/>
              </a:ext>
            </a:extLst>
          </p:cNvPr>
          <p:cNvSpPr txBox="1"/>
          <p:nvPr/>
        </p:nvSpPr>
        <p:spPr>
          <a:xfrm>
            <a:off x="6438592" y="3079539"/>
            <a:ext cx="1083076" cy="2851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sz="1200" dirty="0"/>
              <a:t>Loading steps</a:t>
            </a:r>
          </a:p>
        </p:txBody>
      </p:sp>
      <p:sp>
        <p:nvSpPr>
          <p:cNvPr id="17" name="TextBox 72">
            <a:extLst>
              <a:ext uri="{FF2B5EF4-FFF2-40B4-BE49-F238E27FC236}">
                <a16:creationId xmlns:a16="http://schemas.microsoft.com/office/drawing/2014/main" id="{353DAFFB-6827-44B8-8C5C-C1A1032F48CA}"/>
              </a:ext>
            </a:extLst>
          </p:cNvPr>
          <p:cNvSpPr txBox="1"/>
          <p:nvPr/>
        </p:nvSpPr>
        <p:spPr>
          <a:xfrm>
            <a:off x="9596264" y="5824321"/>
            <a:ext cx="1083076" cy="2851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sz="1200" dirty="0"/>
              <a:t>Load and BC</a:t>
            </a:r>
          </a:p>
        </p:txBody>
      </p:sp>
    </p:spTree>
    <p:extLst>
      <p:ext uri="{BB962C8B-B14F-4D97-AF65-F5344CB8AC3E}">
        <p14:creationId xmlns:p14="http://schemas.microsoft.com/office/powerpoint/2010/main" val="152174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0" grpId="0"/>
      <p:bldP spid="11" grpId="0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625151" y="1198959"/>
                <a:ext cx="6134878" cy="2265627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sz="2200" dirty="0"/>
                  <a:t>4130 steel tensile specimens: ASTM standard</a:t>
                </a:r>
              </a:p>
              <a:p>
                <a:pPr algn="just"/>
                <a:r>
                  <a:rPr lang="en-US" sz="2200" dirty="0"/>
                  <a:t>3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200" i="1" baseline="-25000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levels: curved surface, in loading direction </a:t>
                </a:r>
              </a:p>
              <a:p>
                <a:pPr lvl="1" algn="just"/>
                <a:r>
                  <a:rPr lang="en-US" sz="2000" dirty="0"/>
                  <a:t>0.1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, 0.5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, 1.5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000" dirty="0"/>
              </a:p>
              <a:p>
                <a:pPr algn="just"/>
                <a:r>
                  <a:rPr lang="en-US" sz="2200" dirty="0"/>
                  <a:t>Fully reversed loading – 20 Hz</a:t>
                </a:r>
              </a:p>
              <a:p>
                <a:pPr algn="just"/>
                <a:r>
                  <a:rPr lang="en-US" sz="2200" dirty="0"/>
                  <a:t>Voronoi parameters from SEM micrograph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151" y="1198959"/>
                <a:ext cx="6134878" cy="2265627"/>
              </a:xfrm>
              <a:blipFill>
                <a:blip r:embed="rId5"/>
                <a:stretch>
                  <a:fillRect l="-1093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-39559"/>
            <a:ext cx="8229600" cy="1143000"/>
          </a:xfrm>
        </p:spPr>
        <p:txBody>
          <a:bodyPr/>
          <a:lstStyle/>
          <a:p>
            <a:r>
              <a:rPr lang="en-US" dirty="0"/>
              <a:t>Experimental Procedure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8682" y="1103441"/>
            <a:ext cx="1520890" cy="50888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76" y="1103441"/>
            <a:ext cx="2399479" cy="21183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72"/>
          <p:cNvSpPr txBox="1"/>
          <p:nvPr/>
        </p:nvSpPr>
        <p:spPr>
          <a:xfrm>
            <a:off x="6677909" y="3240847"/>
            <a:ext cx="3097679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sz="1200" dirty="0">
                <a:solidFill>
                  <a:srgbClr val="C00000"/>
                </a:solidFill>
                <a:ea typeface="Cambria Math" panose="02040503050406030204" pitchFamily="18" charset="0"/>
              </a:rPr>
              <a:t>Smooth, as-milled and roughened (left to right)</a:t>
            </a:r>
            <a:endParaRPr lang="en-US" sz="1200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r="4274"/>
          <a:stretch/>
        </p:blipFill>
        <p:spPr>
          <a:xfrm>
            <a:off x="6573675" y="3673397"/>
            <a:ext cx="3349690" cy="2118328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85" y="3358242"/>
            <a:ext cx="2859833" cy="2633430"/>
          </a:xfrm>
          <a:prstGeom prst="rect">
            <a:avLst/>
          </a:prstGeom>
        </p:spPr>
      </p:pic>
      <p:sp>
        <p:nvSpPr>
          <p:cNvPr id="17" name="TextBox 72"/>
          <p:cNvSpPr txBox="1"/>
          <p:nvPr/>
        </p:nvSpPr>
        <p:spPr>
          <a:xfrm>
            <a:off x="6677909" y="5884329"/>
            <a:ext cx="322368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sz="1200" dirty="0">
                <a:solidFill>
                  <a:srgbClr val="C00000"/>
                </a:solidFill>
              </a:rPr>
              <a:t>Surface profile along Y direction for all 3 sets</a:t>
            </a:r>
          </a:p>
        </p:txBody>
      </p:sp>
      <p:sp>
        <p:nvSpPr>
          <p:cNvPr id="18" name="TextBox 72"/>
          <p:cNvSpPr txBox="1"/>
          <p:nvPr/>
        </p:nvSpPr>
        <p:spPr>
          <a:xfrm>
            <a:off x="720785" y="5997752"/>
            <a:ext cx="2859832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sz="1200" dirty="0">
                <a:solidFill>
                  <a:srgbClr val="C00000"/>
                </a:solidFill>
              </a:rPr>
              <a:t>SEM micrograph of 4130 steel specimen</a:t>
            </a:r>
          </a:p>
        </p:txBody>
      </p:sp>
      <p:sp>
        <p:nvSpPr>
          <p:cNvPr id="15" name="TextBox 72">
            <a:extLst>
              <a:ext uri="{FF2B5EF4-FFF2-40B4-BE49-F238E27FC236}">
                <a16:creationId xmlns:a16="http://schemas.microsoft.com/office/drawing/2014/main" id="{8E17C142-7C75-4E77-841B-924280F577FB}"/>
              </a:ext>
            </a:extLst>
          </p:cNvPr>
          <p:cNvSpPr txBox="1"/>
          <p:nvPr/>
        </p:nvSpPr>
        <p:spPr>
          <a:xfrm>
            <a:off x="4070345" y="5601992"/>
            <a:ext cx="218077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sz="1200" dirty="0">
                <a:solidFill>
                  <a:srgbClr val="C00000"/>
                </a:solidFill>
              </a:rPr>
              <a:t>Fatigue crack propagation video</a:t>
            </a:r>
          </a:p>
        </p:txBody>
      </p:sp>
      <p:pic>
        <p:nvPicPr>
          <p:cNvPr id="3" name="Media1">
            <a:hlinkClick r:id="" action="ppaction://media"/>
            <a:extLst>
              <a:ext uri="{FF2B5EF4-FFF2-40B4-BE49-F238E27FC236}">
                <a16:creationId xmlns:a16="http://schemas.microsoft.com/office/drawing/2014/main" id="{744E5045-106F-48B9-93EE-3D977B9A91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14496" y="3803617"/>
            <a:ext cx="3011451" cy="16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uiExpand="1" build="p"/>
      <p:bldP spid="10" grpId="0" animBg="1"/>
      <p:bldP spid="17" grpId="0" animBg="1"/>
      <p:bldP spid="18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Fractured Surface Analysis</a:t>
            </a:r>
          </a:p>
        </p:txBody>
      </p:sp>
      <p:pic>
        <p:nvPicPr>
          <p:cNvPr id="6" name="Picture 5" descr="C:\Users\awalveka\Desktop\tensile2d\Experiment\SEM\Kushagra SEM training pics\sp1_002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43" y="2849653"/>
            <a:ext cx="3541469" cy="326107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11" name="Straight Arrow Connector 10"/>
          <p:cNvCxnSpPr>
            <a:stCxn id="25" idx="3"/>
          </p:cNvCxnSpPr>
          <p:nvPr/>
        </p:nvCxnSpPr>
        <p:spPr bwMode="auto">
          <a:xfrm>
            <a:off x="2310514" y="3372873"/>
            <a:ext cx="1350196" cy="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Picture 15" descr="C:\Users\awalveka\Desktop\tensile2d\Experiment\SEM\Kushagra SEM training pics\sp1_004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3446" y="3152090"/>
            <a:ext cx="3324532" cy="27916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C:\Users\awalveka\Desktop\tensile2d\Experiment\SEM\Kushagra SEM training pics\sp1_005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08763" y="3372873"/>
            <a:ext cx="2952693" cy="23837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012" y="1197265"/>
            <a:ext cx="3541469" cy="931551"/>
          </a:xfrm>
          <a:prstGeom prst="rect">
            <a:avLst/>
          </a:prstGeom>
        </p:spPr>
      </p:pic>
      <p:sp>
        <p:nvSpPr>
          <p:cNvPr id="24" name="TextBox 72"/>
          <p:cNvSpPr txBox="1"/>
          <p:nvPr/>
        </p:nvSpPr>
        <p:spPr>
          <a:xfrm>
            <a:off x="4903446" y="2152232"/>
            <a:ext cx="223934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sz="1400" dirty="0">
                <a:solidFill>
                  <a:srgbClr val="C00000"/>
                </a:solidFill>
              </a:rPr>
              <a:t>Failed Surface (Full view)</a:t>
            </a:r>
          </a:p>
        </p:txBody>
      </p:sp>
      <p:sp>
        <p:nvSpPr>
          <p:cNvPr id="25" name="TextBox 72"/>
          <p:cNvSpPr txBox="1"/>
          <p:nvPr/>
        </p:nvSpPr>
        <p:spPr>
          <a:xfrm>
            <a:off x="801542" y="3218985"/>
            <a:ext cx="1508972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sz="1400" dirty="0">
                <a:solidFill>
                  <a:srgbClr val="C00000"/>
                </a:solidFill>
              </a:rPr>
              <a:t>1. Crack Initiation</a:t>
            </a:r>
          </a:p>
        </p:txBody>
      </p:sp>
      <p:sp>
        <p:nvSpPr>
          <p:cNvPr id="26" name="TextBox 72"/>
          <p:cNvSpPr txBox="1"/>
          <p:nvPr/>
        </p:nvSpPr>
        <p:spPr>
          <a:xfrm>
            <a:off x="4903447" y="3606749"/>
            <a:ext cx="1799045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sz="1400" dirty="0">
                <a:solidFill>
                  <a:srgbClr val="C00000"/>
                </a:solidFill>
              </a:rPr>
              <a:t>2. Crack Propagation</a:t>
            </a:r>
          </a:p>
        </p:txBody>
      </p:sp>
      <p:sp>
        <p:nvSpPr>
          <p:cNvPr id="27" name="TextBox 72"/>
          <p:cNvSpPr txBox="1"/>
          <p:nvPr/>
        </p:nvSpPr>
        <p:spPr>
          <a:xfrm>
            <a:off x="8784980" y="3372873"/>
            <a:ext cx="142582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sz="1400" dirty="0">
                <a:solidFill>
                  <a:srgbClr val="C00000"/>
                </a:solidFill>
              </a:rPr>
              <a:t>3. Final Fracture</a:t>
            </a:r>
          </a:p>
        </p:txBody>
      </p:sp>
    </p:spTree>
    <p:extLst>
      <p:ext uri="{BB962C8B-B14F-4D97-AF65-F5344CB8AC3E}">
        <p14:creationId xmlns:p14="http://schemas.microsoft.com/office/powerpoint/2010/main" val="351735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Model Prediction of Failure Stages</a:t>
            </a:r>
          </a:p>
        </p:txBody>
      </p:sp>
      <p:pic>
        <p:nvPicPr>
          <p:cNvPr id="4100" name="Picture 4" descr="https://ars.els-cdn.com/content/image/1-s2.0-S0142112319303330-gr14_lrg.jpg">
            <a:extLst>
              <a:ext uri="{FF2B5EF4-FFF2-40B4-BE49-F238E27FC236}">
                <a16:creationId xmlns:a16="http://schemas.microsoft.com/office/drawing/2014/main" id="{00268E4D-7C05-4E89-8AEE-280E2039E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45" y="1236736"/>
            <a:ext cx="53951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72">
            <a:extLst>
              <a:ext uri="{FF2B5EF4-FFF2-40B4-BE49-F238E27FC236}">
                <a16:creationId xmlns:a16="http://schemas.microsoft.com/office/drawing/2014/main" id="{324AA820-19CD-45D9-8E71-EE7E0FF2F7D1}"/>
              </a:ext>
            </a:extLst>
          </p:cNvPr>
          <p:cNvSpPr txBox="1"/>
          <p:nvPr/>
        </p:nvSpPr>
        <p:spPr>
          <a:xfrm>
            <a:off x="620045" y="4754305"/>
            <a:ext cx="5395119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pPr algn="just"/>
            <a:r>
              <a:rPr lang="en-US" sz="1200" dirty="0"/>
              <a:t> Stages of tensile fatigue failure predicted by model; each image shows left and right boundaries of the specimen; Specimen is from Set C ( = 1.5 μm) </a:t>
            </a:r>
          </a:p>
          <a:p>
            <a:pPr marL="228600" indent="-228600" algn="just">
              <a:buAutoNum type="alphaLcParenBoth"/>
            </a:pPr>
            <a:r>
              <a:rPr lang="en-US" sz="1200" dirty="0"/>
              <a:t>Pristine specimen showing stress concentration due to roughness, </a:t>
            </a:r>
          </a:p>
          <a:p>
            <a:pPr marL="228600" indent="-228600" algn="just">
              <a:buAutoNum type="alphaLcParenBoth"/>
            </a:pPr>
            <a:r>
              <a:rPr lang="en-US" sz="1200" dirty="0"/>
              <a:t>First crack initiates on left surface of the specimen, </a:t>
            </a:r>
          </a:p>
          <a:p>
            <a:pPr marL="228600" indent="-228600" algn="just">
              <a:buAutoNum type="alphaLcParenBoth"/>
            </a:pPr>
            <a:r>
              <a:rPr lang="en-US" sz="1200" dirty="0"/>
              <a:t>Secondary crack initiates from right side,</a:t>
            </a:r>
          </a:p>
          <a:p>
            <a:pPr marL="228600" indent="-228600" algn="just">
              <a:buAutoNum type="alphaLcParenBoth"/>
            </a:pPr>
            <a:r>
              <a:rPr lang="en-US" sz="1200" dirty="0"/>
              <a:t>Propagation of one of the cracks causing failure.</a:t>
            </a:r>
          </a:p>
        </p:txBody>
      </p:sp>
      <p:pic>
        <p:nvPicPr>
          <p:cNvPr id="4104" name="Picture 8" descr="https://ars.els-cdn.com/content/image/1-s2.0-S0142112319303330-gr15_lrg.jpg">
            <a:extLst>
              <a:ext uri="{FF2B5EF4-FFF2-40B4-BE49-F238E27FC236}">
                <a16:creationId xmlns:a16="http://schemas.microsoft.com/office/drawing/2014/main" id="{842EF166-9AC6-4284-BBD9-38D4DB85E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29454" y="1453843"/>
            <a:ext cx="2845547" cy="17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72">
            <a:extLst>
              <a:ext uri="{FF2B5EF4-FFF2-40B4-BE49-F238E27FC236}">
                <a16:creationId xmlns:a16="http://schemas.microsoft.com/office/drawing/2014/main" id="{C33114FD-F031-414C-BF55-F7271FF61C57}"/>
              </a:ext>
            </a:extLst>
          </p:cNvPr>
          <p:cNvSpPr txBox="1"/>
          <p:nvPr/>
        </p:nvSpPr>
        <p:spPr>
          <a:xfrm>
            <a:off x="7490927" y="3418258"/>
            <a:ext cx="259702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sz="1200" dirty="0"/>
              <a:t>Multiple crack initiations - Simulation</a:t>
            </a:r>
          </a:p>
        </p:txBody>
      </p:sp>
      <p:sp>
        <p:nvSpPr>
          <p:cNvPr id="47" name="TextBox 72">
            <a:extLst>
              <a:ext uri="{FF2B5EF4-FFF2-40B4-BE49-F238E27FC236}">
                <a16:creationId xmlns:a16="http://schemas.microsoft.com/office/drawing/2014/main" id="{2722691F-E99C-4E1A-93AA-230EB736B821}"/>
              </a:ext>
            </a:extLst>
          </p:cNvPr>
          <p:cNvSpPr txBox="1"/>
          <p:nvPr/>
        </p:nvSpPr>
        <p:spPr>
          <a:xfrm>
            <a:off x="7305869" y="6064829"/>
            <a:ext cx="2969132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sz="1200" dirty="0"/>
              <a:t>Multiple crack initiations - Experiment</a:t>
            </a:r>
          </a:p>
        </p:txBody>
      </p:sp>
      <p:pic>
        <p:nvPicPr>
          <p:cNvPr id="48" name="Picture 6" descr="https://ars.els-cdn.com/content/image/1-s2.0-S0142112319303330-gr15_lrg.jpg">
            <a:extLst>
              <a:ext uri="{FF2B5EF4-FFF2-40B4-BE49-F238E27FC236}">
                <a16:creationId xmlns:a16="http://schemas.microsoft.com/office/drawing/2014/main" id="{E164635D-FEEA-4993-93B3-E503F733D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0944" y="4325530"/>
            <a:ext cx="2597020" cy="162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4506A13-2904-4225-8CFD-6C713A22E7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37" y="4176119"/>
            <a:ext cx="2969132" cy="17785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D92E7E4-41F2-4CAE-AB46-7496AB3AEE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435" y="4176119"/>
            <a:ext cx="2969132" cy="17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S-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600" b="0" i="0" u="none" strike="noStrike" cap="none" normalizeH="0" baseline="0" smtClean="0">
            <a:ln>
              <a:noFill/>
            </a:ln>
            <a:solidFill>
              <a:srgbClr val="D40000"/>
            </a:solidFill>
            <a:effectLst/>
            <a:latin typeface="Times New Roman" pitchFamily="18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FAS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S-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S-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S-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S-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S-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S-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100941</TotalTime>
  <Words>884</Words>
  <Application>Microsoft Macintosh PowerPoint</Application>
  <PresentationFormat>Widescreen</PresentationFormat>
  <Paragraphs>116</Paragraphs>
  <Slides>13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 Math</vt:lpstr>
      <vt:lpstr>Courier New</vt:lpstr>
      <vt:lpstr>Times New Roman</vt:lpstr>
      <vt:lpstr>Theme1</vt:lpstr>
      <vt:lpstr>Analytical and Experimental Investigation of Effect of Surface Roughness on Tensile Fatigue</vt:lpstr>
      <vt:lpstr>Motivation and Objective</vt:lpstr>
      <vt:lpstr>Voronoi Tessellation</vt:lpstr>
      <vt:lpstr>Tensile Specimen Microstructure Modeling</vt:lpstr>
      <vt:lpstr>Generating Roughness</vt:lpstr>
      <vt:lpstr>Fatigue Damage Model</vt:lpstr>
      <vt:lpstr>Experimental Procedure</vt:lpstr>
      <vt:lpstr>Fractured Surface Analysis</vt:lpstr>
      <vt:lpstr>Model Prediction of Failure Stages</vt:lpstr>
      <vt:lpstr>SN Curves: Experiments and Model</vt:lpstr>
      <vt:lpstr>Summary: Effect of Roughness on Tensile Fatigue</vt:lpstr>
      <vt:lpstr>Questions?</vt:lpstr>
      <vt:lpstr>P1- Roughness Modeling details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Biography and Personal Background of</dc:title>
  <dc:creator>Mechanical Engineering</dc:creator>
  <cp:lastModifiedBy>Hess, Beth J</cp:lastModifiedBy>
  <cp:revision>2538</cp:revision>
  <cp:lastPrinted>2021-03-30T19:26:28Z</cp:lastPrinted>
  <dcterms:created xsi:type="dcterms:W3CDTF">2011-09-08T12:24:09Z</dcterms:created>
  <dcterms:modified xsi:type="dcterms:W3CDTF">2022-09-14T13:43:32Z</dcterms:modified>
</cp:coreProperties>
</file>