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7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amshawlumber.com/department/lumber-building-materials/" TargetMode="External"/><Relationship Id="rId7" Type="http://schemas.openxmlformats.org/officeDocument/2006/relationships/hyperlink" Target="https://infograph.venngage.com/p/107112/3d-printin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kisspng.com/png-sheet-metal-metal-roof-metal-fabrication-cutting-s-803523/preview.html" TargetMode="External"/><Relationship Id="rId5" Type="http://schemas.openxmlformats.org/officeDocument/2006/relationships/hyperlink" Target="https://casgyw.en.made-in-china.com/product/FjpEUysJZPkH/China-50mm-Extruded-Polystyrene-Foam-High-Density-XPS-Board.html" TargetMode="External"/><Relationship Id="rId4" Type="http://schemas.openxmlformats.org/officeDocument/2006/relationships/hyperlink" Target="http://www.sclance.com/pngs/cardboard-png/view-page-2.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amshawlumber.com/department/lumber-building-materials/" TargetMode="External"/><Relationship Id="rId7" Type="http://schemas.openxmlformats.org/officeDocument/2006/relationships/hyperlink" Target="https://infograph.venngage.com/p/107112/3d-print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kisspng.com/png-sheet-metal-metal-roof-metal-fabrication-cutting-s-803523/preview.html" TargetMode="External"/><Relationship Id="rId5" Type="http://schemas.openxmlformats.org/officeDocument/2006/relationships/hyperlink" Target="https://casgyw.en.made-in-china.com/product/FjpEUysJZPkH/China-50mm-Extruded-Polystyrene-Foam-High-Density-XPS-Board.html" TargetMode="External"/><Relationship Id="rId4" Type="http://schemas.openxmlformats.org/officeDocument/2006/relationships/hyperlink" Target="http://www.sclance.com/pngs/cardboard-png/view-page-2.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amshawlumber.com/department/lumber-building-materials/" TargetMode="External"/><Relationship Id="rId7" Type="http://schemas.openxmlformats.org/officeDocument/2006/relationships/hyperlink" Target="https://infograph.venngage.com/p/107112/3d-print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kisspng.com/png-sheet-metal-metal-roof-metal-fabrication-cutting-s-803523/preview.html" TargetMode="External"/><Relationship Id="rId5" Type="http://schemas.openxmlformats.org/officeDocument/2006/relationships/hyperlink" Target="https://casgyw.en.made-in-china.com/product/FjpEUysJZPkH/China-50mm-Extruded-Polystyrene-Foam-High-Density-XPS-Board.html" TargetMode="External"/><Relationship Id="rId4" Type="http://schemas.openxmlformats.org/officeDocument/2006/relationships/hyperlink" Target="http://www.sclance.com/pngs/cardboard-png/view-page-2.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amshawlumber.com/department/lumber-building-materials/" TargetMode="External"/><Relationship Id="rId7" Type="http://schemas.openxmlformats.org/officeDocument/2006/relationships/hyperlink" Target="https://infograph.venngage.com/p/107112/3d-print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kisspng.com/png-sheet-metal-metal-roof-metal-fabrication-cutting-s-803523/preview.html" TargetMode="External"/><Relationship Id="rId5" Type="http://schemas.openxmlformats.org/officeDocument/2006/relationships/hyperlink" Target="https://casgyw.en.made-in-china.com/product/FjpEUysJZPkH/China-50mm-Extruded-Polystyrene-Foam-High-Density-XPS-Board.html" TargetMode="External"/><Relationship Id="rId4" Type="http://schemas.openxmlformats.org/officeDocument/2006/relationships/hyperlink" Target="http://www.sclance.com/pngs/cardboard-png/view-page-2.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amshawlumber.com/department/lumber-building-materials/" TargetMode="External"/><Relationship Id="rId7" Type="http://schemas.openxmlformats.org/officeDocument/2006/relationships/hyperlink" Target="https://infograph.venngage.com/p/107112/3d-printing"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kisspng.com/png-sheet-metal-metal-roof-metal-fabrication-cutting-s-803523/preview.html" TargetMode="External"/><Relationship Id="rId5" Type="http://schemas.openxmlformats.org/officeDocument/2006/relationships/hyperlink" Target="https://casgyw.en.made-in-china.com/product/FjpEUysJZPkH/China-50mm-Extruded-Polystyrene-Foam-High-Density-XPS-Board.html" TargetMode="External"/><Relationship Id="rId4" Type="http://schemas.openxmlformats.org/officeDocument/2006/relationships/hyperlink" Target="http://www.sclance.com/pngs/cardboard-png/view-page-2.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eseretnews.com/article/900078523/byu-campus-model-diorama-3d.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3468bb345_0_8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93468bb345_0_83: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This slide can serve as an activity reference for the teacher. Take 2-3 cardboard paper towel rolls taped together to form a long tube. Have varying students come to the front of the class and demonstrate these, and other, stance’s one takes to change the story. The concluding point of this activity is on the next slide. </a:t>
            </a:r>
            <a:endParaRPr/>
          </a:p>
        </p:txBody>
      </p:sp>
      <p:sp>
        <p:nvSpPr>
          <p:cNvPr id="183" name="Google Shape;183;g93468bb345_0_83: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3468bb345_0_8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93468bb345_0_89: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g93468bb345_0_8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3468bb345_0_9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93468bb345_0_99: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640"/>
              </a:spcBef>
              <a:spcAft>
                <a:spcPts val="0"/>
              </a:spcAft>
              <a:buSzPts val="1400"/>
              <a:buNone/>
            </a:pPr>
            <a:r>
              <a:rPr lang="en-US" sz="1100">
                <a:latin typeface="Arial"/>
                <a:ea typeface="Arial"/>
                <a:cs typeface="Arial"/>
                <a:sym typeface="Arial"/>
              </a:rPr>
              <a:t>3D printers play different roles in the prototyping process. Here we will talk about varying levels of prototypes and the kinds of communication they provide using a scenario-based activity. </a:t>
            </a:r>
            <a:endParaRPr/>
          </a:p>
        </p:txBody>
      </p:sp>
      <p:sp>
        <p:nvSpPr>
          <p:cNvPr id="201" name="Google Shape;201;g93468bb345_0_9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3468bb345_0_10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93468bb345_0_105: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Have students work with a partner or up to groups of 3 for this activity. It is recommended that each group or partnership receive a small hand-size sample of each of these materials: a piece of 2x4 lumber, a piece of sheet metal, extruded polystyrene, cardboard, and a small 3D printed object. In this way the students can reason through the scenarios with the aid of a tangible reminder of the material and the experiences surrounding working with wood, sheet metal, foam, etc. At the very least, it is recommended to physically display sample materials at the front of the classroom.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Photo credit for lumber: </a:t>
            </a:r>
            <a:r>
              <a:rPr lang="en-US" u="sng">
                <a:solidFill>
                  <a:schemeClr val="hlink"/>
                </a:solidFill>
                <a:hlinkClick r:id="rId3"/>
              </a:rPr>
              <a:t>https://www.hamshawlumber.com/department/lumber-building-materials/</a:t>
            </a:r>
            <a:r>
              <a:rPr lang="en-US"/>
              <a:t> </a:t>
            </a:r>
            <a:endParaRPr/>
          </a:p>
          <a:p>
            <a:pPr marL="0" lvl="0" indent="0" algn="l" rtl="0">
              <a:lnSpc>
                <a:spcPct val="100000"/>
              </a:lnSpc>
              <a:spcBef>
                <a:spcPts val="360"/>
              </a:spcBef>
              <a:spcAft>
                <a:spcPts val="0"/>
              </a:spcAft>
              <a:buSzPts val="1400"/>
              <a:buNone/>
            </a:pPr>
            <a:r>
              <a:rPr lang="en-US"/>
              <a:t>Photo credit for cardboard: </a:t>
            </a:r>
            <a:r>
              <a:rPr lang="en-US" u="sng">
                <a:solidFill>
                  <a:schemeClr val="hlink"/>
                </a:solidFill>
                <a:hlinkClick r:id="rId4"/>
              </a:rPr>
              <a:t>http://www.sclance.com/pngs/cardboard-png/view-page-2.htm</a:t>
            </a:r>
            <a:r>
              <a:rPr lang="en-US"/>
              <a:t> </a:t>
            </a:r>
            <a:endParaRPr/>
          </a:p>
          <a:p>
            <a:pPr marL="0" lvl="0" indent="0" algn="l" rtl="0">
              <a:lnSpc>
                <a:spcPct val="100000"/>
              </a:lnSpc>
              <a:spcBef>
                <a:spcPts val="360"/>
              </a:spcBef>
              <a:spcAft>
                <a:spcPts val="0"/>
              </a:spcAft>
              <a:buSzPts val="1400"/>
              <a:buNone/>
            </a:pPr>
            <a:r>
              <a:rPr lang="en-US"/>
              <a:t>Photo credit for extruded polystyrene foam: </a:t>
            </a:r>
            <a:r>
              <a:rPr lang="en-US" u="sng">
                <a:solidFill>
                  <a:schemeClr val="hlink"/>
                </a:solidFill>
                <a:hlinkClick r:id="rId5"/>
              </a:rPr>
              <a:t>https://casgyw.en.made-in-china.com/product/FjpEUysJZPkH/China-50mm-Extruded-Polystyrene-Foam-High-Density-XPS-Board.html</a:t>
            </a:r>
            <a:r>
              <a:rPr lang="en-US"/>
              <a:t> </a:t>
            </a:r>
            <a:endParaRPr/>
          </a:p>
          <a:p>
            <a:pPr marL="0" lvl="0" indent="0" algn="l" rtl="0">
              <a:lnSpc>
                <a:spcPct val="100000"/>
              </a:lnSpc>
              <a:spcBef>
                <a:spcPts val="360"/>
              </a:spcBef>
              <a:spcAft>
                <a:spcPts val="0"/>
              </a:spcAft>
              <a:buSzPts val="1400"/>
              <a:buNone/>
            </a:pPr>
            <a:r>
              <a:rPr lang="en-US"/>
              <a:t>Photo credit for sheet metal: </a:t>
            </a:r>
            <a:r>
              <a:rPr lang="en-US" u="sng">
                <a:solidFill>
                  <a:schemeClr val="hlink"/>
                </a:solidFill>
                <a:hlinkClick r:id="rId6"/>
              </a:rPr>
              <a:t>https://www.kisspng.com/png-sheet-metal-metal-roof-metal-fabrication-cutting-s-803523/preview.html</a:t>
            </a:r>
            <a:r>
              <a:rPr lang="en-US"/>
              <a:t> </a:t>
            </a:r>
            <a:endParaRPr/>
          </a:p>
          <a:p>
            <a:pPr marL="0" lvl="0" indent="0" algn="l" rtl="0">
              <a:lnSpc>
                <a:spcPct val="100000"/>
              </a:lnSpc>
              <a:spcBef>
                <a:spcPts val="360"/>
              </a:spcBef>
              <a:spcAft>
                <a:spcPts val="0"/>
              </a:spcAft>
              <a:buSzPts val="1400"/>
              <a:buNone/>
            </a:pPr>
            <a:r>
              <a:rPr lang="en-US"/>
              <a:t>Photo credit for 3D printer: </a:t>
            </a:r>
            <a:r>
              <a:rPr lang="en-US" u="sng">
                <a:solidFill>
                  <a:schemeClr val="hlink"/>
                </a:solidFill>
                <a:hlinkClick r:id="rId7"/>
              </a:rPr>
              <a:t>https://infograph.venngage.com/p/107112/3d-printing</a:t>
            </a:r>
            <a:r>
              <a:rPr lang="en-US"/>
              <a:t> </a:t>
            </a:r>
            <a:endParaRPr/>
          </a:p>
        </p:txBody>
      </p:sp>
      <p:sp>
        <p:nvSpPr>
          <p:cNvPr id="208" name="Google Shape;208;g93468bb345_0_105: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3468bb345_0_12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93468bb345_0_126: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Have this function as a Think-Pair-Share activity: A student reads the scenario and asks the question to the class. Each team thinks to themselves what the answer is and discusses it among themselves for a time. After 2-3 minutes, the class is brought together and student teams volunteer their answers. Differing views are encouraged. The right answers (as there may be two very well-reasoned responses) are deemed correct based on whether they can reasonably meet the objectives under the constraints in the scenario.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Photo credit for lumber: </a:t>
            </a:r>
            <a:r>
              <a:rPr lang="en-US" u="sng">
                <a:solidFill>
                  <a:schemeClr val="hlink"/>
                </a:solidFill>
                <a:hlinkClick r:id="rId3"/>
              </a:rPr>
              <a:t>https://www.hamshawlumber.com/department/lumber-building-materials/</a:t>
            </a:r>
            <a:r>
              <a:rPr lang="en-US"/>
              <a:t> </a:t>
            </a:r>
            <a:endParaRPr/>
          </a:p>
          <a:p>
            <a:pPr marL="0" lvl="0" indent="0" algn="l" rtl="0">
              <a:lnSpc>
                <a:spcPct val="100000"/>
              </a:lnSpc>
              <a:spcBef>
                <a:spcPts val="360"/>
              </a:spcBef>
              <a:spcAft>
                <a:spcPts val="0"/>
              </a:spcAft>
              <a:buSzPts val="1400"/>
              <a:buNone/>
            </a:pPr>
            <a:r>
              <a:rPr lang="en-US"/>
              <a:t>Photo credit for cardboard: </a:t>
            </a:r>
            <a:r>
              <a:rPr lang="en-US" u="sng">
                <a:solidFill>
                  <a:schemeClr val="hlink"/>
                </a:solidFill>
                <a:hlinkClick r:id="rId4"/>
              </a:rPr>
              <a:t>http://www.sclance.com/pngs/cardboard-png/view-page-2.htm</a:t>
            </a:r>
            <a:r>
              <a:rPr lang="en-US"/>
              <a:t> </a:t>
            </a:r>
            <a:endParaRPr/>
          </a:p>
          <a:p>
            <a:pPr marL="0" lvl="0" indent="0" algn="l" rtl="0">
              <a:lnSpc>
                <a:spcPct val="100000"/>
              </a:lnSpc>
              <a:spcBef>
                <a:spcPts val="360"/>
              </a:spcBef>
              <a:spcAft>
                <a:spcPts val="0"/>
              </a:spcAft>
              <a:buSzPts val="1400"/>
              <a:buNone/>
            </a:pPr>
            <a:r>
              <a:rPr lang="en-US"/>
              <a:t>Photo credit for extruded polystyrene foam: </a:t>
            </a:r>
            <a:r>
              <a:rPr lang="en-US" u="sng">
                <a:solidFill>
                  <a:schemeClr val="hlink"/>
                </a:solidFill>
                <a:hlinkClick r:id="rId5"/>
              </a:rPr>
              <a:t>https://casgyw.en.made-in-china.com/product/FjpEUysJZPkH/China-50mm-Extruded-Polystyrene-Foam-High-Density-XPS-Board.html</a:t>
            </a:r>
            <a:r>
              <a:rPr lang="en-US"/>
              <a:t> </a:t>
            </a:r>
            <a:endParaRPr/>
          </a:p>
          <a:p>
            <a:pPr marL="0" lvl="0" indent="0" algn="l" rtl="0">
              <a:lnSpc>
                <a:spcPct val="100000"/>
              </a:lnSpc>
              <a:spcBef>
                <a:spcPts val="360"/>
              </a:spcBef>
              <a:spcAft>
                <a:spcPts val="0"/>
              </a:spcAft>
              <a:buSzPts val="1400"/>
              <a:buNone/>
            </a:pPr>
            <a:r>
              <a:rPr lang="en-US"/>
              <a:t>Photo credit for sheet metal: </a:t>
            </a:r>
            <a:r>
              <a:rPr lang="en-US" u="sng">
                <a:solidFill>
                  <a:schemeClr val="hlink"/>
                </a:solidFill>
                <a:hlinkClick r:id="rId6"/>
              </a:rPr>
              <a:t>https://www.kisspng.com/png-sheet-metal-metal-roof-metal-fabrication-cutting-s-803523/preview.html</a:t>
            </a:r>
            <a:r>
              <a:rPr lang="en-US"/>
              <a:t> </a:t>
            </a:r>
            <a:endParaRPr/>
          </a:p>
          <a:p>
            <a:pPr marL="0" lvl="0" indent="0" algn="l" rtl="0">
              <a:lnSpc>
                <a:spcPct val="100000"/>
              </a:lnSpc>
              <a:spcBef>
                <a:spcPts val="360"/>
              </a:spcBef>
              <a:spcAft>
                <a:spcPts val="0"/>
              </a:spcAft>
              <a:buSzPts val="1400"/>
              <a:buNone/>
            </a:pPr>
            <a:r>
              <a:rPr lang="en-US"/>
              <a:t>Photo credit for 3D printer: </a:t>
            </a:r>
            <a:r>
              <a:rPr lang="en-US" u="sng">
                <a:solidFill>
                  <a:schemeClr val="hlink"/>
                </a:solidFill>
                <a:hlinkClick r:id="rId7"/>
              </a:rPr>
              <a:t>https://infograph.venngage.com/p/107112/3d-printing</a:t>
            </a:r>
            <a:r>
              <a:rPr lang="en-US"/>
              <a:t> </a:t>
            </a:r>
            <a:endParaRPr/>
          </a:p>
        </p:txBody>
      </p:sp>
      <p:sp>
        <p:nvSpPr>
          <p:cNvPr id="230" name="Google Shape;230;g93468bb345_0_126: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3468bb345_0_14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93468bb345_0_147: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Have this function as a Think-Pair-Share activity: A student reads the scenario and asks the question to the class. Each team thinks to themselves what the answer is and discusses it among themselves for a time. After 2-3 minutes, the class is brought together and student teams volunteer their answers. Differing views are encouraged. The right answers (as there may be two very well-reasoned responses) are deemed correct based on whether they can reasonably meet the objectives under the constraints in the scenario.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Photo credit for lumber: </a:t>
            </a:r>
            <a:r>
              <a:rPr lang="en-US" u="sng">
                <a:solidFill>
                  <a:schemeClr val="hlink"/>
                </a:solidFill>
                <a:hlinkClick r:id="rId3"/>
              </a:rPr>
              <a:t>https://www.hamshawlumber.com/department/lumber-building-materials/</a:t>
            </a:r>
            <a:r>
              <a:rPr lang="en-US"/>
              <a:t> </a:t>
            </a:r>
            <a:endParaRPr/>
          </a:p>
          <a:p>
            <a:pPr marL="0" lvl="0" indent="0" algn="l" rtl="0">
              <a:lnSpc>
                <a:spcPct val="100000"/>
              </a:lnSpc>
              <a:spcBef>
                <a:spcPts val="360"/>
              </a:spcBef>
              <a:spcAft>
                <a:spcPts val="0"/>
              </a:spcAft>
              <a:buSzPts val="1400"/>
              <a:buNone/>
            </a:pPr>
            <a:r>
              <a:rPr lang="en-US"/>
              <a:t>Photo credit for cardboard: </a:t>
            </a:r>
            <a:r>
              <a:rPr lang="en-US" u="sng">
                <a:solidFill>
                  <a:schemeClr val="hlink"/>
                </a:solidFill>
                <a:hlinkClick r:id="rId4"/>
              </a:rPr>
              <a:t>http://www.sclance.com/pngs/cardboard-png/view-page-2.htm</a:t>
            </a:r>
            <a:r>
              <a:rPr lang="en-US"/>
              <a:t> </a:t>
            </a:r>
            <a:endParaRPr/>
          </a:p>
          <a:p>
            <a:pPr marL="0" lvl="0" indent="0" algn="l" rtl="0">
              <a:lnSpc>
                <a:spcPct val="100000"/>
              </a:lnSpc>
              <a:spcBef>
                <a:spcPts val="360"/>
              </a:spcBef>
              <a:spcAft>
                <a:spcPts val="0"/>
              </a:spcAft>
              <a:buSzPts val="1400"/>
              <a:buNone/>
            </a:pPr>
            <a:r>
              <a:rPr lang="en-US"/>
              <a:t>Photo credit for extruded polystyrene foam: </a:t>
            </a:r>
            <a:r>
              <a:rPr lang="en-US" u="sng">
                <a:solidFill>
                  <a:schemeClr val="hlink"/>
                </a:solidFill>
                <a:hlinkClick r:id="rId5"/>
              </a:rPr>
              <a:t>https://casgyw.en.made-in-china.com/product/FjpEUysJZPkH/China-50mm-Extruded-Polystyrene-Foam-High-Density-XPS-Board.html</a:t>
            </a:r>
            <a:r>
              <a:rPr lang="en-US"/>
              <a:t> </a:t>
            </a:r>
            <a:endParaRPr/>
          </a:p>
          <a:p>
            <a:pPr marL="0" lvl="0" indent="0" algn="l" rtl="0">
              <a:lnSpc>
                <a:spcPct val="100000"/>
              </a:lnSpc>
              <a:spcBef>
                <a:spcPts val="360"/>
              </a:spcBef>
              <a:spcAft>
                <a:spcPts val="0"/>
              </a:spcAft>
              <a:buSzPts val="1400"/>
              <a:buNone/>
            </a:pPr>
            <a:r>
              <a:rPr lang="en-US"/>
              <a:t>Photo credit for sheet metal: </a:t>
            </a:r>
            <a:r>
              <a:rPr lang="en-US" u="sng">
                <a:solidFill>
                  <a:schemeClr val="hlink"/>
                </a:solidFill>
                <a:hlinkClick r:id="rId6"/>
              </a:rPr>
              <a:t>https://www.kisspng.com/png-sheet-metal-metal-roof-metal-fabrication-cutting-s-803523/preview.html</a:t>
            </a:r>
            <a:r>
              <a:rPr lang="en-US"/>
              <a:t> </a:t>
            </a:r>
            <a:endParaRPr/>
          </a:p>
          <a:p>
            <a:pPr marL="0" lvl="0" indent="0" algn="l" rtl="0">
              <a:lnSpc>
                <a:spcPct val="100000"/>
              </a:lnSpc>
              <a:spcBef>
                <a:spcPts val="360"/>
              </a:spcBef>
              <a:spcAft>
                <a:spcPts val="0"/>
              </a:spcAft>
              <a:buSzPts val="1400"/>
              <a:buNone/>
            </a:pPr>
            <a:r>
              <a:rPr lang="en-US"/>
              <a:t>Photo credit for 3D printer: </a:t>
            </a:r>
            <a:r>
              <a:rPr lang="en-US" u="sng">
                <a:solidFill>
                  <a:schemeClr val="hlink"/>
                </a:solidFill>
                <a:hlinkClick r:id="rId7"/>
              </a:rPr>
              <a:t>https://infograph.venngage.com/p/107112/3d-printing</a:t>
            </a:r>
            <a:r>
              <a:rPr lang="en-US"/>
              <a:t> </a:t>
            </a:r>
            <a:endParaRPr/>
          </a:p>
        </p:txBody>
      </p:sp>
      <p:sp>
        <p:nvSpPr>
          <p:cNvPr id="252" name="Google Shape;252;g93468bb345_0_14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3468bb345_0_16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93468bb345_0_168: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Have this function as a Think-Pair-Share activity: A student reads the scenario and asks the question to the class. Each team thinks to themselves what the answer is and discusses it among themselves for a time. After 2-3 minutes, the class is brought together and student teams volunteer their answers. Differing views are encouraged. The right answers (as there may be two very well-reasoned responses) are deemed correct based on whether they can reasonably meet the objectives under the constraints in the scenario.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Photo credit for lumber: </a:t>
            </a:r>
            <a:r>
              <a:rPr lang="en-US" u="sng">
                <a:solidFill>
                  <a:schemeClr val="hlink"/>
                </a:solidFill>
                <a:hlinkClick r:id="rId3"/>
              </a:rPr>
              <a:t>https://www.hamshawlumber.com/department/lumber-building-materials/</a:t>
            </a:r>
            <a:r>
              <a:rPr lang="en-US"/>
              <a:t> </a:t>
            </a:r>
            <a:endParaRPr/>
          </a:p>
          <a:p>
            <a:pPr marL="0" lvl="0" indent="0" algn="l" rtl="0">
              <a:lnSpc>
                <a:spcPct val="100000"/>
              </a:lnSpc>
              <a:spcBef>
                <a:spcPts val="360"/>
              </a:spcBef>
              <a:spcAft>
                <a:spcPts val="0"/>
              </a:spcAft>
              <a:buSzPts val="1400"/>
              <a:buNone/>
            </a:pPr>
            <a:r>
              <a:rPr lang="en-US"/>
              <a:t>Photo credit for cardboard: </a:t>
            </a:r>
            <a:r>
              <a:rPr lang="en-US" u="sng">
                <a:solidFill>
                  <a:schemeClr val="hlink"/>
                </a:solidFill>
                <a:hlinkClick r:id="rId4"/>
              </a:rPr>
              <a:t>http://www.sclance.com/pngs/cardboard-png/view-page-2.htm</a:t>
            </a:r>
            <a:r>
              <a:rPr lang="en-US"/>
              <a:t> </a:t>
            </a:r>
            <a:endParaRPr/>
          </a:p>
          <a:p>
            <a:pPr marL="0" lvl="0" indent="0" algn="l" rtl="0">
              <a:lnSpc>
                <a:spcPct val="100000"/>
              </a:lnSpc>
              <a:spcBef>
                <a:spcPts val="360"/>
              </a:spcBef>
              <a:spcAft>
                <a:spcPts val="0"/>
              </a:spcAft>
              <a:buSzPts val="1400"/>
              <a:buNone/>
            </a:pPr>
            <a:r>
              <a:rPr lang="en-US"/>
              <a:t>Photo credit for extruded polystyrene foam: </a:t>
            </a:r>
            <a:r>
              <a:rPr lang="en-US" u="sng">
                <a:solidFill>
                  <a:schemeClr val="hlink"/>
                </a:solidFill>
                <a:hlinkClick r:id="rId5"/>
              </a:rPr>
              <a:t>https://casgyw.en.made-in-china.com/product/FjpEUysJZPkH/China-50mm-Extruded-Polystyrene-Foam-High-Density-XPS-Board.html</a:t>
            </a:r>
            <a:r>
              <a:rPr lang="en-US"/>
              <a:t> </a:t>
            </a:r>
            <a:endParaRPr/>
          </a:p>
          <a:p>
            <a:pPr marL="0" lvl="0" indent="0" algn="l" rtl="0">
              <a:lnSpc>
                <a:spcPct val="100000"/>
              </a:lnSpc>
              <a:spcBef>
                <a:spcPts val="360"/>
              </a:spcBef>
              <a:spcAft>
                <a:spcPts val="0"/>
              </a:spcAft>
              <a:buSzPts val="1400"/>
              <a:buNone/>
            </a:pPr>
            <a:r>
              <a:rPr lang="en-US"/>
              <a:t>Photo credit for sheet metal: </a:t>
            </a:r>
            <a:r>
              <a:rPr lang="en-US" u="sng">
                <a:solidFill>
                  <a:schemeClr val="hlink"/>
                </a:solidFill>
                <a:hlinkClick r:id="rId6"/>
              </a:rPr>
              <a:t>https://www.kisspng.com/png-sheet-metal-metal-roof-metal-fabrication-cutting-s-803523/preview.html</a:t>
            </a:r>
            <a:r>
              <a:rPr lang="en-US"/>
              <a:t> </a:t>
            </a:r>
            <a:endParaRPr/>
          </a:p>
          <a:p>
            <a:pPr marL="0" lvl="0" indent="0" algn="l" rtl="0">
              <a:lnSpc>
                <a:spcPct val="100000"/>
              </a:lnSpc>
              <a:spcBef>
                <a:spcPts val="360"/>
              </a:spcBef>
              <a:spcAft>
                <a:spcPts val="0"/>
              </a:spcAft>
              <a:buSzPts val="1400"/>
              <a:buNone/>
            </a:pPr>
            <a:r>
              <a:rPr lang="en-US"/>
              <a:t>Photo credit for 3D printer: </a:t>
            </a:r>
            <a:r>
              <a:rPr lang="en-US" u="sng">
                <a:solidFill>
                  <a:schemeClr val="hlink"/>
                </a:solidFill>
                <a:hlinkClick r:id="rId7"/>
              </a:rPr>
              <a:t>https://infograph.venngage.com/p/107112/3d-printing</a:t>
            </a:r>
            <a:r>
              <a:rPr lang="en-US"/>
              <a:t> </a:t>
            </a:r>
            <a:endParaRPr/>
          </a:p>
        </p:txBody>
      </p:sp>
      <p:sp>
        <p:nvSpPr>
          <p:cNvPr id="274" name="Google Shape;274;g93468bb345_0_168: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93468bb345_0_18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93468bb345_0_189: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Divide the class into 5 equal parts and assign each part one of the 5 materials in the slide. Another option for this activity is to assign various teams or partnerships to one of the 5 materials in the slide. Have the students work together in these assigned groups or teams to come up with one or two scenarios where this material would be ideal in developing a prototype (not final product). Help them to be as specific as they can in terms of constraints for time or resources. Give them 5 minutes to discuss this among themselves and give up to 2 minutes for each group to share their ideas to the class. The objective here is for them to see the pros and cons of various materials in the prototyping process.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Photo credit for lumber: </a:t>
            </a:r>
            <a:r>
              <a:rPr lang="en-US" u="sng">
                <a:solidFill>
                  <a:schemeClr val="hlink"/>
                </a:solidFill>
                <a:hlinkClick r:id="rId3"/>
              </a:rPr>
              <a:t>https://www.hamshawlumber.com/department/lumber-building-materials/</a:t>
            </a:r>
            <a:r>
              <a:rPr lang="en-US"/>
              <a:t> </a:t>
            </a:r>
            <a:endParaRPr/>
          </a:p>
          <a:p>
            <a:pPr marL="0" lvl="0" indent="0" algn="l" rtl="0">
              <a:lnSpc>
                <a:spcPct val="100000"/>
              </a:lnSpc>
              <a:spcBef>
                <a:spcPts val="360"/>
              </a:spcBef>
              <a:spcAft>
                <a:spcPts val="0"/>
              </a:spcAft>
              <a:buSzPts val="1400"/>
              <a:buNone/>
            </a:pPr>
            <a:r>
              <a:rPr lang="en-US"/>
              <a:t>Photo credit for cardboard: </a:t>
            </a:r>
            <a:r>
              <a:rPr lang="en-US" u="sng">
                <a:solidFill>
                  <a:schemeClr val="hlink"/>
                </a:solidFill>
                <a:hlinkClick r:id="rId4"/>
              </a:rPr>
              <a:t>http://www.sclance.com/pngs/cardboard-png/view-page-2.htm</a:t>
            </a:r>
            <a:r>
              <a:rPr lang="en-US"/>
              <a:t> </a:t>
            </a:r>
            <a:endParaRPr/>
          </a:p>
          <a:p>
            <a:pPr marL="0" lvl="0" indent="0" algn="l" rtl="0">
              <a:lnSpc>
                <a:spcPct val="100000"/>
              </a:lnSpc>
              <a:spcBef>
                <a:spcPts val="360"/>
              </a:spcBef>
              <a:spcAft>
                <a:spcPts val="0"/>
              </a:spcAft>
              <a:buSzPts val="1400"/>
              <a:buNone/>
            </a:pPr>
            <a:r>
              <a:rPr lang="en-US"/>
              <a:t>Photo credit for extruded polystyrene foam: </a:t>
            </a:r>
            <a:r>
              <a:rPr lang="en-US" u="sng">
                <a:solidFill>
                  <a:schemeClr val="hlink"/>
                </a:solidFill>
                <a:hlinkClick r:id="rId5"/>
              </a:rPr>
              <a:t>https://casgyw.en.made-in-china.com/product/FjpEUysJZPkH/China-50mm-Extruded-Polystyrene-Foam-High-Density-XPS-Board.html</a:t>
            </a:r>
            <a:r>
              <a:rPr lang="en-US"/>
              <a:t> </a:t>
            </a:r>
            <a:endParaRPr/>
          </a:p>
          <a:p>
            <a:pPr marL="0" lvl="0" indent="0" algn="l" rtl="0">
              <a:lnSpc>
                <a:spcPct val="100000"/>
              </a:lnSpc>
              <a:spcBef>
                <a:spcPts val="360"/>
              </a:spcBef>
              <a:spcAft>
                <a:spcPts val="0"/>
              </a:spcAft>
              <a:buSzPts val="1400"/>
              <a:buNone/>
            </a:pPr>
            <a:r>
              <a:rPr lang="en-US"/>
              <a:t>Photo credit for sheet metal: </a:t>
            </a:r>
            <a:r>
              <a:rPr lang="en-US" u="sng">
                <a:solidFill>
                  <a:schemeClr val="hlink"/>
                </a:solidFill>
                <a:hlinkClick r:id="rId6"/>
              </a:rPr>
              <a:t>https://www.kisspng.com/png-sheet-metal-metal-roof-metal-fabrication-cutting-s-803523/preview.html</a:t>
            </a:r>
            <a:r>
              <a:rPr lang="en-US"/>
              <a:t> </a:t>
            </a:r>
            <a:endParaRPr/>
          </a:p>
          <a:p>
            <a:pPr marL="0" lvl="0" indent="0" algn="l" rtl="0">
              <a:lnSpc>
                <a:spcPct val="100000"/>
              </a:lnSpc>
              <a:spcBef>
                <a:spcPts val="360"/>
              </a:spcBef>
              <a:spcAft>
                <a:spcPts val="0"/>
              </a:spcAft>
              <a:buSzPts val="1400"/>
              <a:buNone/>
            </a:pPr>
            <a:r>
              <a:rPr lang="en-US"/>
              <a:t>Photo credit for 3D printer: </a:t>
            </a:r>
            <a:r>
              <a:rPr lang="en-US" u="sng">
                <a:solidFill>
                  <a:schemeClr val="hlink"/>
                </a:solidFill>
                <a:hlinkClick r:id="rId7"/>
              </a:rPr>
              <a:t>https://infograph.venngage.com/p/107112/3d-printing</a:t>
            </a:r>
            <a:r>
              <a:rPr lang="en-US"/>
              <a:t> </a:t>
            </a:r>
            <a:endParaRPr/>
          </a:p>
        </p:txBody>
      </p:sp>
      <p:sp>
        <p:nvSpPr>
          <p:cNvPr id="296" name="Google Shape;296;g93468bb345_0_18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3468bb345_0_21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93468bb345_0_210: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An example of 3D printed objects as a high-end final product, see this article: </a:t>
            </a:r>
            <a:r>
              <a:rPr lang="en-US" u="sng">
                <a:solidFill>
                  <a:schemeClr val="hlink"/>
                </a:solidFill>
                <a:hlinkClick r:id="rId3"/>
              </a:rPr>
              <a:t>https://www.deseretnews.com/article/900078523/byu-campus-model-diorama-3d.html</a:t>
            </a:r>
            <a:r>
              <a:rPr lang="en-US"/>
              <a:t> </a:t>
            </a:r>
            <a:endParaRPr/>
          </a:p>
        </p:txBody>
      </p:sp>
      <p:sp>
        <p:nvSpPr>
          <p:cNvPr id="318" name="Google Shape;318;g93468bb345_0_210: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3468bb345_0_1:notes"/>
          <p:cNvSpPr>
            <a:spLocks noGrp="1" noRot="1" noChangeAspect="1"/>
          </p:cNvSpPr>
          <p:nvPr>
            <p:ph type="sldImg" idx="2"/>
          </p:nvPr>
        </p:nvSpPr>
        <p:spPr>
          <a:xfrm>
            <a:off x="1168625" y="697225"/>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3468bb345_0_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3468bb345_0_7:notes"/>
          <p:cNvSpPr>
            <a:spLocks noGrp="1" noRot="1" noChangeAspect="1"/>
          </p:cNvSpPr>
          <p:nvPr>
            <p:ph type="sldImg" idx="2"/>
          </p:nvPr>
        </p:nvSpPr>
        <p:spPr>
          <a:xfrm>
            <a:off x="1168625" y="697225"/>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3468bb345_0_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3468bb345_0_26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93468bb345_0_260: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t>This is a hypothetical situation that provides an opportunity to discuss the function of prototypes. </a:t>
            </a:r>
            <a:endParaRPr/>
          </a:p>
        </p:txBody>
      </p:sp>
      <p:sp>
        <p:nvSpPr>
          <p:cNvPr id="150" name="Google Shape;150;g93468bb345_0_260: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3468bb345_0_23: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Have a student or students read this and the following slide. </a:t>
            </a:r>
            <a:endParaRPr/>
          </a:p>
        </p:txBody>
      </p:sp>
      <p:sp>
        <p:nvSpPr>
          <p:cNvPr id="156" name="Google Shape;156;g93468bb345_0_2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3468bb345_0_66: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This could be a quick Think-Pair-Share activity. Students could be given a minute to think about and then share with their neighbors their ideas. Once they conclude sharing, call the students back together and have a number of pairs of students share their solutions with the class. </a:t>
            </a:r>
            <a:endParaRPr/>
          </a:p>
        </p:txBody>
      </p:sp>
      <p:sp>
        <p:nvSpPr>
          <p:cNvPr id="162" name="Google Shape;162;g93468bb345_0_6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3468bb345_0_7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93468bb345_0_71: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This slide can be shown to the students after the Think-Pair-Share activity to help validate some ideas or generate some others. </a:t>
            </a:r>
            <a:endParaRPr/>
          </a:p>
        </p:txBody>
      </p:sp>
      <p:sp>
        <p:nvSpPr>
          <p:cNvPr id="169" name="Google Shape;169;g93468bb345_0_7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3468bb345_0_7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93468bb345_0_77: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76" name="Google Shape;176;g93468bb345_0_7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1" name="Google Shape;21;p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pic>
        <p:nvPicPr>
          <p:cNvPr id="25" name="Google Shape;25;p2"/>
          <p:cNvPicPr preferRelativeResize="0"/>
          <p:nvPr/>
        </p:nvPicPr>
        <p:blipFill rotWithShape="1">
          <a:blip r:embed="rId2">
            <a:alphaModFix/>
          </a:blip>
          <a:srcRect/>
          <a:stretch/>
        </p:blipFill>
        <p:spPr>
          <a:xfrm>
            <a:off x="92383" y="52395"/>
            <a:ext cx="1097280" cy="360045"/>
          </a:xfrm>
          <a:prstGeom prst="rect">
            <a:avLst/>
          </a:prstGeom>
          <a:noFill/>
          <a:ln>
            <a:noFill/>
          </a:ln>
        </p:spPr>
      </p:pic>
      <p:pic>
        <p:nvPicPr>
          <p:cNvPr id="26" name="Google Shape;26;p2"/>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1"/>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2"/>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2"/>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txBox="1">
            <a:spLocks noGrp="1"/>
          </p:cNvSpPr>
          <p:nvPr>
            <p:ph type="title"/>
          </p:nvPr>
        </p:nvSpPr>
        <p:spPr>
          <a:xfrm rot="5400000">
            <a:off x="4650802" y="2307652"/>
            <a:ext cx="5757421" cy="197167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650302" y="393126"/>
            <a:ext cx="5757420" cy="5800725"/>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1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12"/>
          <p:cNvPicPr preferRelativeResize="0"/>
          <p:nvPr/>
        </p:nvPicPr>
        <p:blipFill rotWithShape="1">
          <a:blip r:embed="rId2">
            <a:alphaModFix/>
          </a:blip>
          <a:srcRect/>
          <a:stretch/>
        </p:blipFill>
        <p:spPr>
          <a:xfrm rot="5400000">
            <a:off x="8368970" y="424720"/>
            <a:ext cx="1097280" cy="360045"/>
          </a:xfrm>
          <a:prstGeom prst="rect">
            <a:avLst/>
          </a:prstGeom>
          <a:noFill/>
          <a:ln>
            <a:noFill/>
          </a:ln>
        </p:spPr>
      </p:pic>
      <p:pic>
        <p:nvPicPr>
          <p:cNvPr id="108" name="Google Shape;108;p12"/>
          <p:cNvPicPr preferRelativeResize="0"/>
          <p:nvPr/>
        </p:nvPicPr>
        <p:blipFill rotWithShape="1">
          <a:blip r:embed="rId3">
            <a:alphaModFix/>
          </a:blip>
          <a:srcRect/>
          <a:stretch/>
        </p:blipFill>
        <p:spPr>
          <a:xfrm rot="5400000">
            <a:off x="8355093" y="5533168"/>
            <a:ext cx="1097280"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1">
  <p:cSld name="Comparison">
    <p:spTree>
      <p:nvGrpSpPr>
        <p:cNvPr id="1" name="Shape 109"/>
        <p:cNvGrpSpPr/>
        <p:nvPr/>
      </p:nvGrpSpPr>
      <p:grpSpPr>
        <a:xfrm>
          <a:off x="0" y="0"/>
          <a:ext cx="0" cy="0"/>
          <a:chOff x="0" y="0"/>
          <a:chExt cx="0" cy="0"/>
        </a:xfrm>
      </p:grpSpPr>
      <p:sp>
        <p:nvSpPr>
          <p:cNvPr id="110" name="Google Shape;110;p13"/>
          <p:cNvSpPr txBox="1">
            <a:spLocks noGrp="1"/>
          </p:cNvSpPr>
          <p:nvPr>
            <p:ph type="body" idx="1"/>
          </p:nvPr>
        </p:nvSpPr>
        <p:spPr>
          <a:xfrm>
            <a:off x="457200" y="1752600"/>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1" name="Google Shape;111;p13"/>
          <p:cNvSpPr txBox="1">
            <a:spLocks noGrp="1"/>
          </p:cNvSpPr>
          <p:nvPr>
            <p:ph type="body" idx="2"/>
          </p:nvPr>
        </p:nvSpPr>
        <p:spPr>
          <a:xfrm>
            <a:off x="457200" y="2392362"/>
            <a:ext cx="4040100" cy="377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body" idx="3"/>
          </p:nvPr>
        </p:nvSpPr>
        <p:spPr>
          <a:xfrm>
            <a:off x="4645025" y="1752600"/>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body" idx="4"/>
          </p:nvPr>
        </p:nvSpPr>
        <p:spPr>
          <a:xfrm>
            <a:off x="4645025" y="2392362"/>
            <a:ext cx="4041900" cy="377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title"/>
          </p:nvPr>
        </p:nvSpPr>
        <p:spPr>
          <a:xfrm>
            <a:off x="152400" y="990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pic>
        <p:nvPicPr>
          <p:cNvPr id="42" name="Google Shape;42;p4"/>
          <p:cNvPicPr preferRelativeResize="0"/>
          <p:nvPr/>
        </p:nvPicPr>
        <p:blipFill rotWithShape="1">
          <a:blip r:embed="rId2">
            <a:alphaModFix/>
          </a:blip>
          <a:srcRect/>
          <a:stretch/>
        </p:blipFill>
        <p:spPr>
          <a:xfrm>
            <a:off x="92383" y="52395"/>
            <a:ext cx="1097280" cy="360045"/>
          </a:xfrm>
          <a:prstGeom prst="rect">
            <a:avLst/>
          </a:prstGeom>
          <a:noFill/>
          <a:ln>
            <a:noFill/>
          </a:ln>
        </p:spPr>
      </p:pic>
      <p:pic>
        <p:nvPicPr>
          <p:cNvPr id="43" name="Google Shape;43;p4"/>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5"/>
          <p:cNvSpPr txBox="1">
            <a:spLocks noGrp="1"/>
          </p:cNvSpPr>
          <p:nvPr>
            <p:ph type="body" idx="2"/>
          </p:nvPr>
        </p:nvSpPr>
        <p:spPr>
          <a:xfrm>
            <a:off x="4663440" y="1845736"/>
            <a:ext cx="3703320" cy="402335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6"/>
          <p:cNvSpPr txBox="1">
            <a:spLocks noGrp="1"/>
          </p:cNvSpPr>
          <p:nvPr>
            <p:ph type="body" idx="2"/>
          </p:nvPr>
        </p:nvSpPr>
        <p:spPr>
          <a:xfrm>
            <a:off x="822960" y="2582334"/>
            <a:ext cx="370332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6"/>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6"/>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8"/>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8"/>
          <p:cNvPicPr preferRelativeResize="0"/>
          <p:nvPr/>
        </p:nvPicPr>
        <p:blipFill rotWithShape="1">
          <a:blip r:embed="rId2">
            <a:alphaModFix/>
          </a:blip>
          <a:srcRect/>
          <a:stretch/>
        </p:blipFill>
        <p:spPr>
          <a:xfrm>
            <a:off x="92383" y="52395"/>
            <a:ext cx="1097280" cy="360045"/>
          </a:xfrm>
          <a:prstGeom prst="rect">
            <a:avLst/>
          </a:prstGeom>
          <a:noFill/>
          <a:ln>
            <a:noFill/>
          </a:ln>
        </p:spPr>
      </p:pic>
      <p:pic>
        <p:nvPicPr>
          <p:cNvPr id="72" name="Google Shape;72;p8"/>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Google Shape;74;p9"/>
          <p:cNvSpPr/>
          <p:nvPr/>
        </p:nvSpPr>
        <p:spPr>
          <a:xfrm>
            <a:off x="13" y="0"/>
            <a:ext cx="3038093" cy="68580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3030053" y="0"/>
            <a:ext cx="48006" cy="6858000"/>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9"/>
          <p:cNvSpPr txBox="1">
            <a:spLocks noGrp="1"/>
          </p:cNvSpPr>
          <p:nvPr>
            <p:ph type="body" idx="1"/>
          </p:nvPr>
        </p:nvSpPr>
        <p:spPr>
          <a:xfrm>
            <a:off x="3460237" y="731520"/>
            <a:ext cx="5009393"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9"/>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9"/>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9"/>
          <p:cNvPicPr preferRelativeResize="0"/>
          <p:nvPr/>
        </p:nvPicPr>
        <p:blipFill rotWithShape="1">
          <a:blip r:embed="rId2">
            <a:alphaModFix/>
          </a:blip>
          <a:srcRect/>
          <a:stretch/>
        </p:blipFill>
        <p:spPr>
          <a:xfrm>
            <a:off x="3206502" y="69540"/>
            <a:ext cx="1097280" cy="360045"/>
          </a:xfrm>
          <a:prstGeom prst="rect">
            <a:avLst/>
          </a:prstGeom>
          <a:noFill/>
          <a:ln>
            <a:noFill/>
          </a:ln>
        </p:spPr>
      </p:pic>
      <p:pic>
        <p:nvPicPr>
          <p:cNvPr id="83" name="Google Shape;83;p9"/>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4"/>
        <p:cNvGrpSpPr/>
        <p:nvPr/>
      </p:nvGrpSpPr>
      <p:grpSpPr>
        <a:xfrm>
          <a:off x="0" y="0"/>
          <a:ext cx="0" cy="0"/>
          <a:chOff x="0" y="0"/>
          <a:chExt cx="0" cy="0"/>
        </a:xfrm>
      </p:grpSpPr>
      <p:sp>
        <p:nvSpPr>
          <p:cNvPr id="85" name="Google Shape;85;p10"/>
          <p:cNvSpPr/>
          <p:nvPr/>
        </p:nvSpPr>
        <p:spPr>
          <a:xfrm>
            <a:off x="0" y="4953000"/>
            <a:ext cx="9141619" cy="19050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12" y="491507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
          <p:cNvSpPr>
            <a:spLocks noGrp="1"/>
          </p:cNvSpPr>
          <p:nvPr>
            <p:ph type="pic" idx="2"/>
          </p:nvPr>
        </p:nvSpPr>
        <p:spPr>
          <a:xfrm>
            <a:off x="11" y="-9994"/>
            <a:ext cx="9143989" cy="4915076"/>
          </a:xfrm>
          <a:prstGeom prst="rect">
            <a:avLst/>
          </a:prstGeom>
          <a:blipFill rotWithShape="1">
            <a:blip r:embed="rId2">
              <a:alphaModFix/>
            </a:blip>
            <a:stretch>
              <a:fillRect/>
            </a:stretch>
          </a:blip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rgbClr val="3F3F3F"/>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rgbClr val="3F3F3F"/>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rgbClr val="3F3F3F"/>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rgbClr val="3F3F3F"/>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9" name="Google Shape;89;p10"/>
          <p:cNvSpPr txBox="1">
            <a:spLocks noGrp="1"/>
          </p:cNvSpPr>
          <p:nvPr>
            <p:ph type="body" idx="1"/>
          </p:nvPr>
        </p:nvSpPr>
        <p:spPr>
          <a:xfrm>
            <a:off x="822959" y="5907024"/>
            <a:ext cx="758952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0" name="Google Shape;90;p1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400800"/>
            <a:ext cx="9144001"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0" y="6334315"/>
            <a:ext cx="9144001" cy="65999"/>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rgbClr val="3F3F3F"/>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pic>
        <p:nvPicPr>
          <p:cNvPr id="14" name="Google Shape;14;p1"/>
          <p:cNvPicPr preferRelativeResize="0"/>
          <p:nvPr/>
        </p:nvPicPr>
        <p:blipFill rotWithShape="1">
          <a:blip r:embed="rId14">
            <a:alphaModFix/>
          </a:blip>
          <a:srcRect/>
          <a:stretch/>
        </p:blipFill>
        <p:spPr>
          <a:xfrm>
            <a:off x="92383" y="52395"/>
            <a:ext cx="1097280" cy="360045"/>
          </a:xfrm>
          <a:prstGeom prst="rect">
            <a:avLst/>
          </a:prstGeom>
          <a:noFill/>
          <a:ln>
            <a:noFill/>
          </a:ln>
        </p:spPr>
      </p:pic>
      <p:pic>
        <p:nvPicPr>
          <p:cNvPr id="15" name="Google Shape;15;p1"/>
          <p:cNvPicPr preferRelativeResize="0"/>
          <p:nvPr/>
        </p:nvPicPr>
        <p:blipFill rotWithShape="1">
          <a:blip r:embed="rId15">
            <a:alphaModFix/>
          </a:blip>
          <a:srcRect/>
          <a:stretch/>
        </p:blipFill>
        <p:spPr>
          <a:xfrm>
            <a:off x="7954337" y="69540"/>
            <a:ext cx="1097280" cy="342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bbc.com/news/technology-15007018" TargetMode="External"/><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culpteo.com/blog/2016/12/07/interviewing-xtreee-3d-printing-concrete-to-push-the-limits-of-construction/" TargetMode="External"/><Relationship Id="rId5" Type="http://schemas.openxmlformats.org/officeDocument/2006/relationships/hyperlink" Target="https://www.sculpteo.com/blog/2016/11/30/medical-3d-printing-pr-daniel-kelly-tells-us-about-3d-printing-bone/" TargetMode="External"/><Relationship Id="rId4" Type="http://schemas.openxmlformats.org/officeDocument/2006/relationships/hyperlink" Target="https://www.nasa.gov/directorates/spacetech/home/feature_3d_foo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Prototyping With 3D Printers</a:t>
            </a:r>
            <a:endParaRPr/>
          </a:p>
        </p:txBody>
      </p:sp>
      <p:sp>
        <p:nvSpPr>
          <p:cNvPr id="120" name="Google Shape;120;p14"/>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Communication Device</a:t>
            </a:r>
            <a:endParaRPr/>
          </a:p>
        </p:txBody>
      </p:sp>
      <p:sp>
        <p:nvSpPr>
          <p:cNvPr id="186" name="Google Shape;186;p23"/>
          <p:cNvSpPr txBox="1">
            <a:spLocks noGrp="1"/>
          </p:cNvSpPr>
          <p:nvPr>
            <p:ph type="body" idx="1"/>
          </p:nvPr>
        </p:nvSpPr>
        <p:spPr>
          <a:xfrm>
            <a:off x="822959" y="1845734"/>
            <a:ext cx="7543800" cy="402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400"/>
              <a:t>For example, let’s use 2-3 cardboard paper towel rolls taped together to form a long tube. Depending on how one holds that prototype, and the stance they take, they can tell a hundred different stories. Here are some examples:</a:t>
            </a:r>
            <a:endParaRPr sz="2400"/>
          </a:p>
          <a:p>
            <a:pPr marL="457200" lvl="0" indent="-381000" algn="l" rtl="0">
              <a:lnSpc>
                <a:spcPct val="100000"/>
              </a:lnSpc>
              <a:spcBef>
                <a:spcPts val="640"/>
              </a:spcBef>
              <a:spcAft>
                <a:spcPts val="0"/>
              </a:spcAft>
              <a:buClr>
                <a:srgbClr val="FFCC00"/>
              </a:buClr>
              <a:buSzPts val="2400"/>
              <a:buChar char="●"/>
            </a:pPr>
            <a:r>
              <a:rPr lang="en-US" sz="2400"/>
              <a:t>A baseball player at bat</a:t>
            </a:r>
            <a:endParaRPr sz="2400"/>
          </a:p>
          <a:p>
            <a:pPr marL="457200" lvl="0" indent="-381000" algn="l" rtl="0">
              <a:lnSpc>
                <a:spcPct val="100000"/>
              </a:lnSpc>
              <a:spcBef>
                <a:spcPts val="0"/>
              </a:spcBef>
              <a:spcAft>
                <a:spcPts val="0"/>
              </a:spcAft>
              <a:buClr>
                <a:srgbClr val="FFCC00"/>
              </a:buClr>
              <a:buSzPts val="2400"/>
              <a:buChar char="●"/>
            </a:pPr>
            <a:r>
              <a:rPr lang="en-US" sz="2400"/>
              <a:t>An old man with a cane</a:t>
            </a:r>
            <a:endParaRPr sz="2400"/>
          </a:p>
          <a:p>
            <a:pPr marL="457200" lvl="0" indent="-381000" algn="l" rtl="0">
              <a:lnSpc>
                <a:spcPct val="100000"/>
              </a:lnSpc>
              <a:spcBef>
                <a:spcPts val="0"/>
              </a:spcBef>
              <a:spcAft>
                <a:spcPts val="0"/>
              </a:spcAft>
              <a:buClr>
                <a:srgbClr val="FFCC00"/>
              </a:buClr>
              <a:buSzPts val="2400"/>
              <a:buChar char="●"/>
            </a:pPr>
            <a:r>
              <a:rPr lang="en-US" sz="2400"/>
              <a:t>An Aboriginal playing the didgeridoo </a:t>
            </a:r>
            <a:endParaRPr sz="2400"/>
          </a:p>
          <a:p>
            <a:pPr marL="457200" lvl="0" indent="-381000" algn="l" rtl="0">
              <a:lnSpc>
                <a:spcPct val="100000"/>
              </a:lnSpc>
              <a:spcBef>
                <a:spcPts val="0"/>
              </a:spcBef>
              <a:spcAft>
                <a:spcPts val="0"/>
              </a:spcAft>
              <a:buClr>
                <a:srgbClr val="FFCC00"/>
              </a:buClr>
              <a:buSzPts val="2400"/>
              <a:buChar char="●"/>
            </a:pPr>
            <a:r>
              <a:rPr lang="en-US" sz="2400"/>
              <a:t>A knight with a sword </a:t>
            </a:r>
            <a:endParaRPr sz="2400"/>
          </a:p>
          <a:p>
            <a:pPr marL="457200" lvl="0" indent="-381000" algn="l" rtl="0">
              <a:lnSpc>
                <a:spcPct val="100000"/>
              </a:lnSpc>
              <a:spcBef>
                <a:spcPts val="0"/>
              </a:spcBef>
              <a:spcAft>
                <a:spcPts val="0"/>
              </a:spcAft>
              <a:buClr>
                <a:srgbClr val="FFCC00"/>
              </a:buClr>
              <a:buSzPts val="2400"/>
              <a:buChar char="●"/>
            </a:pPr>
            <a:r>
              <a:rPr lang="en-US" sz="2400"/>
              <a:t>A scientist with a telescope</a:t>
            </a:r>
            <a:endParaRPr sz="2400"/>
          </a:p>
          <a:p>
            <a:pPr marL="457200" lvl="0" indent="-381000" algn="l" rtl="0">
              <a:lnSpc>
                <a:spcPct val="100000"/>
              </a:lnSpc>
              <a:spcBef>
                <a:spcPts val="0"/>
              </a:spcBef>
              <a:spcAft>
                <a:spcPts val="0"/>
              </a:spcAft>
              <a:buClr>
                <a:srgbClr val="FFCC00"/>
              </a:buClr>
              <a:buSzPts val="2400"/>
              <a:buChar char="●"/>
            </a:pPr>
            <a:r>
              <a:rPr lang="en-US" sz="2400"/>
              <a:t>The oar for a canoe or kayak </a:t>
            </a:r>
            <a:endParaRPr sz="2400"/>
          </a:p>
          <a:p>
            <a:pPr marL="457200" lvl="0" indent="-381000" algn="l" rtl="0">
              <a:lnSpc>
                <a:spcPct val="100000"/>
              </a:lnSpc>
              <a:spcBef>
                <a:spcPts val="0"/>
              </a:spcBef>
              <a:spcAft>
                <a:spcPts val="0"/>
              </a:spcAft>
              <a:buClr>
                <a:srgbClr val="FFCC00"/>
              </a:buClr>
              <a:buSzPts val="2400"/>
              <a:buChar char="●"/>
            </a:pPr>
            <a:r>
              <a:rPr lang="en-US" sz="2400"/>
              <a:t>...and many, many more!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What is a Prototype?</a:t>
            </a:r>
            <a:endParaRPr/>
          </a:p>
        </p:txBody>
      </p:sp>
      <p:sp>
        <p:nvSpPr>
          <p:cNvPr id="193" name="Google Shape;193;p24"/>
          <p:cNvSpPr txBox="1">
            <a:spLocks noGrp="1"/>
          </p:cNvSpPr>
          <p:nvPr>
            <p:ph type="body" idx="1"/>
          </p:nvPr>
        </p:nvSpPr>
        <p:spPr>
          <a:xfrm>
            <a:off x="822950" y="1781475"/>
            <a:ext cx="7482900" cy="203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1800"/>
              <a:t>A prototype, like a stage prop, is a communication device. It is not the real end product. Just as you would never use real swords in the student play even in the final show, prototypes are tools meant to communicate various ideas about the end product. A prototype bridges the gap between the ideator(s) and those around them by demonstrating the concept and providing a space for feedback to be given before end-product-level implementation begins. </a:t>
            </a:r>
            <a:endParaRPr sz="1800"/>
          </a:p>
        </p:txBody>
      </p:sp>
      <p:sp>
        <p:nvSpPr>
          <p:cNvPr id="194" name="Google Shape;194;p24"/>
          <p:cNvSpPr txBox="1"/>
          <p:nvPr/>
        </p:nvSpPr>
        <p:spPr>
          <a:xfrm>
            <a:off x="285575" y="4476125"/>
            <a:ext cx="4762500" cy="12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“If a picture is worth a thousand words then a prototype is worth a million words.”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David Kelley, </a:t>
            </a:r>
            <a:r>
              <a:rPr lang="en-US" sz="1200" b="0" i="1" u="none" strike="noStrike" cap="none">
                <a:solidFill>
                  <a:srgbClr val="000000"/>
                </a:solidFill>
                <a:latin typeface="Arial"/>
                <a:ea typeface="Arial"/>
                <a:cs typeface="Arial"/>
                <a:sym typeface="Arial"/>
              </a:rPr>
              <a:t>Founder of IDEO</a:t>
            </a:r>
            <a:endParaRPr sz="1200" b="0" i="1" u="none" strike="noStrike" cap="none">
              <a:solidFill>
                <a:srgbClr val="000000"/>
              </a:solidFill>
              <a:latin typeface="Arial"/>
              <a:ea typeface="Arial"/>
              <a:cs typeface="Arial"/>
              <a:sym typeface="Arial"/>
            </a:endParaRPr>
          </a:p>
        </p:txBody>
      </p:sp>
      <p:grpSp>
        <p:nvGrpSpPr>
          <p:cNvPr id="195" name="Google Shape;195;p24"/>
          <p:cNvGrpSpPr/>
          <p:nvPr/>
        </p:nvGrpSpPr>
        <p:grpSpPr>
          <a:xfrm>
            <a:off x="5273584" y="3602414"/>
            <a:ext cx="3342091" cy="2966626"/>
            <a:chOff x="5962650" y="4248000"/>
            <a:chExt cx="2419350" cy="2147550"/>
          </a:xfrm>
        </p:grpSpPr>
        <p:pic>
          <p:nvPicPr>
            <p:cNvPr id="196" name="Google Shape;196;p24"/>
            <p:cNvPicPr preferRelativeResize="0"/>
            <p:nvPr/>
          </p:nvPicPr>
          <p:blipFill rotWithShape="1">
            <a:blip r:embed="rId3">
              <a:alphaModFix/>
            </a:blip>
            <a:srcRect l="27755" t="9436" r="29740" b="66710"/>
            <a:stretch/>
          </p:blipFill>
          <p:spPr>
            <a:xfrm>
              <a:off x="5962650" y="4248000"/>
              <a:ext cx="2419350" cy="1800450"/>
            </a:xfrm>
            <a:prstGeom prst="rect">
              <a:avLst/>
            </a:prstGeom>
            <a:noFill/>
            <a:ln>
              <a:noFill/>
            </a:ln>
            <a:effectLst>
              <a:outerShdw blurRad="57150" dist="19050" dir="5400000" algn="bl" rotWithShape="0">
                <a:srgbClr val="000000">
                  <a:alpha val="49800"/>
                </a:srgbClr>
              </a:outerShdw>
            </a:effectLst>
          </p:spPr>
        </p:pic>
        <p:sp>
          <p:nvSpPr>
            <p:cNvPr id="197" name="Google Shape;197;p24"/>
            <p:cNvSpPr txBox="1"/>
            <p:nvPr/>
          </p:nvSpPr>
          <p:spPr>
            <a:xfrm>
              <a:off x="6153150" y="6048450"/>
              <a:ext cx="2152800" cy="34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from IDEO.com</a:t>
              </a:r>
              <a:endParaRPr sz="10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5"/>
          <p:cNvPicPr preferRelativeResize="0"/>
          <p:nvPr/>
        </p:nvPicPr>
        <p:blipFill rotWithShape="1">
          <a:blip r:embed="rId3">
            <a:alphaModFix/>
          </a:blip>
          <a:srcRect b="4879"/>
          <a:stretch/>
        </p:blipFill>
        <p:spPr>
          <a:xfrm>
            <a:off x="0" y="957725"/>
            <a:ext cx="9144000" cy="5900271"/>
          </a:xfrm>
          <a:prstGeom prst="rect">
            <a:avLst/>
          </a:prstGeom>
          <a:noFill/>
          <a:ln>
            <a:noFill/>
          </a:ln>
        </p:spPr>
      </p:pic>
      <p:sp>
        <p:nvSpPr>
          <p:cNvPr id="204" name="Google Shape;204;p25"/>
          <p:cNvSpPr txBox="1">
            <a:spLocks noGrp="1"/>
          </p:cNvSpPr>
          <p:nvPr>
            <p:ph type="title"/>
          </p:nvPr>
        </p:nvSpPr>
        <p:spPr>
          <a:xfrm>
            <a:off x="984800" y="4238775"/>
            <a:ext cx="5882700" cy="1362000"/>
          </a:xfrm>
          <a:prstGeom prst="rect">
            <a:avLst/>
          </a:prstGeom>
          <a:noFill/>
          <a:ln>
            <a:noFill/>
          </a:ln>
          <a:effectLst>
            <a:outerShdw blurRad="71438" dist="38100" dir="5400000" algn="bl" rotWithShape="0">
              <a:srgbClr val="B7B7B7">
                <a:alpha val="87840"/>
              </a:srgbClr>
            </a:outerShdw>
          </a:effectLst>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solidFill>
                  <a:srgbClr val="000000"/>
                </a:solidFill>
              </a:rPr>
              <a:t>Different Levels</a:t>
            </a:r>
            <a:endParaRPr>
              <a:solidFill>
                <a:srgbClr val="000000"/>
              </a:solidFill>
            </a:endParaRPr>
          </a:p>
          <a:p>
            <a:pPr marL="0" lvl="0" indent="0" algn="ctr" rtl="0">
              <a:lnSpc>
                <a:spcPct val="100000"/>
              </a:lnSpc>
              <a:spcBef>
                <a:spcPts val="0"/>
              </a:spcBef>
              <a:spcAft>
                <a:spcPts val="0"/>
              </a:spcAft>
              <a:buSzPts val="1400"/>
              <a:buNone/>
            </a:pPr>
            <a:r>
              <a:rPr lang="en-US">
                <a:solidFill>
                  <a:srgbClr val="000000"/>
                </a:solidFill>
              </a:rPr>
              <a:t>of Prototyping</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457200" y="278625"/>
            <a:ext cx="2400300" cy="1621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It’s Time to Play A Game!</a:t>
            </a:r>
            <a:endParaRPr/>
          </a:p>
        </p:txBody>
      </p:sp>
      <p:sp>
        <p:nvSpPr>
          <p:cNvPr id="211" name="Google Shape;211;p26"/>
          <p:cNvSpPr txBox="1">
            <a:spLocks noGrp="1"/>
          </p:cNvSpPr>
          <p:nvPr>
            <p:ph type="body" idx="2"/>
          </p:nvPr>
        </p:nvSpPr>
        <p:spPr>
          <a:xfrm>
            <a:off x="342900" y="2240280"/>
            <a:ext cx="2400300" cy="337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280"/>
              </a:spcBef>
              <a:spcAft>
                <a:spcPts val="0"/>
              </a:spcAft>
              <a:buSzPts val="1400"/>
              <a:buNone/>
            </a:pPr>
            <a:r>
              <a:rPr lang="en-US"/>
              <a:t>You will be given various scenarios in which you will need to make a prototype. The materials you have at your disposal are shown at right. Your task is to decide which material would be most effective in creating the type of prototype necessary. You will work with a partner and/or group of fellow students to make these decisions. Your decisions need to be backed up with sound reasoning as you will be asked to defend your position. </a:t>
            </a:r>
            <a:endParaRPr/>
          </a:p>
        </p:txBody>
      </p:sp>
      <p:grpSp>
        <p:nvGrpSpPr>
          <p:cNvPr id="212" name="Google Shape;212;p26"/>
          <p:cNvGrpSpPr/>
          <p:nvPr/>
        </p:nvGrpSpPr>
        <p:grpSpPr>
          <a:xfrm>
            <a:off x="4273876" y="1328725"/>
            <a:ext cx="1929449" cy="1481000"/>
            <a:chOff x="4273876" y="1328725"/>
            <a:chExt cx="1929449" cy="1481000"/>
          </a:xfrm>
        </p:grpSpPr>
        <p:pic>
          <p:nvPicPr>
            <p:cNvPr id="213" name="Google Shape;213;p26"/>
            <p:cNvPicPr preferRelativeResize="0"/>
            <p:nvPr/>
          </p:nvPicPr>
          <p:blipFill rotWithShape="1">
            <a:blip r:embed="rId3">
              <a:alphaModFix/>
            </a:blip>
            <a:srcRect/>
            <a:stretch/>
          </p:blipFill>
          <p:spPr>
            <a:xfrm>
              <a:off x="4273876" y="1328725"/>
              <a:ext cx="1926749" cy="1218258"/>
            </a:xfrm>
            <a:prstGeom prst="rect">
              <a:avLst/>
            </a:prstGeom>
            <a:noFill/>
            <a:ln>
              <a:noFill/>
            </a:ln>
          </p:spPr>
        </p:pic>
        <p:sp>
          <p:nvSpPr>
            <p:cNvPr id="214" name="Google Shape;214;p26"/>
            <p:cNvSpPr txBox="1"/>
            <p:nvPr/>
          </p:nvSpPr>
          <p:spPr>
            <a:xfrm>
              <a:off x="4276725" y="2562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Wood</a:t>
              </a:r>
              <a:endParaRPr sz="1400" b="0" i="0" u="none" strike="noStrike" cap="none">
                <a:solidFill>
                  <a:srgbClr val="000000"/>
                </a:solidFill>
                <a:latin typeface="Arial"/>
                <a:ea typeface="Arial"/>
                <a:cs typeface="Arial"/>
                <a:sym typeface="Arial"/>
              </a:endParaRPr>
            </a:p>
          </p:txBody>
        </p:sp>
      </p:grpSp>
      <p:grpSp>
        <p:nvGrpSpPr>
          <p:cNvPr id="215" name="Google Shape;215;p26"/>
          <p:cNvGrpSpPr/>
          <p:nvPr/>
        </p:nvGrpSpPr>
        <p:grpSpPr>
          <a:xfrm>
            <a:off x="6932175" y="1328724"/>
            <a:ext cx="1926600" cy="1338126"/>
            <a:chOff x="6932175" y="1328724"/>
            <a:chExt cx="1926600" cy="1338126"/>
          </a:xfrm>
        </p:grpSpPr>
        <p:pic>
          <p:nvPicPr>
            <p:cNvPr id="216" name="Google Shape;216;p26"/>
            <p:cNvPicPr preferRelativeResize="0"/>
            <p:nvPr/>
          </p:nvPicPr>
          <p:blipFill rotWithShape="1">
            <a:blip r:embed="rId4">
              <a:alphaModFix/>
            </a:blip>
            <a:srcRect/>
            <a:stretch/>
          </p:blipFill>
          <p:spPr>
            <a:xfrm>
              <a:off x="7008900" y="1328724"/>
              <a:ext cx="1773150" cy="959251"/>
            </a:xfrm>
            <a:prstGeom prst="rect">
              <a:avLst/>
            </a:prstGeom>
            <a:noFill/>
            <a:ln>
              <a:noFill/>
            </a:ln>
          </p:spPr>
        </p:pic>
        <p:sp>
          <p:nvSpPr>
            <p:cNvPr id="217" name="Google Shape;217;p26"/>
            <p:cNvSpPr txBox="1"/>
            <p:nvPr/>
          </p:nvSpPr>
          <p:spPr>
            <a:xfrm>
              <a:off x="6932175" y="24193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Sheet Metal</a:t>
              </a:r>
              <a:endParaRPr sz="1400" b="0" i="0" u="none" strike="noStrike" cap="none">
                <a:solidFill>
                  <a:srgbClr val="000000"/>
                </a:solidFill>
                <a:latin typeface="Arial"/>
                <a:ea typeface="Arial"/>
                <a:cs typeface="Arial"/>
                <a:sym typeface="Arial"/>
              </a:endParaRPr>
            </a:p>
          </p:txBody>
        </p:sp>
      </p:grpSp>
      <p:grpSp>
        <p:nvGrpSpPr>
          <p:cNvPr id="218" name="Google Shape;218;p26"/>
          <p:cNvGrpSpPr/>
          <p:nvPr/>
        </p:nvGrpSpPr>
        <p:grpSpPr>
          <a:xfrm>
            <a:off x="4197225" y="3079725"/>
            <a:ext cx="1926600" cy="1752000"/>
            <a:chOff x="4197225" y="3079725"/>
            <a:chExt cx="1926600" cy="1752000"/>
          </a:xfrm>
        </p:grpSpPr>
        <p:pic>
          <p:nvPicPr>
            <p:cNvPr id="219" name="Google Shape;219;p26"/>
            <p:cNvPicPr preferRelativeResize="0"/>
            <p:nvPr/>
          </p:nvPicPr>
          <p:blipFill rotWithShape="1">
            <a:blip r:embed="rId5">
              <a:alphaModFix/>
            </a:blip>
            <a:srcRect t="15153"/>
            <a:stretch/>
          </p:blipFill>
          <p:spPr>
            <a:xfrm>
              <a:off x="4248000" y="3079725"/>
              <a:ext cx="1773150" cy="1504500"/>
            </a:xfrm>
            <a:prstGeom prst="rect">
              <a:avLst/>
            </a:prstGeom>
            <a:noFill/>
            <a:ln>
              <a:noFill/>
            </a:ln>
          </p:spPr>
        </p:pic>
        <p:sp>
          <p:nvSpPr>
            <p:cNvPr id="220" name="Google Shape;220;p26"/>
            <p:cNvSpPr txBox="1"/>
            <p:nvPr/>
          </p:nvSpPr>
          <p:spPr>
            <a:xfrm>
              <a:off x="4197225" y="4584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Extruded Polystyrene </a:t>
              </a:r>
              <a:endParaRPr sz="1400" b="0" i="0" u="none" strike="noStrike" cap="none">
                <a:solidFill>
                  <a:srgbClr val="000000"/>
                </a:solidFill>
                <a:latin typeface="Arial"/>
                <a:ea typeface="Arial"/>
                <a:cs typeface="Arial"/>
                <a:sym typeface="Arial"/>
              </a:endParaRPr>
            </a:p>
          </p:txBody>
        </p:sp>
      </p:grpSp>
      <p:grpSp>
        <p:nvGrpSpPr>
          <p:cNvPr id="221" name="Google Shape;221;p26"/>
          <p:cNvGrpSpPr/>
          <p:nvPr/>
        </p:nvGrpSpPr>
        <p:grpSpPr>
          <a:xfrm>
            <a:off x="6528775" y="3026347"/>
            <a:ext cx="2330000" cy="1858741"/>
            <a:chOff x="6528775" y="3026347"/>
            <a:chExt cx="2330000" cy="1858741"/>
          </a:xfrm>
        </p:grpSpPr>
        <p:pic>
          <p:nvPicPr>
            <p:cNvPr id="222" name="Google Shape;222;p26"/>
            <p:cNvPicPr preferRelativeResize="0"/>
            <p:nvPr/>
          </p:nvPicPr>
          <p:blipFill rotWithShape="1">
            <a:blip r:embed="rId6">
              <a:alphaModFix/>
            </a:blip>
            <a:srcRect/>
            <a:stretch/>
          </p:blipFill>
          <p:spPr>
            <a:xfrm>
              <a:off x="6528775" y="3026347"/>
              <a:ext cx="2330000" cy="1611251"/>
            </a:xfrm>
            <a:prstGeom prst="rect">
              <a:avLst/>
            </a:prstGeom>
            <a:noFill/>
            <a:ln>
              <a:noFill/>
            </a:ln>
          </p:spPr>
        </p:pic>
        <p:sp>
          <p:nvSpPr>
            <p:cNvPr id="223" name="Google Shape;223;p26"/>
            <p:cNvSpPr txBox="1"/>
            <p:nvPr/>
          </p:nvSpPr>
          <p:spPr>
            <a:xfrm>
              <a:off x="6855450" y="4637588"/>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Cardboard</a:t>
              </a:r>
              <a:endParaRPr sz="1400" b="0" i="0" u="none" strike="noStrike" cap="none">
                <a:solidFill>
                  <a:srgbClr val="000000"/>
                </a:solidFill>
                <a:latin typeface="Arial"/>
                <a:ea typeface="Arial"/>
                <a:cs typeface="Arial"/>
                <a:sym typeface="Arial"/>
              </a:endParaRPr>
            </a:p>
          </p:txBody>
        </p:sp>
      </p:grpSp>
      <p:grpSp>
        <p:nvGrpSpPr>
          <p:cNvPr id="224" name="Google Shape;224;p26"/>
          <p:cNvGrpSpPr/>
          <p:nvPr/>
        </p:nvGrpSpPr>
        <p:grpSpPr>
          <a:xfrm>
            <a:off x="5410200" y="4910475"/>
            <a:ext cx="2040900" cy="1782575"/>
            <a:chOff x="5410200" y="4910475"/>
            <a:chExt cx="2040900" cy="1782575"/>
          </a:xfrm>
        </p:grpSpPr>
        <p:pic>
          <p:nvPicPr>
            <p:cNvPr id="225" name="Google Shape;225;p26"/>
            <p:cNvPicPr preferRelativeResize="0"/>
            <p:nvPr/>
          </p:nvPicPr>
          <p:blipFill rotWithShape="1">
            <a:blip r:embed="rId7">
              <a:alphaModFix/>
            </a:blip>
            <a:srcRect l="12762"/>
            <a:stretch/>
          </p:blipFill>
          <p:spPr>
            <a:xfrm>
              <a:off x="5410200" y="4910475"/>
              <a:ext cx="1926750" cy="1535063"/>
            </a:xfrm>
            <a:prstGeom prst="rect">
              <a:avLst/>
            </a:prstGeom>
            <a:noFill/>
            <a:ln>
              <a:noFill/>
            </a:ln>
          </p:spPr>
        </p:pic>
        <p:sp>
          <p:nvSpPr>
            <p:cNvPr id="226" name="Google Shape;226;p26"/>
            <p:cNvSpPr txBox="1"/>
            <p:nvPr/>
          </p:nvSpPr>
          <p:spPr>
            <a:xfrm>
              <a:off x="5524500" y="64455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3D Printer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457200" y="680300"/>
            <a:ext cx="2465700" cy="97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Scenario 1: The Meeting</a:t>
            </a:r>
            <a:endParaRPr/>
          </a:p>
        </p:txBody>
      </p:sp>
      <p:sp>
        <p:nvSpPr>
          <p:cNvPr id="233" name="Google Shape;233;p27"/>
          <p:cNvSpPr txBox="1">
            <a:spLocks noGrp="1"/>
          </p:cNvSpPr>
          <p:nvPr>
            <p:ph type="body" idx="2"/>
          </p:nvPr>
        </p:nvSpPr>
        <p:spPr>
          <a:xfrm>
            <a:off x="342900" y="2164080"/>
            <a:ext cx="2400300" cy="337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280"/>
              </a:spcBef>
              <a:spcAft>
                <a:spcPts val="0"/>
              </a:spcAft>
              <a:buSzPts val="1400"/>
              <a:buNone/>
            </a:pPr>
            <a:r>
              <a:rPr lang="en-US"/>
              <a:t>Imagine you are part of a product development team at a company that manufactures and sells handheld electrical devices. You and your team of product developers are in your lab brainstorming new product ideas. The meeting is only meant to last an hour and you have been asked by your manager to produce as many ideas as possible and to have some basic physical prototypes to represent a number of the ideas. Which material do you decide to make these prototypes from and why? </a:t>
            </a:r>
            <a:endParaRPr/>
          </a:p>
        </p:txBody>
      </p:sp>
      <p:grpSp>
        <p:nvGrpSpPr>
          <p:cNvPr id="234" name="Google Shape;234;p27"/>
          <p:cNvGrpSpPr/>
          <p:nvPr/>
        </p:nvGrpSpPr>
        <p:grpSpPr>
          <a:xfrm>
            <a:off x="4273876" y="1328725"/>
            <a:ext cx="1929449" cy="1481000"/>
            <a:chOff x="4273876" y="1328725"/>
            <a:chExt cx="1929449" cy="1481000"/>
          </a:xfrm>
        </p:grpSpPr>
        <p:pic>
          <p:nvPicPr>
            <p:cNvPr id="235" name="Google Shape;235;p27"/>
            <p:cNvPicPr preferRelativeResize="0"/>
            <p:nvPr/>
          </p:nvPicPr>
          <p:blipFill rotWithShape="1">
            <a:blip r:embed="rId3">
              <a:alphaModFix/>
            </a:blip>
            <a:srcRect/>
            <a:stretch/>
          </p:blipFill>
          <p:spPr>
            <a:xfrm>
              <a:off x="4273876" y="1328725"/>
              <a:ext cx="1926749" cy="1218258"/>
            </a:xfrm>
            <a:prstGeom prst="rect">
              <a:avLst/>
            </a:prstGeom>
            <a:noFill/>
            <a:ln>
              <a:noFill/>
            </a:ln>
          </p:spPr>
        </p:pic>
        <p:sp>
          <p:nvSpPr>
            <p:cNvPr id="236" name="Google Shape;236;p27"/>
            <p:cNvSpPr txBox="1"/>
            <p:nvPr/>
          </p:nvSpPr>
          <p:spPr>
            <a:xfrm>
              <a:off x="4276725" y="2562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Wood</a:t>
              </a:r>
              <a:endParaRPr sz="1400" b="0" i="0" u="none" strike="noStrike" cap="none">
                <a:solidFill>
                  <a:srgbClr val="000000"/>
                </a:solidFill>
                <a:latin typeface="Arial"/>
                <a:ea typeface="Arial"/>
                <a:cs typeface="Arial"/>
                <a:sym typeface="Arial"/>
              </a:endParaRPr>
            </a:p>
          </p:txBody>
        </p:sp>
      </p:grpSp>
      <p:grpSp>
        <p:nvGrpSpPr>
          <p:cNvPr id="237" name="Google Shape;237;p27"/>
          <p:cNvGrpSpPr/>
          <p:nvPr/>
        </p:nvGrpSpPr>
        <p:grpSpPr>
          <a:xfrm>
            <a:off x="6932175" y="1328724"/>
            <a:ext cx="1926600" cy="1338126"/>
            <a:chOff x="6932175" y="1328724"/>
            <a:chExt cx="1926600" cy="1338126"/>
          </a:xfrm>
        </p:grpSpPr>
        <p:pic>
          <p:nvPicPr>
            <p:cNvPr id="238" name="Google Shape;238;p27"/>
            <p:cNvPicPr preferRelativeResize="0"/>
            <p:nvPr/>
          </p:nvPicPr>
          <p:blipFill rotWithShape="1">
            <a:blip r:embed="rId4">
              <a:alphaModFix/>
            </a:blip>
            <a:srcRect/>
            <a:stretch/>
          </p:blipFill>
          <p:spPr>
            <a:xfrm>
              <a:off x="7008900" y="1328724"/>
              <a:ext cx="1773150" cy="959251"/>
            </a:xfrm>
            <a:prstGeom prst="rect">
              <a:avLst/>
            </a:prstGeom>
            <a:noFill/>
            <a:ln>
              <a:noFill/>
            </a:ln>
          </p:spPr>
        </p:pic>
        <p:sp>
          <p:nvSpPr>
            <p:cNvPr id="239" name="Google Shape;239;p27"/>
            <p:cNvSpPr txBox="1"/>
            <p:nvPr/>
          </p:nvSpPr>
          <p:spPr>
            <a:xfrm>
              <a:off x="6932175" y="24193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Sheet Metal</a:t>
              </a:r>
              <a:endParaRPr sz="1400" b="0" i="0" u="none" strike="noStrike" cap="none">
                <a:solidFill>
                  <a:srgbClr val="000000"/>
                </a:solidFill>
                <a:latin typeface="Arial"/>
                <a:ea typeface="Arial"/>
                <a:cs typeface="Arial"/>
                <a:sym typeface="Arial"/>
              </a:endParaRPr>
            </a:p>
          </p:txBody>
        </p:sp>
      </p:grpSp>
      <p:grpSp>
        <p:nvGrpSpPr>
          <p:cNvPr id="240" name="Google Shape;240;p27"/>
          <p:cNvGrpSpPr/>
          <p:nvPr/>
        </p:nvGrpSpPr>
        <p:grpSpPr>
          <a:xfrm>
            <a:off x="4197225" y="3079725"/>
            <a:ext cx="1926600" cy="1752000"/>
            <a:chOff x="4197225" y="3079725"/>
            <a:chExt cx="1926600" cy="1752000"/>
          </a:xfrm>
        </p:grpSpPr>
        <p:pic>
          <p:nvPicPr>
            <p:cNvPr id="241" name="Google Shape;241;p27"/>
            <p:cNvPicPr preferRelativeResize="0"/>
            <p:nvPr/>
          </p:nvPicPr>
          <p:blipFill rotWithShape="1">
            <a:blip r:embed="rId5">
              <a:alphaModFix/>
            </a:blip>
            <a:srcRect t="15153"/>
            <a:stretch/>
          </p:blipFill>
          <p:spPr>
            <a:xfrm>
              <a:off x="4248000" y="3079725"/>
              <a:ext cx="1773150" cy="1504500"/>
            </a:xfrm>
            <a:prstGeom prst="rect">
              <a:avLst/>
            </a:prstGeom>
            <a:noFill/>
            <a:ln>
              <a:noFill/>
            </a:ln>
          </p:spPr>
        </p:pic>
        <p:sp>
          <p:nvSpPr>
            <p:cNvPr id="242" name="Google Shape;242;p27"/>
            <p:cNvSpPr txBox="1"/>
            <p:nvPr/>
          </p:nvSpPr>
          <p:spPr>
            <a:xfrm>
              <a:off x="4197225" y="4584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Extruded Polystyrene </a:t>
              </a:r>
              <a:endParaRPr sz="1400" b="0" i="0" u="none" strike="noStrike" cap="none">
                <a:solidFill>
                  <a:srgbClr val="000000"/>
                </a:solidFill>
                <a:latin typeface="Arial"/>
                <a:ea typeface="Arial"/>
                <a:cs typeface="Arial"/>
                <a:sym typeface="Arial"/>
              </a:endParaRPr>
            </a:p>
          </p:txBody>
        </p:sp>
      </p:grpSp>
      <p:grpSp>
        <p:nvGrpSpPr>
          <p:cNvPr id="243" name="Google Shape;243;p27"/>
          <p:cNvGrpSpPr/>
          <p:nvPr/>
        </p:nvGrpSpPr>
        <p:grpSpPr>
          <a:xfrm>
            <a:off x="6528775" y="3026347"/>
            <a:ext cx="2330000" cy="1858741"/>
            <a:chOff x="6528775" y="3026347"/>
            <a:chExt cx="2330000" cy="1858741"/>
          </a:xfrm>
        </p:grpSpPr>
        <p:pic>
          <p:nvPicPr>
            <p:cNvPr id="244" name="Google Shape;244;p27"/>
            <p:cNvPicPr preferRelativeResize="0"/>
            <p:nvPr/>
          </p:nvPicPr>
          <p:blipFill rotWithShape="1">
            <a:blip r:embed="rId6">
              <a:alphaModFix/>
            </a:blip>
            <a:srcRect/>
            <a:stretch/>
          </p:blipFill>
          <p:spPr>
            <a:xfrm>
              <a:off x="6528775" y="3026347"/>
              <a:ext cx="2330000" cy="1611251"/>
            </a:xfrm>
            <a:prstGeom prst="rect">
              <a:avLst/>
            </a:prstGeom>
            <a:noFill/>
            <a:ln>
              <a:noFill/>
            </a:ln>
          </p:spPr>
        </p:pic>
        <p:sp>
          <p:nvSpPr>
            <p:cNvPr id="245" name="Google Shape;245;p27"/>
            <p:cNvSpPr txBox="1"/>
            <p:nvPr/>
          </p:nvSpPr>
          <p:spPr>
            <a:xfrm>
              <a:off x="6855450" y="4637588"/>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Cardboard</a:t>
              </a:r>
              <a:endParaRPr sz="1400" b="0" i="0" u="none" strike="noStrike" cap="none">
                <a:solidFill>
                  <a:srgbClr val="000000"/>
                </a:solidFill>
                <a:latin typeface="Arial"/>
                <a:ea typeface="Arial"/>
                <a:cs typeface="Arial"/>
                <a:sym typeface="Arial"/>
              </a:endParaRPr>
            </a:p>
          </p:txBody>
        </p:sp>
      </p:grpSp>
      <p:grpSp>
        <p:nvGrpSpPr>
          <p:cNvPr id="246" name="Google Shape;246;p27"/>
          <p:cNvGrpSpPr/>
          <p:nvPr/>
        </p:nvGrpSpPr>
        <p:grpSpPr>
          <a:xfrm>
            <a:off x="5410200" y="4910475"/>
            <a:ext cx="2040900" cy="1782575"/>
            <a:chOff x="5410200" y="4910475"/>
            <a:chExt cx="2040900" cy="1782575"/>
          </a:xfrm>
        </p:grpSpPr>
        <p:pic>
          <p:nvPicPr>
            <p:cNvPr id="247" name="Google Shape;247;p27"/>
            <p:cNvPicPr preferRelativeResize="0"/>
            <p:nvPr/>
          </p:nvPicPr>
          <p:blipFill rotWithShape="1">
            <a:blip r:embed="rId7">
              <a:alphaModFix/>
            </a:blip>
            <a:srcRect l="12762"/>
            <a:stretch/>
          </p:blipFill>
          <p:spPr>
            <a:xfrm>
              <a:off x="5410200" y="4910475"/>
              <a:ext cx="1926750" cy="1535063"/>
            </a:xfrm>
            <a:prstGeom prst="rect">
              <a:avLst/>
            </a:prstGeom>
            <a:noFill/>
            <a:ln>
              <a:noFill/>
            </a:ln>
          </p:spPr>
        </p:pic>
        <p:sp>
          <p:nvSpPr>
            <p:cNvPr id="248" name="Google Shape;248;p27"/>
            <p:cNvSpPr txBox="1"/>
            <p:nvPr/>
          </p:nvSpPr>
          <p:spPr>
            <a:xfrm>
              <a:off x="5524500" y="64455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3D Printer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457200" y="719125"/>
            <a:ext cx="2286000" cy="55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Scenario 2: The Pitch</a:t>
            </a:r>
            <a:endParaRPr/>
          </a:p>
        </p:txBody>
      </p:sp>
      <p:sp>
        <p:nvSpPr>
          <p:cNvPr id="255" name="Google Shape;255;p28"/>
          <p:cNvSpPr txBox="1">
            <a:spLocks noGrp="1"/>
          </p:cNvSpPr>
          <p:nvPr>
            <p:ph type="body" idx="2"/>
          </p:nvPr>
        </p:nvSpPr>
        <p:spPr>
          <a:xfrm>
            <a:off x="342900" y="1783080"/>
            <a:ext cx="2400300" cy="337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280"/>
              </a:spcBef>
              <a:spcAft>
                <a:spcPts val="0"/>
              </a:spcAft>
              <a:buSzPts val="1400"/>
              <a:buNone/>
            </a:pPr>
            <a:r>
              <a:rPr lang="en-US"/>
              <a:t>Imagine you are part of a product development team at a company that manufactures and sells compact camping and other outdoor equipment. You and your team have developed an idea for a new type of recreational shoe. It is in the very early stages, but you have been asked to present or pitch your idea to upper management to get their feedback. You have two days to prepare some physical prototype to represent this new concept. Which material do you decide to make the prototype from and why? </a:t>
            </a:r>
            <a:endParaRPr/>
          </a:p>
        </p:txBody>
      </p:sp>
      <p:grpSp>
        <p:nvGrpSpPr>
          <p:cNvPr id="256" name="Google Shape;256;p28"/>
          <p:cNvGrpSpPr/>
          <p:nvPr/>
        </p:nvGrpSpPr>
        <p:grpSpPr>
          <a:xfrm>
            <a:off x="4273876" y="1328725"/>
            <a:ext cx="1929449" cy="1481000"/>
            <a:chOff x="4273876" y="1328725"/>
            <a:chExt cx="1929449" cy="1481000"/>
          </a:xfrm>
        </p:grpSpPr>
        <p:pic>
          <p:nvPicPr>
            <p:cNvPr id="257" name="Google Shape;257;p28"/>
            <p:cNvPicPr preferRelativeResize="0"/>
            <p:nvPr/>
          </p:nvPicPr>
          <p:blipFill rotWithShape="1">
            <a:blip r:embed="rId3">
              <a:alphaModFix/>
            </a:blip>
            <a:srcRect/>
            <a:stretch/>
          </p:blipFill>
          <p:spPr>
            <a:xfrm>
              <a:off x="4273876" y="1328725"/>
              <a:ext cx="1926749" cy="1218258"/>
            </a:xfrm>
            <a:prstGeom prst="rect">
              <a:avLst/>
            </a:prstGeom>
            <a:noFill/>
            <a:ln>
              <a:noFill/>
            </a:ln>
          </p:spPr>
        </p:pic>
        <p:sp>
          <p:nvSpPr>
            <p:cNvPr id="258" name="Google Shape;258;p28"/>
            <p:cNvSpPr txBox="1"/>
            <p:nvPr/>
          </p:nvSpPr>
          <p:spPr>
            <a:xfrm>
              <a:off x="4276725" y="2562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Wood</a:t>
              </a:r>
              <a:endParaRPr sz="1400" b="0" i="0" u="none" strike="noStrike" cap="none">
                <a:solidFill>
                  <a:srgbClr val="000000"/>
                </a:solidFill>
                <a:latin typeface="Arial"/>
                <a:ea typeface="Arial"/>
                <a:cs typeface="Arial"/>
                <a:sym typeface="Arial"/>
              </a:endParaRPr>
            </a:p>
          </p:txBody>
        </p:sp>
      </p:grpSp>
      <p:grpSp>
        <p:nvGrpSpPr>
          <p:cNvPr id="259" name="Google Shape;259;p28"/>
          <p:cNvGrpSpPr/>
          <p:nvPr/>
        </p:nvGrpSpPr>
        <p:grpSpPr>
          <a:xfrm>
            <a:off x="6932175" y="1328724"/>
            <a:ext cx="1926600" cy="1338126"/>
            <a:chOff x="6932175" y="1328724"/>
            <a:chExt cx="1926600" cy="1338126"/>
          </a:xfrm>
        </p:grpSpPr>
        <p:pic>
          <p:nvPicPr>
            <p:cNvPr id="260" name="Google Shape;260;p28"/>
            <p:cNvPicPr preferRelativeResize="0"/>
            <p:nvPr/>
          </p:nvPicPr>
          <p:blipFill rotWithShape="1">
            <a:blip r:embed="rId4">
              <a:alphaModFix/>
            </a:blip>
            <a:srcRect/>
            <a:stretch/>
          </p:blipFill>
          <p:spPr>
            <a:xfrm>
              <a:off x="7008900" y="1328724"/>
              <a:ext cx="1773150" cy="959251"/>
            </a:xfrm>
            <a:prstGeom prst="rect">
              <a:avLst/>
            </a:prstGeom>
            <a:noFill/>
            <a:ln>
              <a:noFill/>
            </a:ln>
          </p:spPr>
        </p:pic>
        <p:sp>
          <p:nvSpPr>
            <p:cNvPr id="261" name="Google Shape;261;p28"/>
            <p:cNvSpPr txBox="1"/>
            <p:nvPr/>
          </p:nvSpPr>
          <p:spPr>
            <a:xfrm>
              <a:off x="6932175" y="24193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Sheet Metal</a:t>
              </a:r>
              <a:endParaRPr sz="1400" b="0" i="0" u="none" strike="noStrike" cap="none">
                <a:solidFill>
                  <a:srgbClr val="000000"/>
                </a:solidFill>
                <a:latin typeface="Arial"/>
                <a:ea typeface="Arial"/>
                <a:cs typeface="Arial"/>
                <a:sym typeface="Arial"/>
              </a:endParaRPr>
            </a:p>
          </p:txBody>
        </p:sp>
      </p:grpSp>
      <p:grpSp>
        <p:nvGrpSpPr>
          <p:cNvPr id="262" name="Google Shape;262;p28"/>
          <p:cNvGrpSpPr/>
          <p:nvPr/>
        </p:nvGrpSpPr>
        <p:grpSpPr>
          <a:xfrm>
            <a:off x="4197225" y="3079725"/>
            <a:ext cx="1926600" cy="1752000"/>
            <a:chOff x="4197225" y="3079725"/>
            <a:chExt cx="1926600" cy="1752000"/>
          </a:xfrm>
        </p:grpSpPr>
        <p:pic>
          <p:nvPicPr>
            <p:cNvPr id="263" name="Google Shape;263;p28"/>
            <p:cNvPicPr preferRelativeResize="0"/>
            <p:nvPr/>
          </p:nvPicPr>
          <p:blipFill rotWithShape="1">
            <a:blip r:embed="rId5">
              <a:alphaModFix/>
            </a:blip>
            <a:srcRect t="15153"/>
            <a:stretch/>
          </p:blipFill>
          <p:spPr>
            <a:xfrm>
              <a:off x="4248000" y="3079725"/>
              <a:ext cx="1773150" cy="1504500"/>
            </a:xfrm>
            <a:prstGeom prst="rect">
              <a:avLst/>
            </a:prstGeom>
            <a:noFill/>
            <a:ln>
              <a:noFill/>
            </a:ln>
          </p:spPr>
        </p:pic>
        <p:sp>
          <p:nvSpPr>
            <p:cNvPr id="264" name="Google Shape;264;p28"/>
            <p:cNvSpPr txBox="1"/>
            <p:nvPr/>
          </p:nvSpPr>
          <p:spPr>
            <a:xfrm>
              <a:off x="4197225" y="4584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Extruded Polystyrene </a:t>
              </a:r>
              <a:endParaRPr sz="1400" b="0" i="0" u="none" strike="noStrike" cap="none">
                <a:solidFill>
                  <a:srgbClr val="000000"/>
                </a:solidFill>
                <a:latin typeface="Arial"/>
                <a:ea typeface="Arial"/>
                <a:cs typeface="Arial"/>
                <a:sym typeface="Arial"/>
              </a:endParaRPr>
            </a:p>
          </p:txBody>
        </p:sp>
      </p:grpSp>
      <p:grpSp>
        <p:nvGrpSpPr>
          <p:cNvPr id="265" name="Google Shape;265;p28"/>
          <p:cNvGrpSpPr/>
          <p:nvPr/>
        </p:nvGrpSpPr>
        <p:grpSpPr>
          <a:xfrm>
            <a:off x="6528775" y="3026347"/>
            <a:ext cx="2330000" cy="1858741"/>
            <a:chOff x="6528775" y="3026347"/>
            <a:chExt cx="2330000" cy="1858741"/>
          </a:xfrm>
        </p:grpSpPr>
        <p:pic>
          <p:nvPicPr>
            <p:cNvPr id="266" name="Google Shape;266;p28"/>
            <p:cNvPicPr preferRelativeResize="0"/>
            <p:nvPr/>
          </p:nvPicPr>
          <p:blipFill rotWithShape="1">
            <a:blip r:embed="rId6">
              <a:alphaModFix/>
            </a:blip>
            <a:srcRect/>
            <a:stretch/>
          </p:blipFill>
          <p:spPr>
            <a:xfrm>
              <a:off x="6528775" y="3026347"/>
              <a:ext cx="2330000" cy="1611251"/>
            </a:xfrm>
            <a:prstGeom prst="rect">
              <a:avLst/>
            </a:prstGeom>
            <a:noFill/>
            <a:ln>
              <a:noFill/>
            </a:ln>
          </p:spPr>
        </p:pic>
        <p:sp>
          <p:nvSpPr>
            <p:cNvPr id="267" name="Google Shape;267;p28"/>
            <p:cNvSpPr txBox="1"/>
            <p:nvPr/>
          </p:nvSpPr>
          <p:spPr>
            <a:xfrm>
              <a:off x="6855450" y="4637588"/>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Cardboard</a:t>
              </a:r>
              <a:endParaRPr sz="1400" b="0" i="0" u="none" strike="noStrike" cap="none">
                <a:solidFill>
                  <a:srgbClr val="000000"/>
                </a:solidFill>
                <a:latin typeface="Arial"/>
                <a:ea typeface="Arial"/>
                <a:cs typeface="Arial"/>
                <a:sym typeface="Arial"/>
              </a:endParaRPr>
            </a:p>
          </p:txBody>
        </p:sp>
      </p:grpSp>
      <p:grpSp>
        <p:nvGrpSpPr>
          <p:cNvPr id="268" name="Google Shape;268;p28"/>
          <p:cNvGrpSpPr/>
          <p:nvPr/>
        </p:nvGrpSpPr>
        <p:grpSpPr>
          <a:xfrm>
            <a:off x="5410200" y="4910475"/>
            <a:ext cx="2040900" cy="1782575"/>
            <a:chOff x="5410200" y="4910475"/>
            <a:chExt cx="2040900" cy="1782575"/>
          </a:xfrm>
        </p:grpSpPr>
        <p:pic>
          <p:nvPicPr>
            <p:cNvPr id="269" name="Google Shape;269;p28"/>
            <p:cNvPicPr preferRelativeResize="0"/>
            <p:nvPr/>
          </p:nvPicPr>
          <p:blipFill rotWithShape="1">
            <a:blip r:embed="rId7">
              <a:alphaModFix/>
            </a:blip>
            <a:srcRect l="12762"/>
            <a:stretch/>
          </p:blipFill>
          <p:spPr>
            <a:xfrm>
              <a:off x="5410200" y="4910475"/>
              <a:ext cx="1926750" cy="1535063"/>
            </a:xfrm>
            <a:prstGeom prst="rect">
              <a:avLst/>
            </a:prstGeom>
            <a:noFill/>
            <a:ln>
              <a:noFill/>
            </a:ln>
          </p:spPr>
        </p:pic>
        <p:sp>
          <p:nvSpPr>
            <p:cNvPr id="270" name="Google Shape;270;p28"/>
            <p:cNvSpPr txBox="1"/>
            <p:nvPr/>
          </p:nvSpPr>
          <p:spPr>
            <a:xfrm>
              <a:off x="5524500" y="64455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3D Printer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457200" y="795325"/>
            <a:ext cx="2286000" cy="55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Scenario 3: The Client</a:t>
            </a:r>
            <a:endParaRPr/>
          </a:p>
        </p:txBody>
      </p:sp>
      <p:sp>
        <p:nvSpPr>
          <p:cNvPr id="277" name="Google Shape;277;p29"/>
          <p:cNvSpPr txBox="1">
            <a:spLocks noGrp="1"/>
          </p:cNvSpPr>
          <p:nvPr>
            <p:ph type="body" idx="2"/>
          </p:nvPr>
        </p:nvSpPr>
        <p:spPr>
          <a:xfrm>
            <a:off x="342900" y="1935480"/>
            <a:ext cx="2400300" cy="337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280"/>
              </a:spcBef>
              <a:spcAft>
                <a:spcPts val="0"/>
              </a:spcAft>
              <a:buSzPts val="1400"/>
              <a:buNone/>
            </a:pPr>
            <a:r>
              <a:rPr lang="en-US"/>
              <a:t>Imagine you work at a design consulting firm that makes products and/or spaces for other companies. You have been asked by a large corporation to help them redesign the layout of one of the floors of their office building to maximize creative collaboration. At the end of the week, they have asked that you create a small-scale yet highly detailed model of this newly designed floor plan. Which material or combination of materials do you decide to make the prototype from and why? </a:t>
            </a:r>
            <a:endParaRPr/>
          </a:p>
        </p:txBody>
      </p:sp>
      <p:grpSp>
        <p:nvGrpSpPr>
          <p:cNvPr id="278" name="Google Shape;278;p29"/>
          <p:cNvGrpSpPr/>
          <p:nvPr/>
        </p:nvGrpSpPr>
        <p:grpSpPr>
          <a:xfrm>
            <a:off x="4273876" y="1328725"/>
            <a:ext cx="1929449" cy="1481000"/>
            <a:chOff x="4273876" y="1328725"/>
            <a:chExt cx="1929449" cy="1481000"/>
          </a:xfrm>
        </p:grpSpPr>
        <p:pic>
          <p:nvPicPr>
            <p:cNvPr id="279" name="Google Shape;279;p29"/>
            <p:cNvPicPr preferRelativeResize="0"/>
            <p:nvPr/>
          </p:nvPicPr>
          <p:blipFill rotWithShape="1">
            <a:blip r:embed="rId3">
              <a:alphaModFix/>
            </a:blip>
            <a:srcRect/>
            <a:stretch/>
          </p:blipFill>
          <p:spPr>
            <a:xfrm>
              <a:off x="4273876" y="1328725"/>
              <a:ext cx="1926749" cy="1218258"/>
            </a:xfrm>
            <a:prstGeom prst="rect">
              <a:avLst/>
            </a:prstGeom>
            <a:noFill/>
            <a:ln>
              <a:noFill/>
            </a:ln>
          </p:spPr>
        </p:pic>
        <p:sp>
          <p:nvSpPr>
            <p:cNvPr id="280" name="Google Shape;280;p29"/>
            <p:cNvSpPr txBox="1"/>
            <p:nvPr/>
          </p:nvSpPr>
          <p:spPr>
            <a:xfrm>
              <a:off x="4276725" y="2562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Wood</a:t>
              </a:r>
              <a:endParaRPr sz="1400" b="0" i="0" u="none" strike="noStrike" cap="none">
                <a:solidFill>
                  <a:srgbClr val="000000"/>
                </a:solidFill>
                <a:latin typeface="Arial"/>
                <a:ea typeface="Arial"/>
                <a:cs typeface="Arial"/>
                <a:sym typeface="Arial"/>
              </a:endParaRPr>
            </a:p>
          </p:txBody>
        </p:sp>
      </p:grpSp>
      <p:grpSp>
        <p:nvGrpSpPr>
          <p:cNvPr id="281" name="Google Shape;281;p29"/>
          <p:cNvGrpSpPr/>
          <p:nvPr/>
        </p:nvGrpSpPr>
        <p:grpSpPr>
          <a:xfrm>
            <a:off x="6932175" y="1328724"/>
            <a:ext cx="1926600" cy="1338126"/>
            <a:chOff x="6932175" y="1328724"/>
            <a:chExt cx="1926600" cy="1338126"/>
          </a:xfrm>
        </p:grpSpPr>
        <p:pic>
          <p:nvPicPr>
            <p:cNvPr id="282" name="Google Shape;282;p29"/>
            <p:cNvPicPr preferRelativeResize="0"/>
            <p:nvPr/>
          </p:nvPicPr>
          <p:blipFill rotWithShape="1">
            <a:blip r:embed="rId4">
              <a:alphaModFix/>
            </a:blip>
            <a:srcRect/>
            <a:stretch/>
          </p:blipFill>
          <p:spPr>
            <a:xfrm>
              <a:off x="7008900" y="1328724"/>
              <a:ext cx="1773150" cy="959251"/>
            </a:xfrm>
            <a:prstGeom prst="rect">
              <a:avLst/>
            </a:prstGeom>
            <a:noFill/>
            <a:ln>
              <a:noFill/>
            </a:ln>
          </p:spPr>
        </p:pic>
        <p:sp>
          <p:nvSpPr>
            <p:cNvPr id="283" name="Google Shape;283;p29"/>
            <p:cNvSpPr txBox="1"/>
            <p:nvPr/>
          </p:nvSpPr>
          <p:spPr>
            <a:xfrm>
              <a:off x="6932175" y="24193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Sheet Metal</a:t>
              </a:r>
              <a:endParaRPr sz="1400" b="0" i="0" u="none" strike="noStrike" cap="none">
                <a:solidFill>
                  <a:srgbClr val="000000"/>
                </a:solidFill>
                <a:latin typeface="Arial"/>
                <a:ea typeface="Arial"/>
                <a:cs typeface="Arial"/>
                <a:sym typeface="Arial"/>
              </a:endParaRPr>
            </a:p>
          </p:txBody>
        </p:sp>
      </p:grpSp>
      <p:grpSp>
        <p:nvGrpSpPr>
          <p:cNvPr id="284" name="Google Shape;284;p29"/>
          <p:cNvGrpSpPr/>
          <p:nvPr/>
        </p:nvGrpSpPr>
        <p:grpSpPr>
          <a:xfrm>
            <a:off x="4197225" y="3079725"/>
            <a:ext cx="1926600" cy="1752000"/>
            <a:chOff x="4197225" y="3079725"/>
            <a:chExt cx="1926600" cy="1752000"/>
          </a:xfrm>
        </p:grpSpPr>
        <p:pic>
          <p:nvPicPr>
            <p:cNvPr id="285" name="Google Shape;285;p29"/>
            <p:cNvPicPr preferRelativeResize="0"/>
            <p:nvPr/>
          </p:nvPicPr>
          <p:blipFill rotWithShape="1">
            <a:blip r:embed="rId5">
              <a:alphaModFix/>
            </a:blip>
            <a:srcRect t="15153"/>
            <a:stretch/>
          </p:blipFill>
          <p:spPr>
            <a:xfrm>
              <a:off x="4248000" y="3079725"/>
              <a:ext cx="1773150" cy="1504500"/>
            </a:xfrm>
            <a:prstGeom prst="rect">
              <a:avLst/>
            </a:prstGeom>
            <a:noFill/>
            <a:ln>
              <a:noFill/>
            </a:ln>
          </p:spPr>
        </p:pic>
        <p:sp>
          <p:nvSpPr>
            <p:cNvPr id="286" name="Google Shape;286;p29"/>
            <p:cNvSpPr txBox="1"/>
            <p:nvPr/>
          </p:nvSpPr>
          <p:spPr>
            <a:xfrm>
              <a:off x="4197225" y="4584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Extruded Polystyrene </a:t>
              </a:r>
              <a:endParaRPr sz="1400" b="0" i="0" u="none" strike="noStrike" cap="none">
                <a:solidFill>
                  <a:srgbClr val="000000"/>
                </a:solidFill>
                <a:latin typeface="Arial"/>
                <a:ea typeface="Arial"/>
                <a:cs typeface="Arial"/>
                <a:sym typeface="Arial"/>
              </a:endParaRPr>
            </a:p>
          </p:txBody>
        </p:sp>
      </p:grpSp>
      <p:grpSp>
        <p:nvGrpSpPr>
          <p:cNvPr id="287" name="Google Shape;287;p29"/>
          <p:cNvGrpSpPr/>
          <p:nvPr/>
        </p:nvGrpSpPr>
        <p:grpSpPr>
          <a:xfrm>
            <a:off x="6528775" y="3026347"/>
            <a:ext cx="2330000" cy="1858741"/>
            <a:chOff x="6528775" y="3026347"/>
            <a:chExt cx="2330000" cy="1858741"/>
          </a:xfrm>
        </p:grpSpPr>
        <p:pic>
          <p:nvPicPr>
            <p:cNvPr id="288" name="Google Shape;288;p29"/>
            <p:cNvPicPr preferRelativeResize="0"/>
            <p:nvPr/>
          </p:nvPicPr>
          <p:blipFill rotWithShape="1">
            <a:blip r:embed="rId6">
              <a:alphaModFix/>
            </a:blip>
            <a:srcRect/>
            <a:stretch/>
          </p:blipFill>
          <p:spPr>
            <a:xfrm>
              <a:off x="6528775" y="3026347"/>
              <a:ext cx="2330000" cy="1611251"/>
            </a:xfrm>
            <a:prstGeom prst="rect">
              <a:avLst/>
            </a:prstGeom>
            <a:noFill/>
            <a:ln>
              <a:noFill/>
            </a:ln>
          </p:spPr>
        </p:pic>
        <p:sp>
          <p:nvSpPr>
            <p:cNvPr id="289" name="Google Shape;289;p29"/>
            <p:cNvSpPr txBox="1"/>
            <p:nvPr/>
          </p:nvSpPr>
          <p:spPr>
            <a:xfrm>
              <a:off x="6855450" y="4637588"/>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Cardboard</a:t>
              </a:r>
              <a:endParaRPr sz="1400" b="0" i="0" u="none" strike="noStrike" cap="none">
                <a:solidFill>
                  <a:srgbClr val="000000"/>
                </a:solidFill>
                <a:latin typeface="Arial"/>
                <a:ea typeface="Arial"/>
                <a:cs typeface="Arial"/>
                <a:sym typeface="Arial"/>
              </a:endParaRPr>
            </a:p>
          </p:txBody>
        </p:sp>
      </p:grpSp>
      <p:grpSp>
        <p:nvGrpSpPr>
          <p:cNvPr id="290" name="Google Shape;290;p29"/>
          <p:cNvGrpSpPr/>
          <p:nvPr/>
        </p:nvGrpSpPr>
        <p:grpSpPr>
          <a:xfrm>
            <a:off x="5410200" y="4910475"/>
            <a:ext cx="2040900" cy="1782575"/>
            <a:chOff x="5410200" y="4910475"/>
            <a:chExt cx="2040900" cy="1782575"/>
          </a:xfrm>
        </p:grpSpPr>
        <p:pic>
          <p:nvPicPr>
            <p:cNvPr id="291" name="Google Shape;291;p29"/>
            <p:cNvPicPr preferRelativeResize="0"/>
            <p:nvPr/>
          </p:nvPicPr>
          <p:blipFill rotWithShape="1">
            <a:blip r:embed="rId7">
              <a:alphaModFix/>
            </a:blip>
            <a:srcRect l="12762"/>
            <a:stretch/>
          </p:blipFill>
          <p:spPr>
            <a:xfrm>
              <a:off x="5410200" y="4910475"/>
              <a:ext cx="1926750" cy="1535063"/>
            </a:xfrm>
            <a:prstGeom prst="rect">
              <a:avLst/>
            </a:prstGeom>
            <a:noFill/>
            <a:ln>
              <a:noFill/>
            </a:ln>
          </p:spPr>
        </p:pic>
        <p:sp>
          <p:nvSpPr>
            <p:cNvPr id="292" name="Google Shape;292;p29"/>
            <p:cNvSpPr txBox="1"/>
            <p:nvPr/>
          </p:nvSpPr>
          <p:spPr>
            <a:xfrm>
              <a:off x="5524500" y="64455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3D Printer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xfrm>
            <a:off x="457200" y="871525"/>
            <a:ext cx="2286000" cy="55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It’s Your Turn!</a:t>
            </a:r>
            <a:endParaRPr/>
          </a:p>
        </p:txBody>
      </p:sp>
      <p:sp>
        <p:nvSpPr>
          <p:cNvPr id="299" name="Google Shape;299;p30"/>
          <p:cNvSpPr txBox="1">
            <a:spLocks noGrp="1"/>
          </p:cNvSpPr>
          <p:nvPr>
            <p:ph type="body" idx="2"/>
          </p:nvPr>
        </p:nvSpPr>
        <p:spPr>
          <a:xfrm>
            <a:off x="342900" y="2392680"/>
            <a:ext cx="2400300" cy="3379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280"/>
              </a:spcBef>
              <a:spcAft>
                <a:spcPts val="0"/>
              </a:spcAft>
              <a:buSzPts val="1400"/>
              <a:buNone/>
            </a:pPr>
            <a:r>
              <a:rPr lang="en-US" sz="1800"/>
              <a:t>You will be assigned a prototyping material from the options at right. You need to come up with one or two scenarios where this material would be ideal in developing a prototype (not final product). Be as specific as you can in terms of constraints for time or resources. </a:t>
            </a:r>
            <a:endParaRPr sz="1800"/>
          </a:p>
        </p:txBody>
      </p:sp>
      <p:grpSp>
        <p:nvGrpSpPr>
          <p:cNvPr id="300" name="Google Shape;300;p30"/>
          <p:cNvGrpSpPr/>
          <p:nvPr/>
        </p:nvGrpSpPr>
        <p:grpSpPr>
          <a:xfrm>
            <a:off x="4273876" y="1328725"/>
            <a:ext cx="1929449" cy="1481000"/>
            <a:chOff x="4273876" y="1328725"/>
            <a:chExt cx="1929449" cy="1481000"/>
          </a:xfrm>
        </p:grpSpPr>
        <p:pic>
          <p:nvPicPr>
            <p:cNvPr id="301" name="Google Shape;301;p30"/>
            <p:cNvPicPr preferRelativeResize="0"/>
            <p:nvPr/>
          </p:nvPicPr>
          <p:blipFill rotWithShape="1">
            <a:blip r:embed="rId3">
              <a:alphaModFix/>
            </a:blip>
            <a:srcRect/>
            <a:stretch/>
          </p:blipFill>
          <p:spPr>
            <a:xfrm>
              <a:off x="4273876" y="1328725"/>
              <a:ext cx="1926749" cy="1218258"/>
            </a:xfrm>
            <a:prstGeom prst="rect">
              <a:avLst/>
            </a:prstGeom>
            <a:noFill/>
            <a:ln>
              <a:noFill/>
            </a:ln>
          </p:spPr>
        </p:pic>
        <p:sp>
          <p:nvSpPr>
            <p:cNvPr id="302" name="Google Shape;302;p30"/>
            <p:cNvSpPr txBox="1"/>
            <p:nvPr/>
          </p:nvSpPr>
          <p:spPr>
            <a:xfrm>
              <a:off x="4276725" y="2562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Wood</a:t>
              </a:r>
              <a:endParaRPr sz="1400" b="0" i="0" u="none" strike="noStrike" cap="none">
                <a:solidFill>
                  <a:srgbClr val="000000"/>
                </a:solidFill>
                <a:latin typeface="Arial"/>
                <a:ea typeface="Arial"/>
                <a:cs typeface="Arial"/>
                <a:sym typeface="Arial"/>
              </a:endParaRPr>
            </a:p>
          </p:txBody>
        </p:sp>
      </p:grpSp>
      <p:grpSp>
        <p:nvGrpSpPr>
          <p:cNvPr id="303" name="Google Shape;303;p30"/>
          <p:cNvGrpSpPr/>
          <p:nvPr/>
        </p:nvGrpSpPr>
        <p:grpSpPr>
          <a:xfrm>
            <a:off x="6932175" y="1328724"/>
            <a:ext cx="1926600" cy="1338126"/>
            <a:chOff x="6932175" y="1328724"/>
            <a:chExt cx="1926600" cy="1338126"/>
          </a:xfrm>
        </p:grpSpPr>
        <p:pic>
          <p:nvPicPr>
            <p:cNvPr id="304" name="Google Shape;304;p30"/>
            <p:cNvPicPr preferRelativeResize="0"/>
            <p:nvPr/>
          </p:nvPicPr>
          <p:blipFill rotWithShape="1">
            <a:blip r:embed="rId4">
              <a:alphaModFix/>
            </a:blip>
            <a:srcRect/>
            <a:stretch/>
          </p:blipFill>
          <p:spPr>
            <a:xfrm>
              <a:off x="7008900" y="1328724"/>
              <a:ext cx="1773150" cy="959251"/>
            </a:xfrm>
            <a:prstGeom prst="rect">
              <a:avLst/>
            </a:prstGeom>
            <a:noFill/>
            <a:ln>
              <a:noFill/>
            </a:ln>
          </p:spPr>
        </p:pic>
        <p:sp>
          <p:nvSpPr>
            <p:cNvPr id="305" name="Google Shape;305;p30"/>
            <p:cNvSpPr txBox="1"/>
            <p:nvPr/>
          </p:nvSpPr>
          <p:spPr>
            <a:xfrm>
              <a:off x="6932175" y="24193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Sheet Metal</a:t>
              </a:r>
              <a:endParaRPr sz="1400" b="0" i="0" u="none" strike="noStrike" cap="none">
                <a:solidFill>
                  <a:srgbClr val="000000"/>
                </a:solidFill>
                <a:latin typeface="Arial"/>
                <a:ea typeface="Arial"/>
                <a:cs typeface="Arial"/>
                <a:sym typeface="Arial"/>
              </a:endParaRPr>
            </a:p>
          </p:txBody>
        </p:sp>
      </p:grpSp>
      <p:grpSp>
        <p:nvGrpSpPr>
          <p:cNvPr id="306" name="Google Shape;306;p30"/>
          <p:cNvGrpSpPr/>
          <p:nvPr/>
        </p:nvGrpSpPr>
        <p:grpSpPr>
          <a:xfrm>
            <a:off x="4197225" y="3079725"/>
            <a:ext cx="1926600" cy="1752000"/>
            <a:chOff x="4197225" y="3079725"/>
            <a:chExt cx="1926600" cy="1752000"/>
          </a:xfrm>
        </p:grpSpPr>
        <p:pic>
          <p:nvPicPr>
            <p:cNvPr id="307" name="Google Shape;307;p30"/>
            <p:cNvPicPr preferRelativeResize="0"/>
            <p:nvPr/>
          </p:nvPicPr>
          <p:blipFill rotWithShape="1">
            <a:blip r:embed="rId5">
              <a:alphaModFix/>
            </a:blip>
            <a:srcRect t="15153"/>
            <a:stretch/>
          </p:blipFill>
          <p:spPr>
            <a:xfrm>
              <a:off x="4248000" y="3079725"/>
              <a:ext cx="1773150" cy="1504500"/>
            </a:xfrm>
            <a:prstGeom prst="rect">
              <a:avLst/>
            </a:prstGeom>
            <a:noFill/>
            <a:ln>
              <a:noFill/>
            </a:ln>
          </p:spPr>
        </p:pic>
        <p:sp>
          <p:nvSpPr>
            <p:cNvPr id="308" name="Google Shape;308;p30"/>
            <p:cNvSpPr txBox="1"/>
            <p:nvPr/>
          </p:nvSpPr>
          <p:spPr>
            <a:xfrm>
              <a:off x="4197225" y="4584225"/>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Extruded Polystyrene </a:t>
              </a:r>
              <a:endParaRPr sz="1400" b="0" i="0" u="none" strike="noStrike" cap="none">
                <a:solidFill>
                  <a:srgbClr val="000000"/>
                </a:solidFill>
                <a:latin typeface="Arial"/>
                <a:ea typeface="Arial"/>
                <a:cs typeface="Arial"/>
                <a:sym typeface="Arial"/>
              </a:endParaRPr>
            </a:p>
          </p:txBody>
        </p:sp>
      </p:grpSp>
      <p:grpSp>
        <p:nvGrpSpPr>
          <p:cNvPr id="309" name="Google Shape;309;p30"/>
          <p:cNvGrpSpPr/>
          <p:nvPr/>
        </p:nvGrpSpPr>
        <p:grpSpPr>
          <a:xfrm>
            <a:off x="6528775" y="3026347"/>
            <a:ext cx="2330000" cy="1858741"/>
            <a:chOff x="6528775" y="3026347"/>
            <a:chExt cx="2330000" cy="1858741"/>
          </a:xfrm>
        </p:grpSpPr>
        <p:pic>
          <p:nvPicPr>
            <p:cNvPr id="310" name="Google Shape;310;p30"/>
            <p:cNvPicPr preferRelativeResize="0"/>
            <p:nvPr/>
          </p:nvPicPr>
          <p:blipFill rotWithShape="1">
            <a:blip r:embed="rId6">
              <a:alphaModFix/>
            </a:blip>
            <a:srcRect/>
            <a:stretch/>
          </p:blipFill>
          <p:spPr>
            <a:xfrm>
              <a:off x="6528775" y="3026347"/>
              <a:ext cx="2330000" cy="1611251"/>
            </a:xfrm>
            <a:prstGeom prst="rect">
              <a:avLst/>
            </a:prstGeom>
            <a:noFill/>
            <a:ln>
              <a:noFill/>
            </a:ln>
          </p:spPr>
        </p:pic>
        <p:sp>
          <p:nvSpPr>
            <p:cNvPr id="311" name="Google Shape;311;p30"/>
            <p:cNvSpPr txBox="1"/>
            <p:nvPr/>
          </p:nvSpPr>
          <p:spPr>
            <a:xfrm>
              <a:off x="6855450" y="4637588"/>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Cardboard</a:t>
              </a:r>
              <a:endParaRPr sz="1400" b="0" i="0" u="none" strike="noStrike" cap="none">
                <a:solidFill>
                  <a:srgbClr val="000000"/>
                </a:solidFill>
                <a:latin typeface="Arial"/>
                <a:ea typeface="Arial"/>
                <a:cs typeface="Arial"/>
                <a:sym typeface="Arial"/>
              </a:endParaRPr>
            </a:p>
          </p:txBody>
        </p:sp>
      </p:grpSp>
      <p:grpSp>
        <p:nvGrpSpPr>
          <p:cNvPr id="312" name="Google Shape;312;p30"/>
          <p:cNvGrpSpPr/>
          <p:nvPr/>
        </p:nvGrpSpPr>
        <p:grpSpPr>
          <a:xfrm>
            <a:off x="5410200" y="4910475"/>
            <a:ext cx="2040900" cy="1782575"/>
            <a:chOff x="5410200" y="4910475"/>
            <a:chExt cx="2040900" cy="1782575"/>
          </a:xfrm>
        </p:grpSpPr>
        <p:pic>
          <p:nvPicPr>
            <p:cNvPr id="313" name="Google Shape;313;p30"/>
            <p:cNvPicPr preferRelativeResize="0"/>
            <p:nvPr/>
          </p:nvPicPr>
          <p:blipFill rotWithShape="1">
            <a:blip r:embed="rId7">
              <a:alphaModFix/>
            </a:blip>
            <a:srcRect l="12762"/>
            <a:stretch/>
          </p:blipFill>
          <p:spPr>
            <a:xfrm>
              <a:off x="5410200" y="4910475"/>
              <a:ext cx="1926750" cy="1535063"/>
            </a:xfrm>
            <a:prstGeom prst="rect">
              <a:avLst/>
            </a:prstGeom>
            <a:noFill/>
            <a:ln>
              <a:noFill/>
            </a:ln>
          </p:spPr>
        </p:pic>
        <p:sp>
          <p:nvSpPr>
            <p:cNvPr id="314" name="Google Shape;314;p30"/>
            <p:cNvSpPr txBox="1"/>
            <p:nvPr/>
          </p:nvSpPr>
          <p:spPr>
            <a:xfrm>
              <a:off x="5524500" y="6445550"/>
              <a:ext cx="1926600" cy="24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3D Printer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Final Takeaways for Prototypes</a:t>
            </a:r>
            <a:endParaRPr/>
          </a:p>
        </p:txBody>
      </p:sp>
      <p:sp>
        <p:nvSpPr>
          <p:cNvPr id="321" name="Google Shape;321;p31"/>
          <p:cNvSpPr txBox="1">
            <a:spLocks noGrp="1"/>
          </p:cNvSpPr>
          <p:nvPr>
            <p:ph type="body" idx="1"/>
          </p:nvPr>
        </p:nvSpPr>
        <p:spPr>
          <a:xfrm>
            <a:off x="822950" y="1752600"/>
            <a:ext cx="7863900" cy="4434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Clr>
                <a:srgbClr val="FFCC00"/>
              </a:buClr>
              <a:buSzPts val="2400"/>
              <a:buChar char="●"/>
            </a:pPr>
            <a:r>
              <a:rPr lang="en-US" sz="2400"/>
              <a:t>They are objects created to convey certain messages to others about ideas. </a:t>
            </a:r>
            <a:endParaRPr sz="2400"/>
          </a:p>
          <a:p>
            <a:pPr marL="457200" lvl="0" indent="-381000" algn="l" rtl="0">
              <a:lnSpc>
                <a:spcPct val="100000"/>
              </a:lnSpc>
              <a:spcBef>
                <a:spcPts val="0"/>
              </a:spcBef>
              <a:spcAft>
                <a:spcPts val="0"/>
              </a:spcAft>
              <a:buClr>
                <a:srgbClr val="FFCC00"/>
              </a:buClr>
              <a:buSzPts val="2400"/>
              <a:buChar char="●"/>
            </a:pPr>
            <a:r>
              <a:rPr lang="en-US" sz="2400"/>
              <a:t>Higher detail in prototypes costs more money and takes more time to develop.</a:t>
            </a:r>
            <a:endParaRPr sz="2400"/>
          </a:p>
          <a:p>
            <a:pPr marL="457200" lvl="0" indent="-381000" algn="l" rtl="0">
              <a:lnSpc>
                <a:spcPct val="100000"/>
              </a:lnSpc>
              <a:spcBef>
                <a:spcPts val="0"/>
              </a:spcBef>
              <a:spcAft>
                <a:spcPts val="0"/>
              </a:spcAft>
              <a:buClr>
                <a:srgbClr val="FFCC00"/>
              </a:buClr>
              <a:buSzPts val="2400"/>
              <a:buChar char="●"/>
            </a:pPr>
            <a:r>
              <a:rPr lang="en-US" sz="2400"/>
              <a:t>The general rule of prototypes is to start cheap and rough early on in the process and then to steadily progress through higher detail and more accurate representations of the final concept. </a:t>
            </a:r>
            <a:endParaRPr sz="2400"/>
          </a:p>
          <a:p>
            <a:pPr marL="457200" lvl="0" indent="-381000" algn="l" rtl="0">
              <a:lnSpc>
                <a:spcPct val="100000"/>
              </a:lnSpc>
              <a:spcBef>
                <a:spcPts val="0"/>
              </a:spcBef>
              <a:spcAft>
                <a:spcPts val="0"/>
              </a:spcAft>
              <a:buClr>
                <a:srgbClr val="FFCC00"/>
              </a:buClr>
              <a:buSzPts val="2400"/>
              <a:buChar char="●"/>
            </a:pPr>
            <a:r>
              <a:rPr lang="en-US" sz="2400"/>
              <a:t>3D printed prototypes, depending on the industry and situation, can be a cheap and rapid solution or a high end final product.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History of 3D Printing</a:t>
            </a:r>
            <a:endParaRPr/>
          </a:p>
        </p:txBody>
      </p:sp>
      <p:sp>
        <p:nvSpPr>
          <p:cNvPr id="126" name="Google Shape;126;p15"/>
          <p:cNvSpPr txBox="1">
            <a:spLocks noGrp="1"/>
          </p:cNvSpPr>
          <p:nvPr>
            <p:ph type="body" idx="1"/>
          </p:nvPr>
        </p:nvSpPr>
        <p:spPr>
          <a:xfrm>
            <a:off x="822950" y="1845724"/>
            <a:ext cx="7543800" cy="4289400"/>
          </a:xfrm>
          <a:prstGeom prst="rect">
            <a:avLst/>
          </a:prstGeom>
          <a:noFill/>
          <a:ln>
            <a:noFill/>
          </a:ln>
        </p:spPr>
        <p:txBody>
          <a:bodyPr spcFirstLastPara="1" wrap="square" lIns="0" tIns="45700" rIns="0" bIns="45700" anchor="t" anchorCtr="0">
            <a:noAutofit/>
          </a:bodyPr>
          <a:lstStyle/>
          <a:p>
            <a:pPr marL="0" lvl="0" indent="0" algn="just" rtl="0">
              <a:lnSpc>
                <a:spcPct val="100000"/>
              </a:lnSpc>
              <a:spcBef>
                <a:spcPts val="0"/>
              </a:spcBef>
              <a:spcAft>
                <a:spcPts val="0"/>
              </a:spcAft>
              <a:buClr>
                <a:schemeClr val="dk1"/>
              </a:buClr>
              <a:buSzPts val="3200"/>
              <a:buFont typeface="Arial"/>
              <a:buNone/>
            </a:pPr>
            <a:r>
              <a:rPr lang="en-US" sz="1400">
                <a:solidFill>
                  <a:srgbClr val="000000"/>
                </a:solidFill>
                <a:latin typeface="Arial"/>
                <a:ea typeface="Arial"/>
                <a:cs typeface="Arial"/>
                <a:sym typeface="Arial"/>
              </a:rPr>
              <a:t>Chuck Hull’s </a:t>
            </a:r>
            <a:r>
              <a:rPr lang="en-US" sz="1400" b="1">
                <a:solidFill>
                  <a:srgbClr val="000000"/>
                </a:solidFill>
                <a:latin typeface="Arial"/>
                <a:ea typeface="Arial"/>
                <a:cs typeface="Arial"/>
                <a:sym typeface="Arial"/>
              </a:rPr>
              <a:t>Stereolithography Apparatus (SLA</a:t>
            </a:r>
            <a:r>
              <a:rPr lang="en-US" sz="1400">
                <a:solidFill>
                  <a:srgbClr val="000000"/>
                </a:solidFill>
                <a:latin typeface="Arial"/>
                <a:ea typeface="Arial"/>
                <a:cs typeface="Arial"/>
                <a:sym typeface="Arial"/>
              </a:rPr>
              <a:t>; and pictured below) put his company’s UV lamps to a different use: curing photosensitive resin layer-by-layer, eventually creating a custom part. He patented the invention and quickly started his own company in Valencia, California named </a:t>
            </a:r>
            <a:r>
              <a:rPr lang="en-US" sz="1400" i="1">
                <a:solidFill>
                  <a:srgbClr val="000000"/>
                </a:solidFill>
                <a:latin typeface="Arial"/>
                <a:ea typeface="Arial"/>
                <a:cs typeface="Arial"/>
                <a:sym typeface="Arial"/>
              </a:rPr>
              <a:t>3D Systems</a:t>
            </a:r>
            <a:r>
              <a:rPr lang="en-US" sz="1400">
                <a:solidFill>
                  <a:srgbClr val="000000"/>
                </a:solidFill>
                <a:latin typeface="Arial"/>
                <a:ea typeface="Arial"/>
                <a:cs typeface="Arial"/>
                <a:sym typeface="Arial"/>
              </a:rPr>
              <a:t>. The company released their first commercial product, the SLA-1, in 1988. </a:t>
            </a:r>
            <a:endParaRPr sz="1300">
              <a:solidFill>
                <a:srgbClr val="000000"/>
              </a:solidFill>
              <a:latin typeface="Roboto"/>
              <a:ea typeface="Roboto"/>
              <a:cs typeface="Roboto"/>
              <a:sym typeface="Roboto"/>
            </a:endParaRPr>
          </a:p>
          <a:p>
            <a:pPr marL="0" lvl="0" indent="0" algn="just" rtl="0">
              <a:lnSpc>
                <a:spcPct val="100000"/>
              </a:lnSpc>
              <a:spcBef>
                <a:spcPts val="1000"/>
              </a:spcBef>
              <a:spcAft>
                <a:spcPts val="0"/>
              </a:spcAft>
              <a:buClr>
                <a:schemeClr val="dk1"/>
              </a:buClr>
              <a:buSzPts val="3200"/>
              <a:buFont typeface="Arial"/>
              <a:buNone/>
            </a:pPr>
            <a:r>
              <a:rPr lang="en-US" sz="1400">
                <a:solidFill>
                  <a:srgbClr val="000000"/>
                </a:solidFill>
                <a:latin typeface="Arial"/>
                <a:ea typeface="Arial"/>
                <a:cs typeface="Arial"/>
                <a:sym typeface="Arial"/>
              </a:rPr>
              <a:t>In 1988, another 3D printing technology was invented: </a:t>
            </a:r>
            <a:r>
              <a:rPr lang="en-US" sz="1400" b="1">
                <a:solidFill>
                  <a:srgbClr val="000000"/>
                </a:solidFill>
                <a:latin typeface="Arial"/>
                <a:ea typeface="Arial"/>
                <a:cs typeface="Arial"/>
                <a:sym typeface="Arial"/>
              </a:rPr>
              <a:t>Selective Laser Sintering (SLS)</a:t>
            </a:r>
            <a:r>
              <a:rPr lang="en-US" sz="1400">
                <a:solidFill>
                  <a:srgbClr val="000000"/>
                </a:solidFill>
                <a:latin typeface="Arial"/>
                <a:ea typeface="Arial"/>
                <a:cs typeface="Arial"/>
                <a:sym typeface="Arial"/>
              </a:rPr>
              <a:t>. The inventor, Carl Deckard, was a college undergraduate at the time. Deckard’s machine produced only simple chunks of plastic. However, this was an achievement in that it tested another way in which to make a 3D plastic using printing-like technologies. </a:t>
            </a:r>
            <a:endParaRPr sz="1400">
              <a:solidFill>
                <a:srgbClr val="000000"/>
              </a:solidFill>
              <a:latin typeface="Arial"/>
              <a:ea typeface="Arial"/>
              <a:cs typeface="Arial"/>
              <a:sym typeface="Arial"/>
            </a:endParaRPr>
          </a:p>
          <a:p>
            <a:pPr marL="0" marR="2796218" lvl="0" indent="0" algn="just" rtl="0">
              <a:lnSpc>
                <a:spcPct val="100000"/>
              </a:lnSpc>
              <a:spcBef>
                <a:spcPts val="1000"/>
              </a:spcBef>
              <a:spcAft>
                <a:spcPts val="0"/>
              </a:spcAft>
              <a:buClr>
                <a:schemeClr val="dk1"/>
              </a:buClr>
              <a:buSzPts val="3200"/>
              <a:buFont typeface="Arial"/>
              <a:buNone/>
            </a:pPr>
            <a:r>
              <a:rPr lang="en-US" sz="1400">
                <a:solidFill>
                  <a:srgbClr val="000000"/>
                </a:solidFill>
                <a:latin typeface="Arial"/>
                <a:ea typeface="Arial"/>
                <a:cs typeface="Arial"/>
                <a:sym typeface="Arial"/>
              </a:rPr>
              <a:t>While the patent for Deckard’s SLS was awaiting approval, Scott Crump filed another patent for his printer that used </a:t>
            </a:r>
            <a:r>
              <a:rPr lang="en-US" sz="1400" b="1">
                <a:solidFill>
                  <a:srgbClr val="000000"/>
                </a:solidFill>
                <a:latin typeface="Arial"/>
                <a:ea typeface="Arial"/>
                <a:cs typeface="Arial"/>
                <a:sym typeface="Arial"/>
              </a:rPr>
              <a:t>Fused Deposition Modeling (FDM)</a:t>
            </a:r>
            <a:r>
              <a:rPr lang="en-US" sz="1400">
                <a:solidFill>
                  <a:srgbClr val="000000"/>
                </a:solidFill>
                <a:latin typeface="Arial"/>
                <a:ea typeface="Arial"/>
                <a:cs typeface="Arial"/>
                <a:sym typeface="Arial"/>
              </a:rPr>
              <a:t>. FDM is the simplest and most common of the three technologies (SLA and SLS are the other two). Scott Crump became the co-founder of Stratasys. Founded in 1989, the Minnesota-based company is still one of the market leaders for high precision 3D printers.</a:t>
            </a:r>
            <a:endParaRPr sz="1400">
              <a:solidFill>
                <a:srgbClr val="000000"/>
              </a:solidFill>
              <a:latin typeface="Arial"/>
              <a:ea typeface="Arial"/>
              <a:cs typeface="Arial"/>
              <a:sym typeface="Arial"/>
            </a:endParaRPr>
          </a:p>
          <a:p>
            <a:pPr marL="0" marR="2796218" lvl="0" indent="0" algn="just" rtl="0">
              <a:lnSpc>
                <a:spcPct val="100000"/>
              </a:lnSpc>
              <a:spcBef>
                <a:spcPts val="1000"/>
              </a:spcBef>
              <a:spcAft>
                <a:spcPts val="1000"/>
              </a:spcAft>
              <a:buClr>
                <a:schemeClr val="dk1"/>
              </a:buClr>
              <a:buSzPts val="3200"/>
              <a:buFont typeface="Arial"/>
              <a:buNone/>
            </a:pPr>
            <a:r>
              <a:rPr lang="en-US" sz="1400">
                <a:solidFill>
                  <a:srgbClr val="000000"/>
                </a:solidFill>
                <a:latin typeface="Arial"/>
                <a:ea typeface="Arial"/>
                <a:cs typeface="Arial"/>
                <a:sym typeface="Arial"/>
              </a:rPr>
              <a:t>In 1992, the patent for FDM was finally issued to Stratasys, which marked the start of the intense development of the technology.</a:t>
            </a:r>
            <a:endParaRPr>
              <a:solidFill>
                <a:srgbClr val="000000"/>
              </a:solidFill>
            </a:endParaRPr>
          </a:p>
        </p:txBody>
      </p:sp>
      <p:pic>
        <p:nvPicPr>
          <p:cNvPr id="127" name="Google Shape;127;p15"/>
          <p:cNvPicPr preferRelativeResize="0"/>
          <p:nvPr/>
        </p:nvPicPr>
        <p:blipFill rotWithShape="1">
          <a:blip r:embed="rId3">
            <a:alphaModFix/>
          </a:blip>
          <a:srcRect l="2894" t="5356" r="4940" b="13110"/>
          <a:stretch/>
        </p:blipFill>
        <p:spPr>
          <a:xfrm>
            <a:off x="5741175" y="4263600"/>
            <a:ext cx="3090224" cy="1639550"/>
          </a:xfrm>
          <a:prstGeom prst="rect">
            <a:avLst/>
          </a:prstGeom>
          <a:noFill/>
          <a:ln>
            <a:noFill/>
          </a:ln>
          <a:effectLst>
            <a:outerShdw blurRad="157163" dist="47625" dir="5400000" algn="bl" rotWithShape="0">
              <a:srgbClr val="000000">
                <a:alpha val="498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History cont.,</a:t>
            </a:r>
            <a:endParaRPr/>
          </a:p>
        </p:txBody>
      </p:sp>
      <p:sp>
        <p:nvSpPr>
          <p:cNvPr id="133" name="Google Shape;133;p16"/>
          <p:cNvSpPr txBox="1">
            <a:spLocks noGrp="1"/>
          </p:cNvSpPr>
          <p:nvPr>
            <p:ph type="body" idx="1"/>
          </p:nvPr>
        </p:nvSpPr>
        <p:spPr>
          <a:xfrm>
            <a:off x="822959" y="1845734"/>
            <a:ext cx="7543800" cy="4023300"/>
          </a:xfrm>
          <a:prstGeom prst="rect">
            <a:avLst/>
          </a:prstGeom>
        </p:spPr>
        <p:txBody>
          <a:bodyPr spcFirstLastPara="1" wrap="square" lIns="0" tIns="45700" rIns="0" bIns="45700" anchor="t" anchorCtr="0">
            <a:noAutofit/>
          </a:bodyPr>
          <a:lstStyle/>
          <a:p>
            <a:pPr marL="0" lvl="0" indent="0" algn="just" rtl="0">
              <a:lnSpc>
                <a:spcPct val="100000"/>
              </a:lnSpc>
              <a:spcBef>
                <a:spcPts val="640"/>
              </a:spcBef>
              <a:spcAft>
                <a:spcPts val="0"/>
              </a:spcAft>
              <a:buClr>
                <a:schemeClr val="dk1"/>
              </a:buClr>
              <a:buSzPts val="3200"/>
              <a:buFont typeface="Arial"/>
              <a:buNone/>
            </a:pPr>
            <a:r>
              <a:rPr lang="en-US" sz="1400">
                <a:solidFill>
                  <a:srgbClr val="000000"/>
                </a:solidFill>
                <a:latin typeface="Arial"/>
                <a:ea typeface="Arial"/>
                <a:cs typeface="Arial"/>
                <a:sym typeface="Arial"/>
              </a:rPr>
              <a:t>The medical industry was one of the first of the early-adopters of 3D printing technology in the 1990s and early 2000s. The first 3D printed working kidney was created. Thirteen years later (2013),  was it transplanted into a patient. Researchers continue to experiment on 3D printed organs for transplanting organs quickly. Pictured below is a 3D printed heart. </a:t>
            </a:r>
            <a:endParaRPr sz="1400">
              <a:solidFill>
                <a:srgbClr val="000000"/>
              </a:solidFill>
              <a:latin typeface="Arial"/>
              <a:ea typeface="Arial"/>
              <a:cs typeface="Arial"/>
              <a:sym typeface="Arial"/>
            </a:endParaRPr>
          </a:p>
          <a:p>
            <a:pPr marL="0" lvl="0" indent="0" algn="just" rtl="0">
              <a:lnSpc>
                <a:spcPct val="100000"/>
              </a:lnSpc>
              <a:spcBef>
                <a:spcPts val="1000"/>
              </a:spcBef>
              <a:spcAft>
                <a:spcPts val="0"/>
              </a:spcAft>
              <a:buClr>
                <a:schemeClr val="dk1"/>
              </a:buClr>
              <a:buSzPts val="3200"/>
              <a:buFont typeface="Arial"/>
              <a:buNone/>
            </a:pPr>
            <a:r>
              <a:rPr lang="en-US" sz="1400">
                <a:solidFill>
                  <a:srgbClr val="000000"/>
                </a:solidFill>
                <a:latin typeface="Arial"/>
                <a:ea typeface="Arial"/>
                <a:cs typeface="Arial"/>
                <a:sym typeface="Arial"/>
              </a:rPr>
              <a:t>In 2004, the RepRap Project was initiated. It consisted of a self-replicating 3D printer. This open source project led to the spreading of the FDM 3D desktop 3D printers, and of the popularity of the technology in the makers community quickly rose.</a:t>
            </a:r>
            <a:endParaRPr sz="1400">
              <a:solidFill>
                <a:srgbClr val="000000"/>
              </a:solidFill>
              <a:latin typeface="Arial"/>
              <a:ea typeface="Arial"/>
              <a:cs typeface="Arial"/>
              <a:sym typeface="Arial"/>
            </a:endParaRPr>
          </a:p>
          <a:p>
            <a:pPr marL="0" lvl="0" indent="0" algn="just" rtl="0">
              <a:lnSpc>
                <a:spcPct val="100000"/>
              </a:lnSpc>
              <a:spcBef>
                <a:spcPts val="0"/>
              </a:spcBef>
              <a:spcAft>
                <a:spcPts val="0"/>
              </a:spcAft>
              <a:buClr>
                <a:schemeClr val="dk1"/>
              </a:buClr>
              <a:buSzPts val="3200"/>
              <a:buFont typeface="Arial"/>
              <a:buNone/>
            </a:pPr>
            <a:endParaRPr sz="1400">
              <a:solidFill>
                <a:srgbClr val="000000"/>
              </a:solidFill>
              <a:latin typeface="Arial"/>
              <a:ea typeface="Arial"/>
              <a:cs typeface="Arial"/>
              <a:sym typeface="Arial"/>
            </a:endParaRPr>
          </a:p>
          <a:p>
            <a:pPr marL="0" marR="3939218" lvl="0" indent="0" algn="just" rtl="0">
              <a:lnSpc>
                <a:spcPct val="100000"/>
              </a:lnSpc>
              <a:spcBef>
                <a:spcPts val="0"/>
              </a:spcBef>
              <a:spcAft>
                <a:spcPts val="0"/>
              </a:spcAft>
              <a:buClr>
                <a:schemeClr val="dk1"/>
              </a:buClr>
              <a:buSzPts val="3200"/>
              <a:buFont typeface="Arial"/>
              <a:buNone/>
            </a:pPr>
            <a:r>
              <a:rPr lang="en-US" sz="1400">
                <a:solidFill>
                  <a:srgbClr val="000000"/>
                </a:solidFill>
                <a:highlight>
                  <a:schemeClr val="lt1"/>
                </a:highlight>
                <a:latin typeface="Arial"/>
                <a:ea typeface="Arial"/>
                <a:cs typeface="Arial"/>
                <a:sym typeface="Arial"/>
              </a:rPr>
              <a:t>The FDM technology patents fell into the public domain in 2009, thus opening the way to a wide innovations in FDM 3D printers. This caused a drop in price for the desktop 3D printers, which made the technology far more accessible and visible to the public. Now, 3D printers are in schools and homes across the nation and around the world.</a:t>
            </a:r>
            <a:endParaRPr>
              <a:solidFill>
                <a:srgbClr val="000000"/>
              </a:solidFill>
            </a:endParaRPr>
          </a:p>
        </p:txBody>
      </p:sp>
      <p:pic>
        <p:nvPicPr>
          <p:cNvPr id="134" name="Google Shape;134;p16"/>
          <p:cNvPicPr preferRelativeResize="0"/>
          <p:nvPr/>
        </p:nvPicPr>
        <p:blipFill rotWithShape="1">
          <a:blip r:embed="rId3">
            <a:alphaModFix/>
          </a:blip>
          <a:srcRect/>
          <a:stretch/>
        </p:blipFill>
        <p:spPr>
          <a:xfrm>
            <a:off x="4556425" y="3892775"/>
            <a:ext cx="4244094" cy="2350575"/>
          </a:xfrm>
          <a:prstGeom prst="rect">
            <a:avLst/>
          </a:prstGeom>
          <a:noFill/>
          <a:ln>
            <a:noFill/>
          </a:ln>
          <a:effectLst>
            <a:outerShdw blurRad="114300" dist="38100" dir="5400000" algn="bl" rotWithShape="0">
              <a:srgbClr val="000000">
                <a:alpha val="498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Uses Today</a:t>
            </a:r>
            <a:endParaRPr/>
          </a:p>
        </p:txBody>
      </p:sp>
      <p:sp>
        <p:nvSpPr>
          <p:cNvPr id="140" name="Google Shape;140;p17"/>
          <p:cNvSpPr txBox="1">
            <a:spLocks noGrp="1"/>
          </p:cNvSpPr>
          <p:nvPr>
            <p:ph type="body" idx="1"/>
          </p:nvPr>
        </p:nvSpPr>
        <p:spPr>
          <a:xfrm>
            <a:off x="822959" y="1845734"/>
            <a:ext cx="7543800" cy="4023300"/>
          </a:xfrm>
          <a:prstGeom prst="rect">
            <a:avLst/>
          </a:prstGeom>
        </p:spPr>
        <p:txBody>
          <a:bodyPr spcFirstLastPara="1" wrap="square" lIns="0" tIns="45700" rIns="0" bIns="45700" anchor="t" anchorCtr="0">
            <a:noAutofit/>
          </a:bodyPr>
          <a:lstStyle/>
          <a:p>
            <a:pPr marL="457200" lvl="0" indent="-317500" algn="l" rtl="0">
              <a:lnSpc>
                <a:spcPct val="115000"/>
              </a:lnSpc>
              <a:spcBef>
                <a:spcPts val="0"/>
              </a:spcBef>
              <a:spcAft>
                <a:spcPts val="0"/>
              </a:spcAft>
              <a:buClr>
                <a:schemeClr val="dk1"/>
              </a:buClr>
              <a:buSzPts val="1400"/>
              <a:buFont typeface="Arial"/>
              <a:buChar char="-"/>
            </a:pPr>
            <a:r>
              <a:rPr lang="en-US" sz="1400">
                <a:solidFill>
                  <a:schemeClr val="dk1"/>
                </a:solidFill>
                <a:highlight>
                  <a:schemeClr val="lt1"/>
                </a:highlight>
                <a:latin typeface="Arial"/>
                <a:ea typeface="Arial"/>
                <a:cs typeface="Arial"/>
                <a:sym typeface="Arial"/>
              </a:rPr>
              <a:t>In 2010, </a:t>
            </a:r>
            <a:r>
              <a:rPr lang="en-US" sz="1400" u="sng">
                <a:solidFill>
                  <a:srgbClr val="BF9000"/>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Urbee</a:t>
            </a:r>
            <a:r>
              <a:rPr lang="en-US" sz="1400">
                <a:solidFill>
                  <a:srgbClr val="BF9000"/>
                </a:solidFill>
                <a:highlight>
                  <a:schemeClr val="lt1"/>
                </a:highlight>
                <a:latin typeface="Arial"/>
                <a:ea typeface="Arial"/>
                <a:cs typeface="Arial"/>
                <a:sym typeface="Arial"/>
              </a:rPr>
              <a:t> </a:t>
            </a:r>
            <a:r>
              <a:rPr lang="en-US" sz="1400">
                <a:solidFill>
                  <a:schemeClr val="dk1"/>
                </a:solidFill>
                <a:highlight>
                  <a:schemeClr val="lt1"/>
                </a:highlight>
                <a:latin typeface="Arial"/>
                <a:ea typeface="Arial"/>
                <a:cs typeface="Arial"/>
                <a:sym typeface="Arial"/>
              </a:rPr>
              <a:t>was the first 3D printed 3-wheel prototype car (full-sized Urbee 2 is pictured below).</a:t>
            </a:r>
            <a:endParaRPr sz="1400">
              <a:solidFill>
                <a:schemeClr val="dk1"/>
              </a:solidFill>
              <a:highlight>
                <a:schemeClr val="lt1"/>
              </a:highlight>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US" sz="1400">
                <a:solidFill>
                  <a:schemeClr val="dk1"/>
                </a:solidFill>
                <a:highlight>
                  <a:schemeClr val="lt1"/>
                </a:highlight>
                <a:latin typeface="Arial"/>
                <a:ea typeface="Arial"/>
                <a:cs typeface="Arial"/>
                <a:sym typeface="Arial"/>
              </a:rPr>
              <a:t>In 2011, Cornell University began work on a 3D food printer. </a:t>
            </a:r>
            <a:r>
              <a:rPr lang="en-US" sz="1400" u="sng">
                <a:solidFill>
                  <a:srgbClr val="BF9000"/>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NASA </a:t>
            </a:r>
            <a:r>
              <a:rPr lang="en-US" sz="1400">
                <a:solidFill>
                  <a:schemeClr val="dk1"/>
                </a:solidFill>
                <a:highlight>
                  <a:schemeClr val="lt1"/>
                </a:highlight>
                <a:latin typeface="Arial"/>
                <a:ea typeface="Arial"/>
                <a:cs typeface="Arial"/>
                <a:sym typeface="Arial"/>
              </a:rPr>
              <a:t>is now researching how astronauts could 3D print food in space.</a:t>
            </a:r>
            <a:endParaRPr sz="1400">
              <a:solidFill>
                <a:schemeClr val="dk1"/>
              </a:solidFill>
              <a:highlight>
                <a:schemeClr val="lt1"/>
              </a:highlight>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 2016, </a:t>
            </a:r>
            <a:r>
              <a:rPr lang="en-US" sz="1400" u="sng">
                <a:solidFill>
                  <a:srgbClr val="BF9000"/>
                </a:solidFill>
                <a:latin typeface="Arial"/>
                <a:ea typeface="Arial"/>
                <a:cs typeface="Arial"/>
                <a:sym typeface="Arial"/>
                <a:hlinkClick r:id="rId5">
                  <a:extLst>
                    <a:ext uri="{A12FA001-AC4F-418D-AE19-62706E023703}">
                      <ahyp:hlinkClr xmlns:ahyp="http://schemas.microsoft.com/office/drawing/2018/hyperlinkcolor" val="tx"/>
                    </a:ext>
                  </a:extLst>
                </a:hlinkClick>
              </a:rPr>
              <a:t>Daniel Kelly’s lab</a:t>
            </a:r>
            <a:r>
              <a:rPr lang="en-US" sz="1400">
                <a:solidFill>
                  <a:srgbClr val="BF9000"/>
                </a:solidFill>
                <a:latin typeface="Arial"/>
                <a:ea typeface="Arial"/>
                <a:cs typeface="Arial"/>
                <a:sym typeface="Arial"/>
              </a:rPr>
              <a:t> </a:t>
            </a:r>
            <a:r>
              <a:rPr lang="en-US" sz="1400">
                <a:solidFill>
                  <a:schemeClr val="dk1"/>
                </a:solidFill>
                <a:latin typeface="Arial"/>
                <a:ea typeface="Arial"/>
                <a:cs typeface="Arial"/>
                <a:sym typeface="Arial"/>
              </a:rPr>
              <a:t>is 3D printing bone</a:t>
            </a:r>
            <a:r>
              <a:rPr lang="en-US" sz="1400">
                <a:solidFill>
                  <a:schemeClr val="dk1"/>
                </a:solidFill>
                <a:highlight>
                  <a:schemeClr val="lt1"/>
                </a:highlight>
                <a:latin typeface="Arial"/>
                <a:ea typeface="Arial"/>
                <a:cs typeface="Arial"/>
                <a:sym typeface="Arial"/>
              </a:rPr>
              <a:t> </a:t>
            </a:r>
            <a:endParaRPr sz="1400">
              <a:solidFill>
                <a:schemeClr val="dk1"/>
              </a:solidFill>
              <a:highlight>
                <a:schemeClr val="lt1"/>
              </a:highlight>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French startup </a:t>
            </a:r>
            <a:r>
              <a:rPr lang="en-US" sz="1400" u="sng">
                <a:solidFill>
                  <a:srgbClr val="BF9000"/>
                </a:solidFill>
                <a:latin typeface="Arial"/>
                <a:ea typeface="Arial"/>
                <a:cs typeface="Arial"/>
                <a:sym typeface="Arial"/>
                <a:hlinkClick r:id="rId6">
                  <a:extLst>
                    <a:ext uri="{A12FA001-AC4F-418D-AE19-62706E023703}">
                      <ahyp:hlinkClr xmlns:ahyp="http://schemas.microsoft.com/office/drawing/2018/hyperlinkcolor" val="tx"/>
                    </a:ext>
                  </a:extLst>
                </a:hlinkClick>
              </a:rPr>
              <a:t>XtreeE</a:t>
            </a:r>
            <a:r>
              <a:rPr lang="en-US" sz="1400">
                <a:solidFill>
                  <a:schemeClr val="dk1"/>
                </a:solidFill>
                <a:latin typeface="Arial"/>
                <a:ea typeface="Arial"/>
                <a:cs typeface="Arial"/>
                <a:sym typeface="Arial"/>
              </a:rPr>
              <a:t>, is 3D printing concrete</a:t>
            </a:r>
            <a:r>
              <a:rPr lang="en-US" sz="1400">
                <a:solidFill>
                  <a:schemeClr val="dk1"/>
                </a:solidFill>
                <a:highlight>
                  <a:schemeClr val="lt1"/>
                </a:highlight>
                <a:latin typeface="Arial"/>
                <a:ea typeface="Arial"/>
                <a:cs typeface="Arial"/>
                <a:sym typeface="Arial"/>
              </a:rPr>
              <a:t> seeking to change the construction industry.</a:t>
            </a:r>
            <a:endParaRPr sz="1400">
              <a:solidFill>
                <a:schemeClr val="dk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3200"/>
              <a:buFont typeface="Arial"/>
              <a:buNone/>
            </a:pPr>
            <a:endParaRPr sz="1400">
              <a:solidFill>
                <a:schemeClr val="dk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3200"/>
              <a:buFont typeface="Arial"/>
              <a:buNone/>
            </a:pPr>
            <a:r>
              <a:rPr lang="en-US" sz="1400">
                <a:solidFill>
                  <a:schemeClr val="dk1"/>
                </a:solidFill>
                <a:highlight>
                  <a:schemeClr val="lt1"/>
                </a:highlight>
                <a:latin typeface="Arial"/>
                <a:ea typeface="Arial"/>
                <a:cs typeface="Arial"/>
                <a:sym typeface="Arial"/>
              </a:rPr>
              <a:t>Originally, 3D printers were intended to improve rapid prototyping processes, but these handy machines have gone on to potentially affect vehicular manufacturing, home building, and even space exploration. </a:t>
            </a:r>
            <a:endParaRPr sz="1400">
              <a:solidFill>
                <a:schemeClr val="dk1"/>
              </a:solidFill>
              <a:highlight>
                <a:schemeClr val="lt1"/>
              </a:highlight>
              <a:latin typeface="Arial"/>
              <a:ea typeface="Arial"/>
              <a:cs typeface="Arial"/>
              <a:sym typeface="Arial"/>
            </a:endParaRPr>
          </a:p>
          <a:p>
            <a:pPr marL="0" lvl="0" indent="0" algn="l" rtl="0">
              <a:spcBef>
                <a:spcPts val="1200"/>
              </a:spcBef>
              <a:spcAft>
                <a:spcPts val="200"/>
              </a:spcAft>
              <a:buNone/>
            </a:pPr>
            <a:endParaRPr/>
          </a:p>
        </p:txBody>
      </p:sp>
      <p:grpSp>
        <p:nvGrpSpPr>
          <p:cNvPr id="141" name="Google Shape;141;p17"/>
          <p:cNvGrpSpPr/>
          <p:nvPr/>
        </p:nvGrpSpPr>
        <p:grpSpPr>
          <a:xfrm>
            <a:off x="5923325" y="4400914"/>
            <a:ext cx="2623529" cy="1904551"/>
            <a:chOff x="6154175" y="4250050"/>
            <a:chExt cx="2752050" cy="2464800"/>
          </a:xfrm>
        </p:grpSpPr>
        <p:pic>
          <p:nvPicPr>
            <p:cNvPr id="142" name="Google Shape;142;p17"/>
            <p:cNvPicPr preferRelativeResize="0"/>
            <p:nvPr/>
          </p:nvPicPr>
          <p:blipFill rotWithShape="1">
            <a:blip r:embed="rId7">
              <a:alphaModFix/>
            </a:blip>
            <a:srcRect/>
            <a:stretch/>
          </p:blipFill>
          <p:spPr>
            <a:xfrm>
              <a:off x="6154175" y="4250050"/>
              <a:ext cx="2751976" cy="2063974"/>
            </a:xfrm>
            <a:prstGeom prst="rect">
              <a:avLst/>
            </a:prstGeom>
            <a:noFill/>
            <a:ln>
              <a:noFill/>
            </a:ln>
            <a:effectLst>
              <a:outerShdw blurRad="85725" dist="19050" dir="5400000" algn="bl" rotWithShape="0">
                <a:srgbClr val="000000">
                  <a:alpha val="58819"/>
                </a:srgbClr>
              </a:outerShdw>
            </a:effectLst>
          </p:spPr>
        </p:pic>
        <p:sp>
          <p:nvSpPr>
            <p:cNvPr id="143" name="Google Shape;143;p17"/>
            <p:cNvSpPr txBox="1"/>
            <p:nvPr/>
          </p:nvSpPr>
          <p:spPr>
            <a:xfrm>
              <a:off x="6179825" y="6332650"/>
              <a:ext cx="2726400" cy="38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XtreeE’s 3D printed concrete pavilion</a:t>
              </a:r>
              <a:endParaRPr sz="1100" b="0" i="0" u="none" strike="noStrike" cap="none">
                <a:solidFill>
                  <a:srgbClr val="000000"/>
                </a:solidFill>
                <a:latin typeface="Arial"/>
                <a:ea typeface="Arial"/>
                <a:cs typeface="Arial"/>
                <a:sym typeface="Arial"/>
              </a:endParaRPr>
            </a:p>
          </p:txBody>
        </p:sp>
      </p:grpSp>
      <p:grpSp>
        <p:nvGrpSpPr>
          <p:cNvPr id="144" name="Google Shape;144;p17"/>
          <p:cNvGrpSpPr/>
          <p:nvPr/>
        </p:nvGrpSpPr>
        <p:grpSpPr>
          <a:xfrm>
            <a:off x="2624016" y="4415098"/>
            <a:ext cx="3071996" cy="1904664"/>
            <a:chOff x="1547350" y="4345950"/>
            <a:chExt cx="3362150" cy="2282675"/>
          </a:xfrm>
        </p:grpSpPr>
        <p:pic>
          <p:nvPicPr>
            <p:cNvPr id="145" name="Google Shape;145;p17"/>
            <p:cNvPicPr preferRelativeResize="0"/>
            <p:nvPr/>
          </p:nvPicPr>
          <p:blipFill rotWithShape="1">
            <a:blip r:embed="rId8">
              <a:alphaModFix/>
            </a:blip>
            <a:srcRect l="2877" t="17579" r="5497" b="-2339"/>
            <a:stretch/>
          </p:blipFill>
          <p:spPr>
            <a:xfrm>
              <a:off x="1547350" y="4345950"/>
              <a:ext cx="3362150" cy="2073323"/>
            </a:xfrm>
            <a:prstGeom prst="rect">
              <a:avLst/>
            </a:prstGeom>
            <a:noFill/>
            <a:ln>
              <a:noFill/>
            </a:ln>
            <a:effectLst>
              <a:outerShdw blurRad="71438" dist="19050" dir="5400000" algn="bl" rotWithShape="0">
                <a:srgbClr val="000000">
                  <a:alpha val="46670"/>
                </a:srgbClr>
              </a:outerShdw>
            </a:effectLst>
          </p:spPr>
        </p:pic>
        <p:sp>
          <p:nvSpPr>
            <p:cNvPr id="146" name="Google Shape;146;p17"/>
            <p:cNvSpPr txBox="1"/>
            <p:nvPr/>
          </p:nvSpPr>
          <p:spPr>
            <a:xfrm>
              <a:off x="1547350" y="6361325"/>
              <a:ext cx="3362100" cy="26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Urbee 2 (later model than listed)</a:t>
              </a:r>
              <a:endParaRPr sz="11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8"/>
          <p:cNvPicPr preferRelativeResize="0"/>
          <p:nvPr/>
        </p:nvPicPr>
        <p:blipFill rotWithShape="1">
          <a:blip r:embed="rId3">
            <a:alphaModFix/>
          </a:blip>
          <a:srcRect t="3437"/>
          <a:stretch/>
        </p:blipFill>
        <p:spPr>
          <a:xfrm>
            <a:off x="0" y="438750"/>
            <a:ext cx="9144006" cy="5885848"/>
          </a:xfrm>
          <a:prstGeom prst="rect">
            <a:avLst/>
          </a:prstGeom>
          <a:noFill/>
          <a:ln>
            <a:noFill/>
          </a:ln>
        </p:spPr>
      </p:pic>
      <p:sp>
        <p:nvSpPr>
          <p:cNvPr id="153" name="Google Shape;153;p18"/>
          <p:cNvSpPr txBox="1">
            <a:spLocks noGrp="1"/>
          </p:cNvSpPr>
          <p:nvPr>
            <p:ph type="title"/>
          </p:nvPr>
        </p:nvSpPr>
        <p:spPr>
          <a:xfrm>
            <a:off x="1748950" y="1872975"/>
            <a:ext cx="5882700" cy="1362000"/>
          </a:xfrm>
          <a:prstGeom prst="rect">
            <a:avLst/>
          </a:prstGeom>
          <a:noFill/>
          <a:ln>
            <a:noFill/>
          </a:ln>
          <a:effectLst>
            <a:outerShdw blurRad="114300" dist="66675" dir="5400000" algn="bl" rotWithShape="0">
              <a:srgbClr val="000000">
                <a:alpha val="96860"/>
              </a:srgbClr>
            </a:outerShdw>
          </a:effectLst>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solidFill>
                  <a:srgbClr val="FFFFFF"/>
                </a:solidFill>
              </a:rPr>
              <a:t>The Theater</a:t>
            </a:r>
            <a:endParaRPr>
              <a:solidFill>
                <a:srgbClr val="FFFFFF"/>
              </a:solidFill>
            </a:endParaRPr>
          </a:p>
          <a:p>
            <a:pPr marL="0" lvl="0" indent="0" algn="ctr" rtl="0">
              <a:lnSpc>
                <a:spcPct val="100000"/>
              </a:lnSpc>
              <a:spcBef>
                <a:spcPts val="0"/>
              </a:spcBef>
              <a:spcAft>
                <a:spcPts val="0"/>
              </a:spcAft>
              <a:buSzPts val="1400"/>
              <a:buNone/>
            </a:pPr>
            <a:r>
              <a:rPr lang="en-US" sz="3000">
                <a:solidFill>
                  <a:srgbClr val="FFFFFF"/>
                </a:solidFill>
              </a:rPr>
              <a:t>A Case Study</a:t>
            </a:r>
            <a:endParaRPr sz="30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The Theater, Part 1</a:t>
            </a:r>
            <a:endParaRPr/>
          </a:p>
        </p:txBody>
      </p:sp>
      <p:sp>
        <p:nvSpPr>
          <p:cNvPr id="159" name="Google Shape;159;p19"/>
          <p:cNvSpPr txBox="1">
            <a:spLocks noGrp="1"/>
          </p:cNvSpPr>
          <p:nvPr>
            <p:ph type="body" idx="1"/>
          </p:nvPr>
        </p:nvSpPr>
        <p:spPr>
          <a:xfrm>
            <a:off x="822950" y="1752600"/>
            <a:ext cx="7863900" cy="433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Imagine you are the director for the school play, which is a basic story of a knight fighting this incredible foe to ultimately win the throne. There are several scenes in which your knight uses a sword. Though you have an extremely low budget, you were able to acquire some realistic-looking metal swords to be used as props on the stage. The principal has allowed the use of the swords on two conditions: </a:t>
            </a:r>
            <a:endParaRPr/>
          </a:p>
          <a:p>
            <a:pPr marL="0" lvl="0" indent="0" algn="l" rtl="0">
              <a:lnSpc>
                <a:spcPct val="100000"/>
              </a:lnSpc>
              <a:spcBef>
                <a:spcPts val="800"/>
              </a:spcBef>
              <a:spcAft>
                <a:spcPts val="0"/>
              </a:spcAft>
              <a:buClr>
                <a:schemeClr val="dk1"/>
              </a:buClr>
              <a:buSzPts val="1100"/>
              <a:buFont typeface="Arial"/>
              <a:buNone/>
            </a:pPr>
            <a:r>
              <a:rPr lang="en-US"/>
              <a:t>(1) They are not to be stored on campus until the week of the play and only then under lock and key and</a:t>
            </a:r>
            <a:endParaRPr/>
          </a:p>
          <a:p>
            <a:pPr marL="0" lvl="0" indent="0" algn="l" rtl="0">
              <a:lnSpc>
                <a:spcPct val="100000"/>
              </a:lnSpc>
              <a:spcBef>
                <a:spcPts val="800"/>
              </a:spcBef>
              <a:spcAft>
                <a:spcPts val="800"/>
              </a:spcAft>
              <a:buClr>
                <a:schemeClr val="dk1"/>
              </a:buClr>
              <a:buSzPts val="1100"/>
              <a:buFont typeface="Arial"/>
              <a:buNone/>
            </a:pPr>
            <a:r>
              <a:rPr lang="en-US"/>
              <a:t>(2) they cannot be used in rehearsals until the week before the play’s opening.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The Theater, Part 2</a:t>
            </a:r>
            <a:endParaRPr/>
          </a:p>
        </p:txBody>
      </p:sp>
      <p:sp>
        <p:nvSpPr>
          <p:cNvPr id="165" name="Google Shape;165;p20"/>
          <p:cNvSpPr txBox="1">
            <a:spLocks noGrp="1"/>
          </p:cNvSpPr>
          <p:nvPr>
            <p:ph type="body" idx="1"/>
          </p:nvPr>
        </p:nvSpPr>
        <p:spPr>
          <a:xfrm>
            <a:off x="838050" y="1828800"/>
            <a:ext cx="7543800" cy="437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You accept the principal’s terms without argument, however you are left with a serious problem. You need to choreograph and practice the fight scenes much sooner than the week before the production’s opening. You know from your experience that actors of any age do fight scene choreography much better if they have something in their hands. You’ve used much of your budget already on the realistic swords. </a:t>
            </a:r>
            <a:endParaRPr/>
          </a:p>
          <a:p>
            <a:pPr marL="0" lvl="0" indent="0" algn="l" rtl="0">
              <a:lnSpc>
                <a:spcPct val="150000"/>
              </a:lnSpc>
              <a:spcBef>
                <a:spcPts val="800"/>
              </a:spcBef>
              <a:spcAft>
                <a:spcPts val="0"/>
              </a:spcAft>
              <a:buClr>
                <a:schemeClr val="dk1"/>
              </a:buClr>
              <a:buSzPts val="1100"/>
              <a:buFont typeface="Arial"/>
              <a:buNone/>
            </a:pPr>
            <a:r>
              <a:rPr lang="en-US"/>
              <a:t>How do you give something for your actors to work with that:</a:t>
            </a:r>
            <a:endParaRPr/>
          </a:p>
          <a:p>
            <a:pPr marL="0" lvl="0" indent="0" algn="l" rtl="0">
              <a:lnSpc>
                <a:spcPct val="150000"/>
              </a:lnSpc>
              <a:spcBef>
                <a:spcPts val="0"/>
              </a:spcBef>
              <a:spcAft>
                <a:spcPts val="0"/>
              </a:spcAft>
              <a:buClr>
                <a:schemeClr val="dk1"/>
              </a:buClr>
              <a:buSzPts val="1100"/>
              <a:buFont typeface="Arial"/>
              <a:buNone/>
            </a:pPr>
            <a:r>
              <a:rPr lang="en-US"/>
              <a:t>(1) helps you keep your agreement, </a:t>
            </a:r>
            <a:endParaRPr/>
          </a:p>
          <a:p>
            <a:pPr marL="0" lvl="0" indent="0" algn="l" rtl="0">
              <a:lnSpc>
                <a:spcPct val="150000"/>
              </a:lnSpc>
              <a:spcBef>
                <a:spcPts val="0"/>
              </a:spcBef>
              <a:spcAft>
                <a:spcPts val="0"/>
              </a:spcAft>
              <a:buClr>
                <a:schemeClr val="dk1"/>
              </a:buClr>
              <a:buSzPts val="1100"/>
              <a:buFont typeface="Arial"/>
              <a:buNone/>
            </a:pPr>
            <a:r>
              <a:rPr lang="en-US"/>
              <a:t>(2) is effective in helping the actors practice the scenes, and </a:t>
            </a:r>
            <a:endParaRPr/>
          </a:p>
          <a:p>
            <a:pPr marL="0" lvl="0" indent="0" algn="l" rtl="0">
              <a:lnSpc>
                <a:spcPct val="150000"/>
              </a:lnSpc>
              <a:spcBef>
                <a:spcPts val="0"/>
              </a:spcBef>
              <a:spcAft>
                <a:spcPts val="0"/>
              </a:spcAft>
              <a:buClr>
                <a:schemeClr val="dk1"/>
              </a:buClr>
              <a:buSzPts val="1100"/>
              <a:buFont typeface="Arial"/>
              <a:buNone/>
            </a:pPr>
            <a:r>
              <a:rPr lang="en-US"/>
              <a:t>(3) would be safer?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body" idx="1"/>
          </p:nvPr>
        </p:nvSpPr>
        <p:spPr>
          <a:xfrm>
            <a:off x="877900" y="371825"/>
            <a:ext cx="7261200" cy="1277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80"/>
              </a:spcBef>
              <a:spcAft>
                <a:spcPts val="0"/>
              </a:spcAft>
              <a:buSzPts val="2400"/>
              <a:buNone/>
            </a:pPr>
            <a:r>
              <a:rPr lang="en-US" sz="4800" b="0">
                <a:solidFill>
                  <a:srgbClr val="3F3F3F"/>
                </a:solidFill>
              </a:rPr>
              <a:t>Potential Solutions</a:t>
            </a:r>
            <a:endParaRPr sz="4800" b="0">
              <a:solidFill>
                <a:srgbClr val="3F3F3F"/>
              </a:solidFill>
            </a:endParaRPr>
          </a:p>
        </p:txBody>
      </p:sp>
      <p:sp>
        <p:nvSpPr>
          <p:cNvPr id="172" name="Google Shape;172;p21"/>
          <p:cNvSpPr txBox="1">
            <a:spLocks noGrp="1"/>
          </p:cNvSpPr>
          <p:nvPr>
            <p:ph type="body" idx="2"/>
          </p:nvPr>
        </p:nvSpPr>
        <p:spPr>
          <a:xfrm>
            <a:off x="877900" y="1782900"/>
            <a:ext cx="7656300" cy="4093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rgbClr val="FFCC00"/>
              </a:buClr>
              <a:buSzPts val="2400"/>
              <a:buChar char="●"/>
            </a:pPr>
            <a:r>
              <a:rPr lang="en-US">
                <a:solidFill>
                  <a:srgbClr val="3F3F3F"/>
                </a:solidFill>
              </a:rPr>
              <a:t>Give the students yard/meter sticks. </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Take two or three paper towel rolls (just the cardboard) and tape them together </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Pointer sticks </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Water noodles cut down to size</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Retired violin bows from the orchestra</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Giant pixie stick candy straws </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Broom handles</a:t>
            </a:r>
            <a:endParaRPr>
              <a:solidFill>
                <a:srgbClr val="3F3F3F"/>
              </a:solidFill>
            </a:endParaRPr>
          </a:p>
          <a:p>
            <a:pPr marL="457200" lvl="0" indent="-381000" algn="l" rtl="0">
              <a:lnSpc>
                <a:spcPct val="100000"/>
              </a:lnSpc>
              <a:spcBef>
                <a:spcPts val="0"/>
              </a:spcBef>
              <a:spcAft>
                <a:spcPts val="0"/>
              </a:spcAft>
              <a:buClr>
                <a:srgbClr val="FFCC00"/>
              </a:buClr>
              <a:buSzPts val="2400"/>
              <a:buChar char="●"/>
            </a:pPr>
            <a:r>
              <a:rPr lang="en-US">
                <a:solidFill>
                  <a:srgbClr val="3F3F3F"/>
                </a:solidFill>
              </a:rPr>
              <a:t>...and many more! </a:t>
            </a:r>
            <a:endParaRPr>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Why the Prop?</a:t>
            </a:r>
            <a:endParaRPr/>
          </a:p>
        </p:txBody>
      </p:sp>
      <p:sp>
        <p:nvSpPr>
          <p:cNvPr id="179" name="Google Shape;179;p22"/>
          <p:cNvSpPr txBox="1">
            <a:spLocks noGrp="1"/>
          </p:cNvSpPr>
          <p:nvPr>
            <p:ph type="body" idx="1"/>
          </p:nvPr>
        </p:nvSpPr>
        <p:spPr>
          <a:xfrm>
            <a:off x="822959" y="1845734"/>
            <a:ext cx="7543800" cy="402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t>The stage prop is used not only as a tool for an actor, but it serves the role as a communication device. It’s main purpose in being on the stage is to communicate a message that empty space cannot. In most cases with theatre props, the props are not the real thing, but an imitation or prototype. </a:t>
            </a: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2934</Words>
  <Application>Microsoft Office PowerPoint</Application>
  <PresentationFormat>On-screen Show (4:3)</PresentationFormat>
  <Paragraphs>154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Roboto</vt:lpstr>
      <vt:lpstr>Retrospect</vt:lpstr>
      <vt:lpstr>Prototyping With 3D Printers</vt:lpstr>
      <vt:lpstr>History of 3D Printing</vt:lpstr>
      <vt:lpstr>History cont.,</vt:lpstr>
      <vt:lpstr>Uses Today</vt:lpstr>
      <vt:lpstr>The Theater A Case Study</vt:lpstr>
      <vt:lpstr>The Theater, Part 1</vt:lpstr>
      <vt:lpstr>The Theater, Part 2</vt:lpstr>
      <vt:lpstr>PowerPoint Presentation</vt:lpstr>
      <vt:lpstr>Why the Prop?</vt:lpstr>
      <vt:lpstr>Communication Device</vt:lpstr>
      <vt:lpstr>What is a Prototype?</vt:lpstr>
      <vt:lpstr>Different Levels of Prototyping</vt:lpstr>
      <vt:lpstr>It’s Time to Play A Game!</vt:lpstr>
      <vt:lpstr>Scenario 1: The Meeting</vt:lpstr>
      <vt:lpstr>Scenario 2: The Pitch</vt:lpstr>
      <vt:lpstr>Scenario 3: The Client</vt:lpstr>
      <vt:lpstr>It’s Your Turn!</vt:lpstr>
      <vt:lpstr>Key Final Takeaways for Prototypes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Prototyping With 3D Printers</dc:title>
  <dc:creator>White, Stuart K</dc:creator>
  <cp:lastModifiedBy>White, Stuart K</cp:lastModifiedBy>
  <cp:revision>1</cp:revision>
  <dcterms:modified xsi:type="dcterms:W3CDTF">2021-02-11T16:15:04Z</dcterms:modified>
</cp:coreProperties>
</file>