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10"/>
  </p:notesMasterIdLst>
  <p:sldIdLst>
    <p:sldId id="257" r:id="rId2"/>
    <p:sldId id="258" r:id="rId3"/>
    <p:sldId id="264" r:id="rId4"/>
    <p:sldId id="266" r:id="rId5"/>
    <p:sldId id="269" r:id="rId6"/>
    <p:sldId id="271" r:id="rId7"/>
    <p:sldId id="265" r:id="rId8"/>
    <p:sldId id="268" r:id="rId9"/>
  </p:sldIdLst>
  <p:sldSz cx="9144000" cy="6858000" type="screen4x3"/>
  <p:notesSz cx="6858000" cy="9144000"/>
  <p:embeddedFontLst>
    <p:embeddedFont>
      <p:font typeface="Acumin Pro" panose="020B0504020202020204" pitchFamily="34" charset="77"/>
      <p:regular r:id="rId11"/>
      <p:bold r:id="rId12"/>
      <p:italic r:id="rId13"/>
      <p:boldItalic r:id="rId14"/>
    </p:embeddedFont>
    <p:embeddedFont>
      <p:font typeface="Acumin Pro ExtraCondensed" panose="020B0508020202020204" pitchFamily="34" charset="77"/>
      <p:regular r:id="rId15"/>
      <p:bold r:id="rId16"/>
      <p:italic r:id="rId17"/>
      <p:boldItalic r:id="rId18"/>
    </p:embeddedFont>
    <p:embeddedFont>
      <p:font typeface="Acumin Pro ExtraCondensed Smbd" panose="020B0708020202020204" pitchFamily="34" charset="77"/>
      <p:regular r:id="rId19"/>
      <p:bold r:id="rId20"/>
      <p:italic r:id="rId21"/>
      <p:boldItalic r:id="rId22"/>
    </p:embeddedFont>
    <p:embeddedFont>
      <p:font typeface="Acumin Pro Medium" panose="020B0604020202020204" pitchFamily="34" charset="77"/>
      <p:regular r:id="rId23"/>
      <p:italic r:id="rId24"/>
    </p:embeddedFont>
    <p:embeddedFont>
      <p:font typeface="Acumin Pro Semibold" panose="020B0704020202020204" pitchFamily="34" charset="77"/>
      <p:regular r:id="rId25"/>
      <p:bold r:id="rId26"/>
      <p:italic r:id="rId27"/>
      <p:boldItalic r:id="rId28"/>
    </p:embeddedFont>
    <p:embeddedFont>
      <p:font typeface="Acumin Pro SemiCondensed" panose="020B0506020202020204" pitchFamily="34" charset="77"/>
      <p:regular r:id="rId29"/>
      <p:bold r:id="rId30"/>
      <p:italic r:id="rId31"/>
      <p:boldItalic r:id="rId32"/>
    </p:embeddedFont>
    <p:embeddedFont>
      <p:font typeface="Calibri" panose="020F0502020204030204" pitchFamily="34" charset="0"/>
      <p:regular r:id="rId33"/>
      <p:bold r:id="rId34"/>
      <p:italic r:id="rId35"/>
      <p:boldItalic r:id="rId36"/>
    </p:embeddedFont>
    <p:embeddedFont>
      <p:font typeface="United Sans Cd Md" pitchFamily="2" charset="77"/>
      <p:regular r:id="rId37"/>
    </p:embeddedFont>
    <p:embeddedFont>
      <p:font typeface="United Sans Rg Md" pitchFamily="2" charset="77"/>
      <p:regular r:id="rId3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1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B23D4B-5DED-D441-BD99-C0C482DC7732}" v="20" dt="2020-05-26T10:51:11.8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0" autoAdjust="0"/>
    <p:restoredTop sz="95588"/>
  </p:normalViewPr>
  <p:slideViewPr>
    <p:cSldViewPr snapToGrid="0" snapToObjects="1">
      <p:cViewPr varScale="1">
        <p:scale>
          <a:sx n="105" d="100"/>
          <a:sy n="105" d="100"/>
        </p:scale>
        <p:origin x="1064" y="20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9" Type="http://schemas.openxmlformats.org/officeDocument/2006/relationships/presProps" Target="presProps.xml"/><Relationship Id="rId21" Type="http://schemas.openxmlformats.org/officeDocument/2006/relationships/font" Target="fonts/font11.fntdata"/><Relationship Id="rId34" Type="http://schemas.openxmlformats.org/officeDocument/2006/relationships/font" Target="fonts/font24.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font" Target="fonts/font19.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32" Type="http://schemas.openxmlformats.org/officeDocument/2006/relationships/font" Target="fonts/font22.fntdata"/><Relationship Id="rId37" Type="http://schemas.openxmlformats.org/officeDocument/2006/relationships/font" Target="fonts/font27.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font" Target="fonts/font18.fntdata"/><Relationship Id="rId36" Type="http://schemas.openxmlformats.org/officeDocument/2006/relationships/font" Target="fonts/font26.fntdata"/><Relationship Id="rId10" Type="http://schemas.openxmlformats.org/officeDocument/2006/relationships/notesMaster" Target="notesMasters/notesMaster1.xml"/><Relationship Id="rId19" Type="http://schemas.openxmlformats.org/officeDocument/2006/relationships/font" Target="fonts/font9.fntdata"/><Relationship Id="rId31" Type="http://schemas.openxmlformats.org/officeDocument/2006/relationships/font" Target="fonts/font21.fntdata"/><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font" Target="fonts/font17.fntdata"/><Relationship Id="rId30" Type="http://schemas.openxmlformats.org/officeDocument/2006/relationships/font" Target="fonts/font20.fntdata"/><Relationship Id="rId35" Type="http://schemas.openxmlformats.org/officeDocument/2006/relationships/font" Target="fonts/font25.fntdata"/><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33" Type="http://schemas.openxmlformats.org/officeDocument/2006/relationships/font" Target="fonts/font23.fntdata"/><Relationship Id="rId38" Type="http://schemas.openxmlformats.org/officeDocument/2006/relationships/font" Target="fonts/font2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kus, Jenna L." userId="af3182c9-c7fb-4eaf-a48e-b8da47285b16" providerId="ADAL" clId="{AFB23D4B-5DED-D441-BD99-C0C482DC7732}"/>
    <pc:docChg chg="undo custSel addSld delSld modSld">
      <pc:chgData name="Rickus, Jenna L." userId="af3182c9-c7fb-4eaf-a48e-b8da47285b16" providerId="ADAL" clId="{AFB23D4B-5DED-D441-BD99-C0C482DC7732}" dt="2020-05-26T11:21:59.842" v="2150" actId="20577"/>
      <pc:docMkLst>
        <pc:docMk/>
      </pc:docMkLst>
      <pc:sldChg chg="modSp">
        <pc:chgData name="Rickus, Jenna L." userId="af3182c9-c7fb-4eaf-a48e-b8da47285b16" providerId="ADAL" clId="{AFB23D4B-5DED-D441-BD99-C0C482DC7732}" dt="2020-05-26T11:21:59.842" v="2150" actId="20577"/>
        <pc:sldMkLst>
          <pc:docMk/>
          <pc:sldMk cId="2647530812" sldId="265"/>
        </pc:sldMkLst>
        <pc:spChg chg="mod">
          <ac:chgData name="Rickus, Jenna L." userId="af3182c9-c7fb-4eaf-a48e-b8da47285b16" providerId="ADAL" clId="{AFB23D4B-5DED-D441-BD99-C0C482DC7732}" dt="2020-05-26T10:56:37.127" v="1151" actId="20577"/>
          <ac:spMkLst>
            <pc:docMk/>
            <pc:sldMk cId="2647530812" sldId="265"/>
            <ac:spMk id="2" creationId="{4C68859C-C6DA-FE49-AE9B-16641E5CEF1C}"/>
          </ac:spMkLst>
        </pc:spChg>
        <pc:spChg chg="mod">
          <ac:chgData name="Rickus, Jenna L." userId="af3182c9-c7fb-4eaf-a48e-b8da47285b16" providerId="ADAL" clId="{AFB23D4B-5DED-D441-BD99-C0C482DC7732}" dt="2020-05-26T11:21:59.842" v="2150" actId="20577"/>
          <ac:spMkLst>
            <pc:docMk/>
            <pc:sldMk cId="2647530812" sldId="265"/>
            <ac:spMk id="3" creationId="{ACEB0132-27E3-124A-9A10-C1163F4F58B3}"/>
          </ac:spMkLst>
        </pc:spChg>
      </pc:sldChg>
      <pc:sldChg chg="modSp">
        <pc:chgData name="Rickus, Jenna L." userId="af3182c9-c7fb-4eaf-a48e-b8da47285b16" providerId="ADAL" clId="{AFB23D4B-5DED-D441-BD99-C0C482DC7732}" dt="2020-05-26T11:03:31.937" v="1930" actId="20577"/>
        <pc:sldMkLst>
          <pc:docMk/>
          <pc:sldMk cId="670191086" sldId="266"/>
        </pc:sldMkLst>
        <pc:spChg chg="mod">
          <ac:chgData name="Rickus, Jenna L." userId="af3182c9-c7fb-4eaf-a48e-b8da47285b16" providerId="ADAL" clId="{AFB23D4B-5DED-D441-BD99-C0C482DC7732}" dt="2020-05-26T11:03:31.937" v="1930" actId="20577"/>
          <ac:spMkLst>
            <pc:docMk/>
            <pc:sldMk cId="670191086" sldId="266"/>
            <ac:spMk id="3" creationId="{ACEB0132-27E3-124A-9A10-C1163F4F58B3}"/>
          </ac:spMkLst>
        </pc:spChg>
      </pc:sldChg>
      <pc:sldChg chg="modSp">
        <pc:chgData name="Rickus, Jenna L." userId="af3182c9-c7fb-4eaf-a48e-b8da47285b16" providerId="ADAL" clId="{AFB23D4B-5DED-D441-BD99-C0C482DC7732}" dt="2020-05-26T11:20:31.696" v="2076" actId="1076"/>
        <pc:sldMkLst>
          <pc:docMk/>
          <pc:sldMk cId="3686564852" sldId="268"/>
        </pc:sldMkLst>
        <pc:spChg chg="mod">
          <ac:chgData name="Rickus, Jenna L." userId="af3182c9-c7fb-4eaf-a48e-b8da47285b16" providerId="ADAL" clId="{AFB23D4B-5DED-D441-BD99-C0C482DC7732}" dt="2020-05-26T11:19:10.599" v="1979" actId="404"/>
          <ac:spMkLst>
            <pc:docMk/>
            <pc:sldMk cId="3686564852" sldId="268"/>
            <ac:spMk id="3" creationId="{ACEB0132-27E3-124A-9A10-C1163F4F58B3}"/>
          </ac:spMkLst>
        </pc:spChg>
        <pc:spChg chg="mod">
          <ac:chgData name="Rickus, Jenna L." userId="af3182c9-c7fb-4eaf-a48e-b8da47285b16" providerId="ADAL" clId="{AFB23D4B-5DED-D441-BD99-C0C482DC7732}" dt="2020-05-26T11:19:47.303" v="2073" actId="1076"/>
          <ac:spMkLst>
            <pc:docMk/>
            <pc:sldMk cId="3686564852" sldId="268"/>
            <ac:spMk id="14" creationId="{0BA09368-A31F-164A-9395-C5D2CA05003F}"/>
          </ac:spMkLst>
        </pc:spChg>
        <pc:spChg chg="mod">
          <ac:chgData name="Rickus, Jenna L." userId="af3182c9-c7fb-4eaf-a48e-b8da47285b16" providerId="ADAL" clId="{AFB23D4B-5DED-D441-BD99-C0C482DC7732}" dt="2020-05-26T11:20:31.696" v="2076" actId="1076"/>
          <ac:spMkLst>
            <pc:docMk/>
            <pc:sldMk cId="3686564852" sldId="268"/>
            <ac:spMk id="15" creationId="{F6804AC0-775C-5744-A2DE-4719C7012B62}"/>
          </ac:spMkLst>
        </pc:spChg>
      </pc:sldChg>
      <pc:sldChg chg="modSp add">
        <pc:chgData name="Rickus, Jenna L." userId="af3182c9-c7fb-4eaf-a48e-b8da47285b16" providerId="ADAL" clId="{AFB23D4B-5DED-D441-BD99-C0C482DC7732}" dt="2020-05-26T11:20:53.294" v="2090" actId="20577"/>
        <pc:sldMkLst>
          <pc:docMk/>
          <pc:sldMk cId="797355993" sldId="269"/>
        </pc:sldMkLst>
        <pc:spChg chg="mod">
          <ac:chgData name="Rickus, Jenna L." userId="af3182c9-c7fb-4eaf-a48e-b8da47285b16" providerId="ADAL" clId="{AFB23D4B-5DED-D441-BD99-C0C482DC7732}" dt="2020-05-26T10:37:27.688" v="48" actId="20577"/>
          <ac:spMkLst>
            <pc:docMk/>
            <pc:sldMk cId="797355993" sldId="269"/>
            <ac:spMk id="2" creationId="{4C68859C-C6DA-FE49-AE9B-16641E5CEF1C}"/>
          </ac:spMkLst>
        </pc:spChg>
        <pc:spChg chg="mod">
          <ac:chgData name="Rickus, Jenna L." userId="af3182c9-c7fb-4eaf-a48e-b8da47285b16" providerId="ADAL" clId="{AFB23D4B-5DED-D441-BD99-C0C482DC7732}" dt="2020-05-26T11:20:53.294" v="2090" actId="20577"/>
          <ac:spMkLst>
            <pc:docMk/>
            <pc:sldMk cId="797355993" sldId="269"/>
            <ac:spMk id="3" creationId="{ACEB0132-27E3-124A-9A10-C1163F4F58B3}"/>
          </ac:spMkLst>
        </pc:spChg>
      </pc:sldChg>
      <pc:sldChg chg="new del">
        <pc:chgData name="Rickus, Jenna L." userId="af3182c9-c7fb-4eaf-a48e-b8da47285b16" providerId="ADAL" clId="{AFB23D4B-5DED-D441-BD99-C0C482DC7732}" dt="2020-05-26T10:34:51.682" v="1" actId="2696"/>
        <pc:sldMkLst>
          <pc:docMk/>
          <pc:sldMk cId="2924001746" sldId="269"/>
        </pc:sldMkLst>
      </pc:sldChg>
      <pc:sldChg chg="addSp delSp modSp add del">
        <pc:chgData name="Rickus, Jenna L." userId="af3182c9-c7fb-4eaf-a48e-b8da47285b16" providerId="ADAL" clId="{AFB23D4B-5DED-D441-BD99-C0C482DC7732}" dt="2020-05-26T10:52:29.450" v="713" actId="1076"/>
        <pc:sldMkLst>
          <pc:docMk/>
          <pc:sldMk cId="1020138665" sldId="271"/>
        </pc:sldMkLst>
        <pc:spChg chg="del">
          <ac:chgData name="Rickus, Jenna L." userId="af3182c9-c7fb-4eaf-a48e-b8da47285b16" providerId="ADAL" clId="{AFB23D4B-5DED-D441-BD99-C0C482DC7732}" dt="2020-05-26T10:48:00.073" v="600" actId="478"/>
          <ac:spMkLst>
            <pc:docMk/>
            <pc:sldMk cId="1020138665" sldId="271"/>
            <ac:spMk id="2" creationId="{4C68859C-C6DA-FE49-AE9B-16641E5CEF1C}"/>
          </ac:spMkLst>
        </pc:spChg>
        <pc:spChg chg="mod">
          <ac:chgData name="Rickus, Jenna L." userId="af3182c9-c7fb-4eaf-a48e-b8da47285b16" providerId="ADAL" clId="{AFB23D4B-5DED-D441-BD99-C0C482DC7732}" dt="2020-05-26T10:52:29.450" v="713" actId="1076"/>
          <ac:spMkLst>
            <pc:docMk/>
            <pc:sldMk cId="1020138665" sldId="271"/>
            <ac:spMk id="3" creationId="{ACEB0132-27E3-124A-9A10-C1163F4F58B3}"/>
          </ac:spMkLst>
        </pc:spChg>
        <pc:spChg chg="add del mod">
          <ac:chgData name="Rickus, Jenna L." userId="af3182c9-c7fb-4eaf-a48e-b8da47285b16" providerId="ADAL" clId="{AFB23D4B-5DED-D441-BD99-C0C482DC7732}" dt="2020-05-26T10:47:32.887" v="595"/>
          <ac:spMkLst>
            <pc:docMk/>
            <pc:sldMk cId="1020138665" sldId="271"/>
            <ac:spMk id="9" creationId="{4EE9B4EC-490D-D14A-BCA0-902A532161B1}"/>
          </ac:spMkLst>
        </pc:spChg>
        <pc:spChg chg="add del mod">
          <ac:chgData name="Rickus, Jenna L." userId="af3182c9-c7fb-4eaf-a48e-b8da47285b16" providerId="ADAL" clId="{AFB23D4B-5DED-D441-BD99-C0C482DC7732}" dt="2020-05-26T10:47:42.081" v="597"/>
          <ac:spMkLst>
            <pc:docMk/>
            <pc:sldMk cId="1020138665" sldId="271"/>
            <ac:spMk id="10" creationId="{7F82D0FD-D8F3-E648-A45C-8E2D6E9CBCFD}"/>
          </ac:spMkLst>
        </pc:spChg>
        <pc:spChg chg="add del mod">
          <ac:chgData name="Rickus, Jenna L." userId="af3182c9-c7fb-4eaf-a48e-b8da47285b16" providerId="ADAL" clId="{AFB23D4B-5DED-D441-BD99-C0C482DC7732}" dt="2020-05-26T10:48:01.449" v="601" actId="478"/>
          <ac:spMkLst>
            <pc:docMk/>
            <pc:sldMk cId="1020138665" sldId="271"/>
            <ac:spMk id="11" creationId="{BDDE6D2A-92AE-FC49-BF70-A7A95D362CBF}"/>
          </ac:spMkLst>
        </pc:spChg>
        <pc:spChg chg="add mod">
          <ac:chgData name="Rickus, Jenna L." userId="af3182c9-c7fb-4eaf-a48e-b8da47285b16" providerId="ADAL" clId="{AFB23D4B-5DED-D441-BD99-C0C482DC7732}" dt="2020-05-26T10:48:02.022" v="602"/>
          <ac:spMkLst>
            <pc:docMk/>
            <pc:sldMk cId="1020138665" sldId="271"/>
            <ac:spMk id="12" creationId="{29133F2F-4FFB-EA4D-8E3C-F373121A822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A0B085-1BE3-474A-95CF-AD5E3D01593A}"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en-US"/>
        </a:p>
      </dgm:t>
    </dgm:pt>
    <dgm:pt modelId="{F27CD185-2FB5-1145-B90F-232D047DEE51}">
      <dgm:prSet phldrT="[Text]" custT="1"/>
      <dgm:spPr/>
      <dgm:t>
        <a:bodyPr/>
        <a:lstStyle/>
        <a:p>
          <a:r>
            <a:rPr lang="en-US" sz="1600" b="0" dirty="0">
              <a:solidFill>
                <a:schemeClr val="tx1"/>
              </a:solidFill>
            </a:rPr>
            <a:t>20 most critical courses</a:t>
          </a:r>
        </a:p>
      </dgm:t>
    </dgm:pt>
    <dgm:pt modelId="{2D3A1C9D-30A5-B84B-B8D8-7CEAF7A32DCF}" type="parTrans" cxnId="{EA97AE42-F132-B443-9DD6-07342A56D2DB}">
      <dgm:prSet/>
      <dgm:spPr/>
      <dgm:t>
        <a:bodyPr/>
        <a:lstStyle/>
        <a:p>
          <a:endParaRPr lang="en-US" sz="1200" b="0">
            <a:solidFill>
              <a:schemeClr val="tx1"/>
            </a:solidFill>
          </a:endParaRPr>
        </a:p>
      </dgm:t>
    </dgm:pt>
    <dgm:pt modelId="{F218D434-9EA6-9949-B4BD-96BDF001780C}" type="sibTrans" cxnId="{EA97AE42-F132-B443-9DD6-07342A56D2DB}">
      <dgm:prSet/>
      <dgm:spPr/>
      <dgm:t>
        <a:bodyPr/>
        <a:lstStyle/>
        <a:p>
          <a:endParaRPr lang="en-US" sz="1200" b="0">
            <a:solidFill>
              <a:schemeClr val="tx1"/>
            </a:solidFill>
          </a:endParaRPr>
        </a:p>
      </dgm:t>
    </dgm:pt>
    <dgm:pt modelId="{51EA1342-3BD5-B445-B326-C0FD2E9F67A0}">
      <dgm:prSet phldrT="[Text]" custT="1"/>
      <dgm:spPr>
        <a:solidFill>
          <a:schemeClr val="accent1">
            <a:lumMod val="60000"/>
            <a:lumOff val="40000"/>
          </a:schemeClr>
        </a:solidFill>
      </dgm:spPr>
      <dgm:t>
        <a:bodyPr/>
        <a:lstStyle/>
        <a:p>
          <a:r>
            <a:rPr lang="en-US" sz="1600" b="0" dirty="0">
              <a:solidFill>
                <a:schemeClr val="tx1"/>
              </a:solidFill>
            </a:rPr>
            <a:t>IMPACT X+</a:t>
          </a:r>
        </a:p>
      </dgm:t>
    </dgm:pt>
    <dgm:pt modelId="{4CE7DA95-F24A-544C-9035-5CC6D0DBD887}" type="parTrans" cxnId="{0C134E1D-EEA4-9547-A2F6-EF5A3EAC3338}">
      <dgm:prSet/>
      <dgm:spPr/>
      <dgm:t>
        <a:bodyPr/>
        <a:lstStyle/>
        <a:p>
          <a:endParaRPr lang="en-US" sz="1200" b="0">
            <a:solidFill>
              <a:schemeClr val="tx1"/>
            </a:solidFill>
          </a:endParaRPr>
        </a:p>
      </dgm:t>
    </dgm:pt>
    <dgm:pt modelId="{E96B7445-8228-8B49-A725-4BBC342008AA}" type="sibTrans" cxnId="{0C134E1D-EEA4-9547-A2F6-EF5A3EAC3338}">
      <dgm:prSet/>
      <dgm:spPr/>
      <dgm:t>
        <a:bodyPr/>
        <a:lstStyle/>
        <a:p>
          <a:endParaRPr lang="en-US" sz="1200" b="0">
            <a:solidFill>
              <a:schemeClr val="tx1"/>
            </a:solidFill>
          </a:endParaRPr>
        </a:p>
      </dgm:t>
    </dgm:pt>
    <dgm:pt modelId="{CC7BB52C-F488-3D46-8F16-FA4462F5EB2D}">
      <dgm:prSet phldrT="[Text]" custT="1"/>
      <dgm:spPr/>
      <dgm:t>
        <a:bodyPr/>
        <a:lstStyle/>
        <a:p>
          <a:r>
            <a:rPr lang="en-US" sz="1600" b="0" dirty="0">
              <a:solidFill>
                <a:schemeClr val="tx1"/>
              </a:solidFill>
            </a:rPr>
            <a:t>200 high priority courses</a:t>
          </a:r>
        </a:p>
      </dgm:t>
    </dgm:pt>
    <dgm:pt modelId="{1B0336A3-0EC3-E74B-894C-A51EBDBA37D9}" type="parTrans" cxnId="{A8CA3E26-7202-1141-8194-B1A0FDED5C07}">
      <dgm:prSet/>
      <dgm:spPr/>
      <dgm:t>
        <a:bodyPr/>
        <a:lstStyle/>
        <a:p>
          <a:endParaRPr lang="en-US" sz="1200" b="0">
            <a:solidFill>
              <a:schemeClr val="tx1"/>
            </a:solidFill>
          </a:endParaRPr>
        </a:p>
      </dgm:t>
    </dgm:pt>
    <dgm:pt modelId="{72476BA8-6A37-D44C-9290-E93A993B8FAE}" type="sibTrans" cxnId="{A8CA3E26-7202-1141-8194-B1A0FDED5C07}">
      <dgm:prSet/>
      <dgm:spPr/>
      <dgm:t>
        <a:bodyPr/>
        <a:lstStyle/>
        <a:p>
          <a:endParaRPr lang="en-US" sz="1200" b="0">
            <a:solidFill>
              <a:schemeClr val="tx1"/>
            </a:solidFill>
          </a:endParaRPr>
        </a:p>
      </dgm:t>
    </dgm:pt>
    <dgm:pt modelId="{B0877C7C-75ED-F046-AA9B-CACA8074C1D4}">
      <dgm:prSet phldrT="[Text]" custT="1"/>
      <dgm:spPr>
        <a:solidFill>
          <a:schemeClr val="accent1">
            <a:lumMod val="60000"/>
            <a:lumOff val="40000"/>
          </a:schemeClr>
        </a:solidFill>
      </dgm:spPr>
      <dgm:t>
        <a:bodyPr/>
        <a:lstStyle/>
        <a:p>
          <a:r>
            <a:rPr lang="en-US" sz="1600" b="0" dirty="0">
              <a:solidFill>
                <a:schemeClr val="tx1"/>
              </a:solidFill>
            </a:rPr>
            <a:t>IMPACT X </a:t>
          </a:r>
        </a:p>
      </dgm:t>
    </dgm:pt>
    <dgm:pt modelId="{B14E37E5-89DA-FD4A-A50D-3C6D436221A5}" type="parTrans" cxnId="{F57DDD02-E9F5-4E48-9603-87E2060A4C20}">
      <dgm:prSet/>
      <dgm:spPr/>
      <dgm:t>
        <a:bodyPr/>
        <a:lstStyle/>
        <a:p>
          <a:endParaRPr lang="en-US" sz="1200" b="0">
            <a:solidFill>
              <a:schemeClr val="tx1"/>
            </a:solidFill>
          </a:endParaRPr>
        </a:p>
      </dgm:t>
    </dgm:pt>
    <dgm:pt modelId="{649EC94D-3913-3945-B1F6-5D0E8232E330}" type="sibTrans" cxnId="{F57DDD02-E9F5-4E48-9603-87E2060A4C20}">
      <dgm:prSet/>
      <dgm:spPr/>
      <dgm:t>
        <a:bodyPr/>
        <a:lstStyle/>
        <a:p>
          <a:endParaRPr lang="en-US" sz="1200" b="0">
            <a:solidFill>
              <a:schemeClr val="tx1"/>
            </a:solidFill>
          </a:endParaRPr>
        </a:p>
      </dgm:t>
    </dgm:pt>
    <dgm:pt modelId="{84075C83-B1F7-0647-AE09-A00805062C0E}">
      <dgm:prSet phldrT="[Text]" custT="1"/>
      <dgm:spPr/>
      <dgm:t>
        <a:bodyPr/>
        <a:lstStyle/>
        <a:p>
          <a:r>
            <a:rPr lang="en-US" sz="1600" b="0" dirty="0">
              <a:solidFill>
                <a:schemeClr val="tx1"/>
              </a:solidFill>
            </a:rPr>
            <a:t>290 Su20 courses             + 250 F20 courses</a:t>
          </a:r>
        </a:p>
      </dgm:t>
    </dgm:pt>
    <dgm:pt modelId="{3267B72A-1B74-C247-9CB2-4B6613AC1541}" type="parTrans" cxnId="{787D875A-2D26-3F42-98A3-914FD2B87CA2}">
      <dgm:prSet/>
      <dgm:spPr/>
      <dgm:t>
        <a:bodyPr/>
        <a:lstStyle/>
        <a:p>
          <a:endParaRPr lang="en-US" sz="1200" b="0">
            <a:solidFill>
              <a:schemeClr val="tx1"/>
            </a:solidFill>
          </a:endParaRPr>
        </a:p>
      </dgm:t>
    </dgm:pt>
    <dgm:pt modelId="{8C57F40A-990C-3E41-8831-EFF10E030185}" type="sibTrans" cxnId="{787D875A-2D26-3F42-98A3-914FD2B87CA2}">
      <dgm:prSet/>
      <dgm:spPr/>
      <dgm:t>
        <a:bodyPr/>
        <a:lstStyle/>
        <a:p>
          <a:endParaRPr lang="en-US" sz="1200" b="0">
            <a:solidFill>
              <a:schemeClr val="tx1"/>
            </a:solidFill>
          </a:endParaRPr>
        </a:p>
      </dgm:t>
    </dgm:pt>
    <dgm:pt modelId="{B7B68D8F-B2B5-9F4C-91D7-7775E252D222}">
      <dgm:prSet phldrT="[Text]" custT="1"/>
      <dgm:spPr>
        <a:solidFill>
          <a:schemeClr val="accent1">
            <a:lumMod val="60000"/>
            <a:lumOff val="40000"/>
          </a:schemeClr>
        </a:solidFill>
      </dgm:spPr>
      <dgm:t>
        <a:bodyPr/>
        <a:lstStyle/>
        <a:p>
          <a:r>
            <a:rPr lang="en-US" sz="1600" b="0" dirty="0">
              <a:solidFill>
                <a:schemeClr val="tx1"/>
              </a:solidFill>
            </a:rPr>
            <a:t>IMPACT X Access</a:t>
          </a:r>
        </a:p>
      </dgm:t>
    </dgm:pt>
    <dgm:pt modelId="{DEBDD7C8-1979-CA45-8C67-424A7D750911}" type="parTrans" cxnId="{CAF5FFD3-B822-784A-828A-25D390AE1B25}">
      <dgm:prSet/>
      <dgm:spPr/>
      <dgm:t>
        <a:bodyPr/>
        <a:lstStyle/>
        <a:p>
          <a:endParaRPr lang="en-US" sz="1200" b="0">
            <a:solidFill>
              <a:schemeClr val="tx1"/>
            </a:solidFill>
          </a:endParaRPr>
        </a:p>
      </dgm:t>
    </dgm:pt>
    <dgm:pt modelId="{F30A9F03-6293-4D44-AC7D-B493B78073A6}" type="sibTrans" cxnId="{CAF5FFD3-B822-784A-828A-25D390AE1B25}">
      <dgm:prSet/>
      <dgm:spPr/>
      <dgm:t>
        <a:bodyPr/>
        <a:lstStyle/>
        <a:p>
          <a:endParaRPr lang="en-US" sz="1200" b="0">
            <a:solidFill>
              <a:schemeClr val="tx1"/>
            </a:solidFill>
          </a:endParaRPr>
        </a:p>
      </dgm:t>
    </dgm:pt>
    <dgm:pt modelId="{C1EA1BEC-6A36-0946-A00F-A18910D5572B}">
      <dgm:prSet phldrT="[Text]" custT="1"/>
      <dgm:spPr>
        <a:solidFill>
          <a:schemeClr val="accent1">
            <a:lumMod val="60000"/>
            <a:lumOff val="40000"/>
          </a:schemeClr>
        </a:solidFill>
      </dgm:spPr>
      <dgm:t>
        <a:bodyPr/>
        <a:lstStyle/>
        <a:p>
          <a:r>
            <a:rPr lang="en-US" sz="1600" b="0" dirty="0">
              <a:solidFill>
                <a:schemeClr val="tx1"/>
              </a:solidFill>
            </a:rPr>
            <a:t>Full Course Production</a:t>
          </a:r>
        </a:p>
      </dgm:t>
    </dgm:pt>
    <dgm:pt modelId="{1AF1EFD9-F686-A045-A12C-79596F50030B}" type="sibTrans" cxnId="{6FF711F0-CD49-CC4A-B30B-5A7066FB7D44}">
      <dgm:prSet/>
      <dgm:spPr/>
      <dgm:t>
        <a:bodyPr/>
        <a:lstStyle/>
        <a:p>
          <a:endParaRPr lang="en-US" sz="1200" b="0">
            <a:solidFill>
              <a:schemeClr val="tx1"/>
            </a:solidFill>
          </a:endParaRPr>
        </a:p>
      </dgm:t>
    </dgm:pt>
    <dgm:pt modelId="{616934D8-A3C3-454A-8513-B9DBCAA4B59B}" type="parTrans" cxnId="{6FF711F0-CD49-CC4A-B30B-5A7066FB7D44}">
      <dgm:prSet/>
      <dgm:spPr/>
      <dgm:t>
        <a:bodyPr/>
        <a:lstStyle/>
        <a:p>
          <a:endParaRPr lang="en-US" sz="1200" b="0">
            <a:solidFill>
              <a:schemeClr val="tx1"/>
            </a:solidFill>
          </a:endParaRPr>
        </a:p>
      </dgm:t>
    </dgm:pt>
    <dgm:pt modelId="{59485A1E-3D3D-674F-A163-6B57BF7D8526}">
      <dgm:prSet phldrT="[Text]" custT="1"/>
      <dgm:spPr>
        <a:solidFill>
          <a:srgbClr val="D9D1CC"/>
        </a:solidFill>
      </dgm:spPr>
      <dgm:t>
        <a:bodyPr/>
        <a:lstStyle/>
        <a:p>
          <a:r>
            <a:rPr lang="en-US" sz="1600" b="0" dirty="0">
              <a:solidFill>
                <a:schemeClr val="tx1"/>
              </a:solidFill>
            </a:rPr>
            <a:t>All remaining courses</a:t>
          </a:r>
        </a:p>
      </dgm:t>
    </dgm:pt>
    <dgm:pt modelId="{56434461-B565-FB4F-85D4-FBAFE3DEEAC0}" type="parTrans" cxnId="{B70405A2-F7EC-914D-88ED-C272921F9185}">
      <dgm:prSet/>
      <dgm:spPr/>
      <dgm:t>
        <a:bodyPr/>
        <a:lstStyle/>
        <a:p>
          <a:endParaRPr lang="en-US" b="0"/>
        </a:p>
      </dgm:t>
    </dgm:pt>
    <dgm:pt modelId="{77EE1781-8581-214A-957E-D0D9D131223D}" type="sibTrans" cxnId="{B70405A2-F7EC-914D-88ED-C272921F9185}">
      <dgm:prSet/>
      <dgm:spPr/>
      <dgm:t>
        <a:bodyPr/>
        <a:lstStyle/>
        <a:p>
          <a:endParaRPr lang="en-US" b="0"/>
        </a:p>
      </dgm:t>
    </dgm:pt>
    <dgm:pt modelId="{DABE51A8-96CE-A247-B6EB-BC492754E6C5}" type="pres">
      <dgm:prSet presAssocID="{65A0B085-1BE3-474A-95CF-AD5E3D01593A}" presName="Name0" presStyleCnt="0">
        <dgm:presLayoutVars>
          <dgm:dir/>
          <dgm:animLvl val="lvl"/>
          <dgm:resizeHandles val="exact"/>
        </dgm:presLayoutVars>
      </dgm:prSet>
      <dgm:spPr/>
    </dgm:pt>
    <dgm:pt modelId="{A771AFD2-27E6-6547-970C-3B5382D92042}" type="pres">
      <dgm:prSet presAssocID="{C1EA1BEC-6A36-0946-A00F-A18910D5572B}" presName="linNode" presStyleCnt="0"/>
      <dgm:spPr/>
    </dgm:pt>
    <dgm:pt modelId="{80B5B5B2-6509-EE40-AC50-4CA78C3E34A6}" type="pres">
      <dgm:prSet presAssocID="{C1EA1BEC-6A36-0946-A00F-A18910D5572B}" presName="parentText" presStyleLbl="node1" presStyleIdx="0" presStyleCnt="4">
        <dgm:presLayoutVars>
          <dgm:chMax val="1"/>
          <dgm:bulletEnabled val="1"/>
        </dgm:presLayoutVars>
      </dgm:prSet>
      <dgm:spPr/>
    </dgm:pt>
    <dgm:pt modelId="{3643DC51-A9F2-A642-87AF-610D0D9FB5AC}" type="pres">
      <dgm:prSet presAssocID="{C1EA1BEC-6A36-0946-A00F-A18910D5572B}" presName="descendantText" presStyleLbl="alignAccFollowNode1" presStyleIdx="0" presStyleCnt="4" custScaleX="79519" custScaleY="103713" custLinFactNeighborX="532" custLinFactNeighborY="5572">
        <dgm:presLayoutVars>
          <dgm:bulletEnabled val="1"/>
        </dgm:presLayoutVars>
      </dgm:prSet>
      <dgm:spPr/>
    </dgm:pt>
    <dgm:pt modelId="{FA834D0E-9801-244F-A314-7747753AC9B5}" type="pres">
      <dgm:prSet presAssocID="{1AF1EFD9-F686-A045-A12C-79596F50030B}" presName="sp" presStyleCnt="0"/>
      <dgm:spPr/>
    </dgm:pt>
    <dgm:pt modelId="{AFA1279F-EE20-F04A-A59A-7DF638397730}" type="pres">
      <dgm:prSet presAssocID="{51EA1342-3BD5-B445-B326-C0FD2E9F67A0}" presName="linNode" presStyleCnt="0"/>
      <dgm:spPr/>
    </dgm:pt>
    <dgm:pt modelId="{6E1B2052-1A9E-D142-AF4C-BDDFF3B87C19}" type="pres">
      <dgm:prSet presAssocID="{51EA1342-3BD5-B445-B326-C0FD2E9F67A0}" presName="parentText" presStyleLbl="node1" presStyleIdx="1" presStyleCnt="4">
        <dgm:presLayoutVars>
          <dgm:chMax val="1"/>
          <dgm:bulletEnabled val="1"/>
        </dgm:presLayoutVars>
      </dgm:prSet>
      <dgm:spPr/>
    </dgm:pt>
    <dgm:pt modelId="{4FAD30E1-89D6-874E-94CD-8BC21FEFEC2B}" type="pres">
      <dgm:prSet presAssocID="{51EA1342-3BD5-B445-B326-C0FD2E9F67A0}" presName="descendantText" presStyleLbl="alignAccFollowNode1" presStyleIdx="1" presStyleCnt="4" custScaleX="80952">
        <dgm:presLayoutVars>
          <dgm:bulletEnabled val="1"/>
        </dgm:presLayoutVars>
      </dgm:prSet>
      <dgm:spPr/>
    </dgm:pt>
    <dgm:pt modelId="{5B9A55B0-731B-0244-86E8-A95221611AF7}" type="pres">
      <dgm:prSet presAssocID="{E96B7445-8228-8B49-A725-4BBC342008AA}" presName="sp" presStyleCnt="0"/>
      <dgm:spPr/>
    </dgm:pt>
    <dgm:pt modelId="{83EC406A-0BDA-6B49-BEB0-155EFF8200B3}" type="pres">
      <dgm:prSet presAssocID="{B0877C7C-75ED-F046-AA9B-CACA8074C1D4}" presName="linNode" presStyleCnt="0"/>
      <dgm:spPr/>
    </dgm:pt>
    <dgm:pt modelId="{AFA137A9-151B-D941-A714-BFFF79899574}" type="pres">
      <dgm:prSet presAssocID="{B0877C7C-75ED-F046-AA9B-CACA8074C1D4}" presName="parentText" presStyleLbl="node1" presStyleIdx="2" presStyleCnt="4">
        <dgm:presLayoutVars>
          <dgm:chMax val="1"/>
          <dgm:bulletEnabled val="1"/>
        </dgm:presLayoutVars>
      </dgm:prSet>
      <dgm:spPr/>
    </dgm:pt>
    <dgm:pt modelId="{84CA0913-5254-ED43-B68F-93291DD40F49}" type="pres">
      <dgm:prSet presAssocID="{B0877C7C-75ED-F046-AA9B-CACA8074C1D4}" presName="descendantText" presStyleLbl="alignAccFollowNode1" presStyleIdx="2" presStyleCnt="4" custScaleX="82463" custScaleY="100081">
        <dgm:presLayoutVars>
          <dgm:bulletEnabled val="1"/>
        </dgm:presLayoutVars>
      </dgm:prSet>
      <dgm:spPr/>
    </dgm:pt>
    <dgm:pt modelId="{8A03B0B2-C0CC-7F44-A5A9-08DA05D95725}" type="pres">
      <dgm:prSet presAssocID="{649EC94D-3913-3945-B1F6-5D0E8232E330}" presName="sp" presStyleCnt="0"/>
      <dgm:spPr/>
    </dgm:pt>
    <dgm:pt modelId="{E7B5ADC0-968B-3B44-939D-1E5DAB76D4C7}" type="pres">
      <dgm:prSet presAssocID="{B7B68D8F-B2B5-9F4C-91D7-7775E252D222}" presName="linNode" presStyleCnt="0"/>
      <dgm:spPr/>
    </dgm:pt>
    <dgm:pt modelId="{3158E494-A492-FC40-B9C1-5DCCA9BC84CA}" type="pres">
      <dgm:prSet presAssocID="{B7B68D8F-B2B5-9F4C-91D7-7775E252D222}" presName="parentText" presStyleLbl="node1" presStyleIdx="3" presStyleCnt="4">
        <dgm:presLayoutVars>
          <dgm:chMax val="1"/>
          <dgm:bulletEnabled val="1"/>
        </dgm:presLayoutVars>
      </dgm:prSet>
      <dgm:spPr/>
    </dgm:pt>
    <dgm:pt modelId="{22C1909D-1115-3045-939E-C759DD2D60A7}" type="pres">
      <dgm:prSet presAssocID="{B7B68D8F-B2B5-9F4C-91D7-7775E252D222}" presName="descendantText" presStyleLbl="alignAccFollowNode1" presStyleIdx="3" presStyleCnt="4" custScaleX="82887">
        <dgm:presLayoutVars>
          <dgm:bulletEnabled val="1"/>
        </dgm:presLayoutVars>
      </dgm:prSet>
      <dgm:spPr/>
    </dgm:pt>
  </dgm:ptLst>
  <dgm:cxnLst>
    <dgm:cxn modelId="{F57DDD02-E9F5-4E48-9603-87E2060A4C20}" srcId="{65A0B085-1BE3-474A-95CF-AD5E3D01593A}" destId="{B0877C7C-75ED-F046-AA9B-CACA8074C1D4}" srcOrd="2" destOrd="0" parTransId="{B14E37E5-89DA-FD4A-A50D-3C6D436221A5}" sibTransId="{649EC94D-3913-3945-B1F6-5D0E8232E330}"/>
    <dgm:cxn modelId="{121E980B-4D53-1B48-AFD7-25FA93B9C6AB}" type="presOf" srcId="{84075C83-B1F7-0647-AE09-A00805062C0E}" destId="{84CA0913-5254-ED43-B68F-93291DD40F49}" srcOrd="0" destOrd="0" presId="urn:microsoft.com/office/officeart/2005/8/layout/vList5"/>
    <dgm:cxn modelId="{70B7270C-3D35-994B-A832-A57188BCE1A9}" type="presOf" srcId="{CC7BB52C-F488-3D46-8F16-FA4462F5EB2D}" destId="{4FAD30E1-89D6-874E-94CD-8BC21FEFEC2B}" srcOrd="0" destOrd="0" presId="urn:microsoft.com/office/officeart/2005/8/layout/vList5"/>
    <dgm:cxn modelId="{512FB60F-C565-B14A-8E80-570D134E20F5}" type="presOf" srcId="{65A0B085-1BE3-474A-95CF-AD5E3D01593A}" destId="{DABE51A8-96CE-A247-B6EB-BC492754E6C5}" srcOrd="0" destOrd="0" presId="urn:microsoft.com/office/officeart/2005/8/layout/vList5"/>
    <dgm:cxn modelId="{0C134E1D-EEA4-9547-A2F6-EF5A3EAC3338}" srcId="{65A0B085-1BE3-474A-95CF-AD5E3D01593A}" destId="{51EA1342-3BD5-B445-B326-C0FD2E9F67A0}" srcOrd="1" destOrd="0" parTransId="{4CE7DA95-F24A-544C-9035-5CC6D0DBD887}" sibTransId="{E96B7445-8228-8B49-A725-4BBC342008AA}"/>
    <dgm:cxn modelId="{A8CA3E26-7202-1141-8194-B1A0FDED5C07}" srcId="{51EA1342-3BD5-B445-B326-C0FD2E9F67A0}" destId="{CC7BB52C-F488-3D46-8F16-FA4462F5EB2D}" srcOrd="0" destOrd="0" parTransId="{1B0336A3-0EC3-E74B-894C-A51EBDBA37D9}" sibTransId="{72476BA8-6A37-D44C-9290-E93A993B8FAE}"/>
    <dgm:cxn modelId="{EA97AE42-F132-B443-9DD6-07342A56D2DB}" srcId="{C1EA1BEC-6A36-0946-A00F-A18910D5572B}" destId="{F27CD185-2FB5-1145-B90F-232D047DEE51}" srcOrd="0" destOrd="0" parTransId="{2D3A1C9D-30A5-B84B-B8D8-7CEAF7A32DCF}" sibTransId="{F218D434-9EA6-9949-B4BD-96BDF001780C}"/>
    <dgm:cxn modelId="{4521E248-0CC6-F04E-93FA-59FA72DD3338}" type="presOf" srcId="{B7B68D8F-B2B5-9F4C-91D7-7775E252D222}" destId="{3158E494-A492-FC40-B9C1-5DCCA9BC84CA}" srcOrd="0" destOrd="0" presId="urn:microsoft.com/office/officeart/2005/8/layout/vList5"/>
    <dgm:cxn modelId="{787D875A-2D26-3F42-98A3-914FD2B87CA2}" srcId="{B0877C7C-75ED-F046-AA9B-CACA8074C1D4}" destId="{84075C83-B1F7-0647-AE09-A00805062C0E}" srcOrd="0" destOrd="0" parTransId="{3267B72A-1B74-C247-9CB2-4B6613AC1541}" sibTransId="{8C57F40A-990C-3E41-8831-EFF10E030185}"/>
    <dgm:cxn modelId="{B244AC5E-CB35-684E-B032-C96625242677}" type="presOf" srcId="{C1EA1BEC-6A36-0946-A00F-A18910D5572B}" destId="{80B5B5B2-6509-EE40-AC50-4CA78C3E34A6}" srcOrd="0" destOrd="0" presId="urn:microsoft.com/office/officeart/2005/8/layout/vList5"/>
    <dgm:cxn modelId="{B70405A2-F7EC-914D-88ED-C272921F9185}" srcId="{B7B68D8F-B2B5-9F4C-91D7-7775E252D222}" destId="{59485A1E-3D3D-674F-A163-6B57BF7D8526}" srcOrd="0" destOrd="0" parTransId="{56434461-B565-FB4F-85D4-FBAFE3DEEAC0}" sibTransId="{77EE1781-8581-214A-957E-D0D9D131223D}"/>
    <dgm:cxn modelId="{B73EF5AD-18A2-6142-A78A-BE42C005E3C5}" type="presOf" srcId="{B0877C7C-75ED-F046-AA9B-CACA8074C1D4}" destId="{AFA137A9-151B-D941-A714-BFFF79899574}" srcOrd="0" destOrd="0" presId="urn:microsoft.com/office/officeart/2005/8/layout/vList5"/>
    <dgm:cxn modelId="{BB9DCEBD-6803-4442-A2C8-FA2FD4804652}" type="presOf" srcId="{F27CD185-2FB5-1145-B90F-232D047DEE51}" destId="{3643DC51-A9F2-A642-87AF-610D0D9FB5AC}" srcOrd="0" destOrd="0" presId="urn:microsoft.com/office/officeart/2005/8/layout/vList5"/>
    <dgm:cxn modelId="{7271E4C5-A6E1-554A-B070-A3A006A4AB79}" type="presOf" srcId="{51EA1342-3BD5-B445-B326-C0FD2E9F67A0}" destId="{6E1B2052-1A9E-D142-AF4C-BDDFF3B87C19}" srcOrd="0" destOrd="0" presId="urn:microsoft.com/office/officeart/2005/8/layout/vList5"/>
    <dgm:cxn modelId="{CAF5FFD3-B822-784A-828A-25D390AE1B25}" srcId="{65A0B085-1BE3-474A-95CF-AD5E3D01593A}" destId="{B7B68D8F-B2B5-9F4C-91D7-7775E252D222}" srcOrd="3" destOrd="0" parTransId="{DEBDD7C8-1979-CA45-8C67-424A7D750911}" sibTransId="{F30A9F03-6293-4D44-AC7D-B493B78073A6}"/>
    <dgm:cxn modelId="{E28152D8-D4C9-1244-8D0B-EB80FA75D935}" type="presOf" srcId="{59485A1E-3D3D-674F-A163-6B57BF7D8526}" destId="{22C1909D-1115-3045-939E-C759DD2D60A7}" srcOrd="0" destOrd="0" presId="urn:microsoft.com/office/officeart/2005/8/layout/vList5"/>
    <dgm:cxn modelId="{6FF711F0-CD49-CC4A-B30B-5A7066FB7D44}" srcId="{65A0B085-1BE3-474A-95CF-AD5E3D01593A}" destId="{C1EA1BEC-6A36-0946-A00F-A18910D5572B}" srcOrd="0" destOrd="0" parTransId="{616934D8-A3C3-454A-8513-B9DBCAA4B59B}" sibTransId="{1AF1EFD9-F686-A045-A12C-79596F50030B}"/>
    <dgm:cxn modelId="{79FFCFD4-32DA-7D4E-BC1B-0BFB1A890EF1}" type="presParOf" srcId="{DABE51A8-96CE-A247-B6EB-BC492754E6C5}" destId="{A771AFD2-27E6-6547-970C-3B5382D92042}" srcOrd="0" destOrd="0" presId="urn:microsoft.com/office/officeart/2005/8/layout/vList5"/>
    <dgm:cxn modelId="{49F1E73C-8C72-1E49-83A4-12CD6A9B63ED}" type="presParOf" srcId="{A771AFD2-27E6-6547-970C-3B5382D92042}" destId="{80B5B5B2-6509-EE40-AC50-4CA78C3E34A6}" srcOrd="0" destOrd="0" presId="urn:microsoft.com/office/officeart/2005/8/layout/vList5"/>
    <dgm:cxn modelId="{438FAE19-7D2B-914D-A6A2-1A541260FD64}" type="presParOf" srcId="{A771AFD2-27E6-6547-970C-3B5382D92042}" destId="{3643DC51-A9F2-A642-87AF-610D0D9FB5AC}" srcOrd="1" destOrd="0" presId="urn:microsoft.com/office/officeart/2005/8/layout/vList5"/>
    <dgm:cxn modelId="{3556E96C-362D-2644-A730-EDB740CF5EBE}" type="presParOf" srcId="{DABE51A8-96CE-A247-B6EB-BC492754E6C5}" destId="{FA834D0E-9801-244F-A314-7747753AC9B5}" srcOrd="1" destOrd="0" presId="urn:microsoft.com/office/officeart/2005/8/layout/vList5"/>
    <dgm:cxn modelId="{2ED9692D-6E2A-6D4D-B726-64A3425851FE}" type="presParOf" srcId="{DABE51A8-96CE-A247-B6EB-BC492754E6C5}" destId="{AFA1279F-EE20-F04A-A59A-7DF638397730}" srcOrd="2" destOrd="0" presId="urn:microsoft.com/office/officeart/2005/8/layout/vList5"/>
    <dgm:cxn modelId="{1E8BD5D6-F783-1545-AC39-62C0220B8DBA}" type="presParOf" srcId="{AFA1279F-EE20-F04A-A59A-7DF638397730}" destId="{6E1B2052-1A9E-D142-AF4C-BDDFF3B87C19}" srcOrd="0" destOrd="0" presId="urn:microsoft.com/office/officeart/2005/8/layout/vList5"/>
    <dgm:cxn modelId="{DDF089F6-6964-994D-BF9E-6C84ACC9F1C6}" type="presParOf" srcId="{AFA1279F-EE20-F04A-A59A-7DF638397730}" destId="{4FAD30E1-89D6-874E-94CD-8BC21FEFEC2B}" srcOrd="1" destOrd="0" presId="urn:microsoft.com/office/officeart/2005/8/layout/vList5"/>
    <dgm:cxn modelId="{3920FEE3-11A1-8241-9E01-2E2BAA85B9F5}" type="presParOf" srcId="{DABE51A8-96CE-A247-B6EB-BC492754E6C5}" destId="{5B9A55B0-731B-0244-86E8-A95221611AF7}" srcOrd="3" destOrd="0" presId="urn:microsoft.com/office/officeart/2005/8/layout/vList5"/>
    <dgm:cxn modelId="{D6C54DDD-6C71-F348-9686-47D523FCA030}" type="presParOf" srcId="{DABE51A8-96CE-A247-B6EB-BC492754E6C5}" destId="{83EC406A-0BDA-6B49-BEB0-155EFF8200B3}" srcOrd="4" destOrd="0" presId="urn:microsoft.com/office/officeart/2005/8/layout/vList5"/>
    <dgm:cxn modelId="{20B56BF8-68B8-3E42-8F14-C874F9ED2872}" type="presParOf" srcId="{83EC406A-0BDA-6B49-BEB0-155EFF8200B3}" destId="{AFA137A9-151B-D941-A714-BFFF79899574}" srcOrd="0" destOrd="0" presId="urn:microsoft.com/office/officeart/2005/8/layout/vList5"/>
    <dgm:cxn modelId="{70B7712D-ED05-CD4D-9A61-4EB4133FD5F4}" type="presParOf" srcId="{83EC406A-0BDA-6B49-BEB0-155EFF8200B3}" destId="{84CA0913-5254-ED43-B68F-93291DD40F49}" srcOrd="1" destOrd="0" presId="urn:microsoft.com/office/officeart/2005/8/layout/vList5"/>
    <dgm:cxn modelId="{E81B1AE1-4054-644F-A4AA-84A9998A02E2}" type="presParOf" srcId="{DABE51A8-96CE-A247-B6EB-BC492754E6C5}" destId="{8A03B0B2-C0CC-7F44-A5A9-08DA05D95725}" srcOrd="5" destOrd="0" presId="urn:microsoft.com/office/officeart/2005/8/layout/vList5"/>
    <dgm:cxn modelId="{623B915C-6827-C64A-89FE-780C9B89B287}" type="presParOf" srcId="{DABE51A8-96CE-A247-B6EB-BC492754E6C5}" destId="{E7B5ADC0-968B-3B44-939D-1E5DAB76D4C7}" srcOrd="6" destOrd="0" presId="urn:microsoft.com/office/officeart/2005/8/layout/vList5"/>
    <dgm:cxn modelId="{56831DAD-94B0-6240-90BD-595694E57BFD}" type="presParOf" srcId="{E7B5ADC0-968B-3B44-939D-1E5DAB76D4C7}" destId="{3158E494-A492-FC40-B9C1-5DCCA9BC84CA}" srcOrd="0" destOrd="0" presId="urn:microsoft.com/office/officeart/2005/8/layout/vList5"/>
    <dgm:cxn modelId="{4312947E-65BB-AA4F-A66F-507DB01B07F9}" type="presParOf" srcId="{E7B5ADC0-968B-3B44-939D-1E5DAB76D4C7}" destId="{22C1909D-1115-3045-939E-C759DD2D60A7}"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43DC51-A9F2-A642-87AF-610D0D9FB5AC}">
      <dsp:nvSpPr>
        <dsp:cNvPr id="0" name=""/>
        <dsp:cNvSpPr/>
      </dsp:nvSpPr>
      <dsp:spPr>
        <a:xfrm rot="5400000">
          <a:off x="3661712" y="-1174136"/>
          <a:ext cx="456434" cy="294972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b="0" kern="1200" dirty="0">
              <a:solidFill>
                <a:schemeClr val="tx1"/>
              </a:solidFill>
            </a:rPr>
            <a:t>20 most critical courses</a:t>
          </a:r>
        </a:p>
      </dsp:txBody>
      <dsp:txXfrm rot="-5400000">
        <a:off x="2415069" y="94788"/>
        <a:ext cx="2927441" cy="411872"/>
      </dsp:txXfrm>
    </dsp:sp>
    <dsp:sp modelId="{80B5B5B2-6509-EE40-AC50-4CA78C3E34A6}">
      <dsp:nvSpPr>
        <dsp:cNvPr id="0" name=""/>
        <dsp:cNvSpPr/>
      </dsp:nvSpPr>
      <dsp:spPr>
        <a:xfrm>
          <a:off x="317399" y="1143"/>
          <a:ext cx="2086569" cy="550117"/>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0" kern="1200" dirty="0">
              <a:solidFill>
                <a:schemeClr val="tx1"/>
              </a:solidFill>
            </a:rPr>
            <a:t>Full Course Production</a:t>
          </a:r>
        </a:p>
      </dsp:txBody>
      <dsp:txXfrm>
        <a:off x="344253" y="27997"/>
        <a:ext cx="2032861" cy="496409"/>
      </dsp:txXfrm>
    </dsp:sp>
    <dsp:sp modelId="{4FAD30E1-89D6-874E-94CD-8BC21FEFEC2B}">
      <dsp:nvSpPr>
        <dsp:cNvPr id="0" name=""/>
        <dsp:cNvSpPr/>
      </dsp:nvSpPr>
      <dsp:spPr>
        <a:xfrm rot="5400000">
          <a:off x="3685361" y="-647613"/>
          <a:ext cx="440093" cy="300287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b="0" kern="1200" dirty="0">
              <a:solidFill>
                <a:schemeClr val="tx1"/>
              </a:solidFill>
            </a:rPr>
            <a:t>200 high priority courses</a:t>
          </a:r>
        </a:p>
      </dsp:txBody>
      <dsp:txXfrm rot="-5400000">
        <a:off x="2403969" y="655263"/>
        <a:ext cx="2981394" cy="397125"/>
      </dsp:txXfrm>
    </dsp:sp>
    <dsp:sp modelId="{6E1B2052-1A9E-D142-AF4C-BDDFF3B87C19}">
      <dsp:nvSpPr>
        <dsp:cNvPr id="0" name=""/>
        <dsp:cNvSpPr/>
      </dsp:nvSpPr>
      <dsp:spPr>
        <a:xfrm>
          <a:off x="317399" y="578767"/>
          <a:ext cx="2086569" cy="550117"/>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0" kern="1200" dirty="0">
              <a:solidFill>
                <a:schemeClr val="tx1"/>
              </a:solidFill>
            </a:rPr>
            <a:t>IMPACT X+</a:t>
          </a:r>
        </a:p>
      </dsp:txBody>
      <dsp:txXfrm>
        <a:off x="344253" y="605621"/>
        <a:ext cx="2032861" cy="496409"/>
      </dsp:txXfrm>
    </dsp:sp>
    <dsp:sp modelId="{84CA0913-5254-ED43-B68F-93291DD40F49}">
      <dsp:nvSpPr>
        <dsp:cNvPr id="0" name=""/>
        <dsp:cNvSpPr/>
      </dsp:nvSpPr>
      <dsp:spPr>
        <a:xfrm rot="5400000">
          <a:off x="3713207" y="-98015"/>
          <a:ext cx="440450" cy="305892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b="0" kern="1200" dirty="0">
              <a:solidFill>
                <a:schemeClr val="tx1"/>
              </a:solidFill>
            </a:rPr>
            <a:t>290 Su20 courses             + 250 F20 courses</a:t>
          </a:r>
        </a:p>
      </dsp:txBody>
      <dsp:txXfrm rot="-5400000">
        <a:off x="2403969" y="1232724"/>
        <a:ext cx="3037427" cy="397448"/>
      </dsp:txXfrm>
    </dsp:sp>
    <dsp:sp modelId="{AFA137A9-151B-D941-A714-BFFF79899574}">
      <dsp:nvSpPr>
        <dsp:cNvPr id="0" name=""/>
        <dsp:cNvSpPr/>
      </dsp:nvSpPr>
      <dsp:spPr>
        <a:xfrm>
          <a:off x="317399" y="1156390"/>
          <a:ext cx="2086569" cy="550117"/>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0" kern="1200" dirty="0">
              <a:solidFill>
                <a:schemeClr val="tx1"/>
              </a:solidFill>
            </a:rPr>
            <a:t>IMPACT X </a:t>
          </a:r>
        </a:p>
      </dsp:txBody>
      <dsp:txXfrm>
        <a:off x="344253" y="1183244"/>
        <a:ext cx="2032861" cy="496409"/>
      </dsp:txXfrm>
    </dsp:sp>
    <dsp:sp modelId="{22C1909D-1115-3045-939E-C759DD2D60A7}">
      <dsp:nvSpPr>
        <dsp:cNvPr id="0" name=""/>
        <dsp:cNvSpPr/>
      </dsp:nvSpPr>
      <dsp:spPr>
        <a:xfrm rot="5400000">
          <a:off x="3721250" y="471744"/>
          <a:ext cx="440093" cy="3074656"/>
        </a:xfrm>
        <a:prstGeom prst="round2SameRect">
          <a:avLst/>
        </a:prstGeom>
        <a:solidFill>
          <a:srgbClr val="D9D1CC"/>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b="0" kern="1200" dirty="0">
              <a:solidFill>
                <a:schemeClr val="tx1"/>
              </a:solidFill>
            </a:rPr>
            <a:t>All remaining courses</a:t>
          </a:r>
        </a:p>
      </dsp:txBody>
      <dsp:txXfrm rot="-5400000">
        <a:off x="2403969" y="1810509"/>
        <a:ext cx="3053172" cy="397125"/>
      </dsp:txXfrm>
    </dsp:sp>
    <dsp:sp modelId="{3158E494-A492-FC40-B9C1-5DCCA9BC84CA}">
      <dsp:nvSpPr>
        <dsp:cNvPr id="0" name=""/>
        <dsp:cNvSpPr/>
      </dsp:nvSpPr>
      <dsp:spPr>
        <a:xfrm>
          <a:off x="317399" y="1734013"/>
          <a:ext cx="2086569" cy="550117"/>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0" kern="1200" dirty="0">
              <a:solidFill>
                <a:schemeClr val="tx1"/>
              </a:solidFill>
            </a:rPr>
            <a:t>IMPACT X Access</a:t>
          </a:r>
        </a:p>
      </dsp:txBody>
      <dsp:txXfrm>
        <a:off x="344253" y="1760867"/>
        <a:ext cx="2032861" cy="49640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5/26/20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a:t>
            </a:fld>
            <a:endParaRPr lang="en-US"/>
          </a:p>
        </p:txBody>
      </p:sp>
    </p:spTree>
    <p:extLst>
      <p:ext uri="{BB962C8B-B14F-4D97-AF65-F5344CB8AC3E}">
        <p14:creationId xmlns:p14="http://schemas.microsoft.com/office/powerpoint/2010/main" val="323766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2</a:t>
            </a:fld>
            <a:endParaRPr lang="en-US"/>
          </a:p>
        </p:txBody>
      </p:sp>
    </p:spTree>
    <p:extLst>
      <p:ext uri="{BB962C8B-B14F-4D97-AF65-F5344CB8AC3E}">
        <p14:creationId xmlns:p14="http://schemas.microsoft.com/office/powerpoint/2010/main" val="2026734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3</a:t>
            </a:fld>
            <a:endParaRPr lang="en-US"/>
          </a:p>
        </p:txBody>
      </p:sp>
    </p:spTree>
    <p:extLst>
      <p:ext uri="{BB962C8B-B14F-4D97-AF65-F5344CB8AC3E}">
        <p14:creationId xmlns:p14="http://schemas.microsoft.com/office/powerpoint/2010/main" val="1216482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4</a:t>
            </a:fld>
            <a:endParaRPr lang="en-US"/>
          </a:p>
        </p:txBody>
      </p:sp>
    </p:spTree>
    <p:extLst>
      <p:ext uri="{BB962C8B-B14F-4D97-AF65-F5344CB8AC3E}">
        <p14:creationId xmlns:p14="http://schemas.microsoft.com/office/powerpoint/2010/main" val="195344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5</a:t>
            </a:fld>
            <a:endParaRPr lang="en-US"/>
          </a:p>
        </p:txBody>
      </p:sp>
    </p:spTree>
    <p:extLst>
      <p:ext uri="{BB962C8B-B14F-4D97-AF65-F5344CB8AC3E}">
        <p14:creationId xmlns:p14="http://schemas.microsoft.com/office/powerpoint/2010/main" val="3428981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6</a:t>
            </a:fld>
            <a:endParaRPr lang="en-US"/>
          </a:p>
        </p:txBody>
      </p:sp>
    </p:spTree>
    <p:extLst>
      <p:ext uri="{BB962C8B-B14F-4D97-AF65-F5344CB8AC3E}">
        <p14:creationId xmlns:p14="http://schemas.microsoft.com/office/powerpoint/2010/main" val="3206690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7</a:t>
            </a:fld>
            <a:endParaRPr lang="en-US"/>
          </a:p>
        </p:txBody>
      </p:sp>
    </p:spTree>
    <p:extLst>
      <p:ext uri="{BB962C8B-B14F-4D97-AF65-F5344CB8AC3E}">
        <p14:creationId xmlns:p14="http://schemas.microsoft.com/office/powerpoint/2010/main" val="3903462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8</a:t>
            </a:fld>
            <a:endParaRPr lang="en-US"/>
          </a:p>
        </p:txBody>
      </p:sp>
    </p:spTree>
    <p:extLst>
      <p:ext uri="{BB962C8B-B14F-4D97-AF65-F5344CB8AC3E}">
        <p14:creationId xmlns:p14="http://schemas.microsoft.com/office/powerpoint/2010/main" val="3439013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1562100" y="1597306"/>
            <a:ext cx="5993395" cy="1938992"/>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1562100" y="3813008"/>
            <a:ext cx="5670506" cy="99876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pic>
        <p:nvPicPr>
          <p:cNvPr id="12" name="Purdue Logo" descr="Purdue Logo">
            <a:extLst>
              <a:ext uri="{FF2B5EF4-FFF2-40B4-BE49-F238E27FC236}">
                <a16:creationId xmlns:a16="http://schemas.microsoft.com/office/drawing/2014/main" id="{B21C3C35-DE04-B844-B5FE-2DE32EB44EA9}"/>
              </a:ext>
            </a:extLst>
          </p:cNvPr>
          <p:cNvPicPr>
            <a:picLocks noChangeAspect="1"/>
          </p:cNvPicPr>
          <p:nvPr/>
        </p:nvPicPr>
        <p:blipFill>
          <a:blip r:embed="rId2"/>
          <a:stretch>
            <a:fillRect/>
          </a:stretch>
        </p:blipFill>
        <p:spPr>
          <a:xfrm>
            <a:off x="853384" y="6087255"/>
            <a:ext cx="1916505" cy="341599"/>
          </a:xfrm>
          <a:prstGeom prst="rect">
            <a:avLst/>
          </a:prstGeom>
        </p:spPr>
      </p:pic>
      <p:sp>
        <p:nvSpPr>
          <p:cNvPr id="7" name="Date"/>
          <p:cNvSpPr>
            <a:spLocks noGrp="1"/>
          </p:cNvSpPr>
          <p:nvPr>
            <p:ph type="dt" sz="half" idx="10"/>
          </p:nvPr>
        </p:nvSpPr>
        <p:spPr>
          <a:xfrm>
            <a:off x="6936379" y="6220740"/>
            <a:ext cx="766418" cy="323968"/>
          </a:xfrm>
        </p:spPr>
        <p:txBody>
          <a:bodyPr/>
          <a:lstStyle>
            <a:lvl1pPr>
              <a:defRPr>
                <a:solidFill>
                  <a:schemeClr val="bg1">
                    <a:alpha val="70000"/>
                  </a:schemeClr>
                </a:solidFill>
              </a:defRPr>
            </a:lvl1pPr>
          </a:lstStyle>
          <a:p>
            <a:fld id="{D47A9A36-4EB0-BF46-AE48-7CDA251B954B}" type="datetime1">
              <a:rPr lang="en-US" smtClean="0"/>
              <a:t>5/26/20</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585703" y="1501741"/>
            <a:ext cx="5933959"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585703" y="3937833"/>
            <a:ext cx="5322202"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049DC8E1-D369-0F48-9062-BB068AFD07CE}" type="datetime1">
              <a:rPr lang="en-US" smtClean="0"/>
              <a:pPr/>
              <a:t>5/26/20</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10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31"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562100" y="1917388"/>
            <a:ext cx="55245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7" name="Date"/>
          <p:cNvSpPr>
            <a:spLocks noGrp="1"/>
          </p:cNvSpPr>
          <p:nvPr>
            <p:ph type="dt" sz="half" idx="10"/>
          </p:nvPr>
        </p:nvSpPr>
        <p:spPr>
          <a:xfrm>
            <a:off x="6884126" y="6220740"/>
            <a:ext cx="818671" cy="323968"/>
          </a:xfrm>
        </p:spPr>
        <p:txBody>
          <a:bodyPr/>
          <a:lstStyle>
            <a:lvl1pPr>
              <a:defRPr>
                <a:solidFill>
                  <a:schemeClr val="bg1">
                    <a:alpha val="70000"/>
                  </a:schemeClr>
                </a:solidFill>
              </a:defRPr>
            </a:lvl1pPr>
          </a:lstStyle>
          <a:p>
            <a:fld id="{93C70D44-4D52-E745-B943-20C0DA58653C}" type="datetime1">
              <a:rPr lang="en-US" smtClean="0"/>
              <a:pPr/>
              <a:t>5/26/20</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28"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128501" y="1917388"/>
            <a:ext cx="3443499"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4765675" y="1920875"/>
            <a:ext cx="3965575"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7" name="Date"/>
          <p:cNvSpPr>
            <a:spLocks noGrp="1"/>
          </p:cNvSpPr>
          <p:nvPr>
            <p:ph type="dt" sz="half" idx="10"/>
          </p:nvPr>
        </p:nvSpPr>
        <p:spPr>
          <a:xfrm>
            <a:off x="6936377" y="6220740"/>
            <a:ext cx="766420" cy="323968"/>
          </a:xfrm>
        </p:spPr>
        <p:txBody>
          <a:bodyPr/>
          <a:lstStyle>
            <a:lvl1pPr>
              <a:defRPr>
                <a:solidFill>
                  <a:schemeClr val="bg1">
                    <a:alpha val="70000"/>
                  </a:schemeClr>
                </a:solidFill>
              </a:defRPr>
            </a:lvl1pPr>
          </a:lstStyle>
          <a:p>
            <a:fld id="{4127BF28-8E52-EB4D-8A7B-6C7DC4946F53}" type="datetime1">
              <a:rPr lang="en-US" smtClean="0"/>
              <a:t>5/26/20</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11798"/>
            <a:ext cx="9144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5475877" y="219205"/>
            <a:ext cx="2680565" cy="1384995"/>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sp>
        <p:nvSpPr>
          <p:cNvPr id="7" name="Date"/>
          <p:cNvSpPr>
            <a:spLocks noGrp="1"/>
          </p:cNvSpPr>
          <p:nvPr>
            <p:ph type="dt" sz="half" idx="10"/>
          </p:nvPr>
        </p:nvSpPr>
        <p:spPr>
          <a:xfrm>
            <a:off x="6936384" y="6220740"/>
            <a:ext cx="766414" cy="323968"/>
          </a:xfrm>
        </p:spPr>
        <p:txBody>
          <a:bodyPr/>
          <a:lstStyle>
            <a:lvl1pPr>
              <a:defRPr>
                <a:solidFill>
                  <a:schemeClr val="bg1">
                    <a:alpha val="70000"/>
                  </a:schemeClr>
                </a:solidFill>
              </a:defRPr>
            </a:lvl1pPr>
          </a:lstStyle>
          <a:p>
            <a:fld id="{D47A9A36-4EB0-BF46-AE48-7CDA251B954B}" type="datetime1">
              <a:rPr lang="en-US" smtClean="0"/>
              <a:t>5/26/20</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0" y="0"/>
            <a:ext cx="9143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2170159" y="1466566"/>
            <a:ext cx="4814498"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g Md" pitchFamily="50" charset="0"/>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1986208" y="2744421"/>
            <a:ext cx="5179092"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head"/>
          <p:cNvSpPr>
            <a:spLocks noGrp="1"/>
          </p:cNvSpPr>
          <p:nvPr>
            <p:ph type="subTitle" idx="1" hasCustomPrompt="1"/>
          </p:nvPr>
        </p:nvSpPr>
        <p:spPr>
          <a:xfrm>
            <a:off x="1986207" y="2706475"/>
            <a:ext cx="5171597"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156451" y="3540352"/>
            <a:ext cx="5008850"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sp>
        <p:nvSpPr>
          <p:cNvPr id="7" name="Date"/>
          <p:cNvSpPr>
            <a:spLocks noGrp="1"/>
          </p:cNvSpPr>
          <p:nvPr>
            <p:ph type="dt" sz="half" idx="10"/>
          </p:nvPr>
        </p:nvSpPr>
        <p:spPr>
          <a:xfrm>
            <a:off x="6884126" y="6220740"/>
            <a:ext cx="818671" cy="323968"/>
          </a:xfrm>
        </p:spPr>
        <p:txBody>
          <a:bodyPr/>
          <a:lstStyle>
            <a:lvl1pPr>
              <a:defRPr>
                <a:solidFill>
                  <a:schemeClr val="bg1">
                    <a:alpha val="70000"/>
                  </a:schemeClr>
                </a:solidFill>
              </a:defRPr>
            </a:lvl1pPr>
          </a:lstStyle>
          <a:p>
            <a:fld id="{FAD1387E-80EC-0440-B45B-53847462FAF4}" type="datetime1">
              <a:rPr lang="en-US" smtClean="0"/>
              <a:t>5/26/20</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orient="horz" pos="1008">
          <p15:clr>
            <a:srgbClr val="FBAE40"/>
          </p15:clr>
        </p15:guide>
        <p15:guide id="8" orient="horz" pos="14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1585703" y="1521334"/>
            <a:ext cx="5500897"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585702" y="2548210"/>
            <a:ext cx="550089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69E19CAC-2325-1047-B0FD-9C1EACA0A0AE}" type="datetime1">
              <a:rPr lang="en-US" smtClean="0"/>
              <a:pPr/>
              <a:t>5/26/20</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31874" y="6227670"/>
            <a:ext cx="870923"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5/26/20</a:t>
            </a:fld>
            <a:endParaRPr lang="en-US" dirty="0"/>
          </a:p>
        </p:txBody>
      </p:sp>
      <p:sp>
        <p:nvSpPr>
          <p:cNvPr id="5" name="Footer Placeholder 4"/>
          <p:cNvSpPr>
            <a:spLocks noGrp="1"/>
          </p:cNvSpPr>
          <p:nvPr>
            <p:ph type="ftr" sz="quarter" idx="3"/>
          </p:nvPr>
        </p:nvSpPr>
        <p:spPr>
          <a:xfrm>
            <a:off x="853384" y="6219163"/>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7840786" y="6200875"/>
            <a:ext cx="36576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0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emf"/><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hyperlink" Target="http://www.cal.msu.edu/about/longview/imagining-resilient-pedagogy"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3.emf"/><Relationship Id="rId4" Type="http://schemas.openxmlformats.org/officeDocument/2006/relationships/hyperlink" Target="https://ai.umich.edu/blog/preparing-for-future-disruption-hybrid-resilient-teaching-for-a-new-instructional-ag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837D11D-264E-4E40-8932-E1B30639E61E}"/>
              </a:ext>
            </a:extLst>
          </p:cNvPr>
          <p:cNvSpPr>
            <a:spLocks noGrp="1"/>
          </p:cNvSpPr>
          <p:nvPr>
            <p:ph type="ctrTitle"/>
          </p:nvPr>
        </p:nvSpPr>
        <p:spPr>
          <a:xfrm>
            <a:off x="980938" y="876762"/>
            <a:ext cx="7096262" cy="4178067"/>
          </a:xfrm>
        </p:spPr>
        <p:txBody>
          <a:bodyPr/>
          <a:lstStyle/>
          <a:p>
            <a:r>
              <a:rPr lang="en-US" dirty="0"/>
              <a:t>IMPACT X</a:t>
            </a:r>
            <a:r>
              <a:rPr lang="en-US" baseline="30000" dirty="0"/>
              <a:t>+</a:t>
            </a:r>
            <a:r>
              <a:rPr lang="en-US" dirty="0"/>
              <a:t> :</a:t>
            </a:r>
            <a:br>
              <a:rPr lang="en-US" dirty="0"/>
            </a:br>
            <a:r>
              <a:rPr lang="en-US" dirty="0"/>
              <a:t>	Resilient Pedagogy  &amp; 	</a:t>
            </a:r>
            <a:r>
              <a:rPr lang="en-US" sz="4800" dirty="0"/>
              <a:t>Learner-Center Design</a:t>
            </a:r>
            <a:br>
              <a:rPr lang="en-US" dirty="0"/>
            </a:br>
            <a:br>
              <a:rPr lang="en-US" dirty="0"/>
            </a:br>
            <a:endParaRPr lang="en-US" dirty="0"/>
          </a:p>
        </p:txBody>
      </p:sp>
      <p:sp>
        <p:nvSpPr>
          <p:cNvPr id="3" name="Subtitle">
            <a:extLst>
              <a:ext uri="{FF2B5EF4-FFF2-40B4-BE49-F238E27FC236}">
                <a16:creationId xmlns:a16="http://schemas.microsoft.com/office/drawing/2014/main" id="{1505D2F6-6BCB-8045-AEF9-ECFA520633B4}"/>
              </a:ext>
            </a:extLst>
          </p:cNvPr>
          <p:cNvSpPr>
            <a:spLocks noGrp="1"/>
          </p:cNvSpPr>
          <p:nvPr>
            <p:ph type="subTitle" idx="1"/>
          </p:nvPr>
        </p:nvSpPr>
        <p:spPr>
          <a:xfrm>
            <a:off x="2005046" y="3611050"/>
            <a:ext cx="6201500" cy="682238"/>
          </a:xfrm>
        </p:spPr>
        <p:txBody>
          <a:bodyPr/>
          <a:lstStyle/>
          <a:p>
            <a:r>
              <a:rPr lang="en-US" sz="1800" i="1" dirty="0"/>
              <a:t>“We’re not preparing for fall, we are preparing for the future!” </a:t>
            </a:r>
          </a:p>
          <a:p>
            <a:pPr algn="r"/>
            <a:r>
              <a:rPr lang="en-US" sz="1800" i="1" dirty="0"/>
              <a:t>–Prof. Andy Freed, EAPS, IMPACT X</a:t>
            </a:r>
            <a:r>
              <a:rPr lang="en-US" sz="1800" i="1" baseline="30000" dirty="0"/>
              <a:t>+</a:t>
            </a:r>
            <a:r>
              <a:rPr lang="en-US" sz="1800" i="1" dirty="0"/>
              <a:t> Co-Lead</a:t>
            </a:r>
          </a:p>
        </p:txBody>
      </p:sp>
      <p:pic>
        <p:nvPicPr>
          <p:cNvPr id="6" name="Purdue CoBrand" descr="Purdue CoBrand Logo">
            <a:extLst>
              <a:ext uri="{FF2B5EF4-FFF2-40B4-BE49-F238E27FC236}">
                <a16:creationId xmlns:a16="http://schemas.microsoft.com/office/drawing/2014/main" id="{B4C79ED2-C14F-E349-99FC-0E969F73F2FF}"/>
              </a:ext>
            </a:extLst>
          </p:cNvPr>
          <p:cNvPicPr>
            <a:picLocks noChangeAspect="1"/>
          </p:cNvPicPr>
          <p:nvPr/>
        </p:nvPicPr>
        <p:blipFill>
          <a:blip r:embed="rId3"/>
          <a:srcRect/>
          <a:stretch/>
        </p:blipFill>
        <p:spPr>
          <a:xfrm>
            <a:off x="888330" y="6072299"/>
            <a:ext cx="3454400" cy="365760"/>
          </a:xfrm>
          <a:prstGeom prst="rect">
            <a:avLst/>
          </a:prstGeom>
        </p:spPr>
      </p:pic>
      <p:sp>
        <p:nvSpPr>
          <p:cNvPr id="4" name="Date">
            <a:extLst>
              <a:ext uri="{FF2B5EF4-FFF2-40B4-BE49-F238E27FC236}">
                <a16:creationId xmlns:a16="http://schemas.microsoft.com/office/drawing/2014/main" id="{AEA54193-09A2-C747-806D-90D594D50D93}"/>
              </a:ext>
            </a:extLst>
          </p:cNvPr>
          <p:cNvSpPr>
            <a:spLocks noGrp="1"/>
          </p:cNvSpPr>
          <p:nvPr>
            <p:ph type="dt" sz="half" idx="10"/>
          </p:nvPr>
        </p:nvSpPr>
        <p:spPr>
          <a:xfrm>
            <a:off x="6831874" y="6226694"/>
            <a:ext cx="870923" cy="323968"/>
          </a:xfrm>
        </p:spPr>
        <p:txBody>
          <a:bodyPr/>
          <a:lstStyle/>
          <a:p>
            <a:fld id="{049DC8E1-D369-0F48-9062-BB068AFD07CE}" type="datetime1">
              <a:rPr lang="en-US" smtClean="0"/>
              <a:pPr/>
              <a:t>5/26/20</a:t>
            </a:fld>
            <a:endParaRPr lang="en-US" dirty="0"/>
          </a:p>
        </p:txBody>
      </p:sp>
      <p:sp>
        <p:nvSpPr>
          <p:cNvPr id="5" name="Slide Number">
            <a:extLst>
              <a:ext uri="{FF2B5EF4-FFF2-40B4-BE49-F238E27FC236}">
                <a16:creationId xmlns:a16="http://schemas.microsoft.com/office/drawing/2014/main" id="{C48DFB45-C306-4342-94FC-2199EB2BB941}"/>
              </a:ext>
            </a:extLst>
          </p:cNvPr>
          <p:cNvSpPr>
            <a:spLocks noGrp="1"/>
          </p:cNvSpPr>
          <p:nvPr>
            <p:ph type="sldNum" sz="quarter" idx="12"/>
          </p:nvPr>
        </p:nvSpPr>
        <p:spPr/>
        <p:txBody>
          <a:bodyPr/>
          <a:lstStyle/>
          <a:p>
            <a:fld id="{8A7A6979-0714-4377-B894-6BE4C2D6E202}" type="slidenum">
              <a:rPr lang="en-US" smtClean="0"/>
              <a:pPr/>
              <a:t>1</a:t>
            </a:fld>
            <a:endParaRPr lang="en-US" dirty="0"/>
          </a:p>
        </p:txBody>
      </p:sp>
      <p:sp>
        <p:nvSpPr>
          <p:cNvPr id="7" name="Rectangle 6">
            <a:extLst>
              <a:ext uri="{FF2B5EF4-FFF2-40B4-BE49-F238E27FC236}">
                <a16:creationId xmlns:a16="http://schemas.microsoft.com/office/drawing/2014/main" id="{66A584B1-03BD-A44B-AE76-EF3AC8654EB2}"/>
              </a:ext>
            </a:extLst>
          </p:cNvPr>
          <p:cNvSpPr/>
          <p:nvPr/>
        </p:nvSpPr>
        <p:spPr>
          <a:xfrm>
            <a:off x="2755075" y="5983005"/>
            <a:ext cx="1306079" cy="512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DC8E1A8-B036-104C-B856-DD49480B69C2}"/>
              </a:ext>
            </a:extLst>
          </p:cNvPr>
          <p:cNvSpPr txBox="1"/>
          <p:nvPr/>
        </p:nvSpPr>
        <p:spPr>
          <a:xfrm>
            <a:off x="1525933" y="4568256"/>
            <a:ext cx="4275529" cy="954107"/>
          </a:xfrm>
          <a:prstGeom prst="rect">
            <a:avLst/>
          </a:prstGeom>
          <a:noFill/>
        </p:spPr>
        <p:txBody>
          <a:bodyPr wrap="none" rtlCol="0">
            <a:spAutoFit/>
          </a:bodyPr>
          <a:lstStyle/>
          <a:p>
            <a:r>
              <a:rPr lang="en-US" sz="2800" dirty="0">
                <a:solidFill>
                  <a:schemeClr val="accent3">
                    <a:lumMod val="60000"/>
                    <a:lumOff val="40000"/>
                  </a:schemeClr>
                </a:solidFill>
              </a:rPr>
              <a:t>Innovative Learning Team</a:t>
            </a:r>
          </a:p>
          <a:p>
            <a:r>
              <a:rPr lang="en-US" sz="2800" dirty="0">
                <a:solidFill>
                  <a:schemeClr val="accent3">
                    <a:lumMod val="60000"/>
                    <a:lumOff val="40000"/>
                  </a:schemeClr>
                </a:solidFill>
              </a:rPr>
              <a:t>Office of the Provost</a:t>
            </a:r>
          </a:p>
        </p:txBody>
      </p:sp>
    </p:spTree>
    <p:extLst>
      <p:ext uri="{BB962C8B-B14F-4D97-AF65-F5344CB8AC3E}">
        <p14:creationId xmlns:p14="http://schemas.microsoft.com/office/powerpoint/2010/main" val="198113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p:txBody>
          <a:bodyPr/>
          <a:lstStyle/>
          <a:p>
            <a:r>
              <a:rPr lang="en-US" dirty="0"/>
              <a:t>Resilient Pedagogy</a:t>
            </a:r>
          </a:p>
        </p:txBody>
      </p:sp>
      <p:sp>
        <p:nvSpPr>
          <p:cNvPr id="3" name="Subhead">
            <a:extLst>
              <a:ext uri="{FF2B5EF4-FFF2-40B4-BE49-F238E27FC236}">
                <a16:creationId xmlns:a16="http://schemas.microsoft.com/office/drawing/2014/main" id="{ACEB0132-27E3-124A-9A10-C1163F4F58B3}"/>
              </a:ext>
            </a:extLst>
          </p:cNvPr>
          <p:cNvSpPr>
            <a:spLocks noGrp="1"/>
          </p:cNvSpPr>
          <p:nvPr>
            <p:ph type="subTitle" idx="1"/>
          </p:nvPr>
        </p:nvSpPr>
        <p:spPr>
          <a:xfrm>
            <a:off x="1128501" y="1345166"/>
            <a:ext cx="7078045" cy="805349"/>
          </a:xfrm>
        </p:spPr>
        <p:txBody>
          <a:bodyPr/>
          <a:lstStyle/>
          <a:p>
            <a:r>
              <a:rPr lang="en-US" dirty="0"/>
              <a:t>Resilient: </a:t>
            </a:r>
          </a:p>
          <a:p>
            <a:r>
              <a:rPr lang="en-US" b="0" dirty="0"/>
              <a:t>able to withstand or recover quickly from difficult conditions</a:t>
            </a:r>
            <a:endParaRPr lang="en-US" dirty="0"/>
          </a:p>
        </p:txBody>
      </p:sp>
      <p:sp>
        <p:nvSpPr>
          <p:cNvPr id="4" name="Body Text">
            <a:extLst>
              <a:ext uri="{FF2B5EF4-FFF2-40B4-BE49-F238E27FC236}">
                <a16:creationId xmlns:a16="http://schemas.microsoft.com/office/drawing/2014/main" id="{7A7B447E-5843-7B4B-A9B6-7B67AE885DBD}"/>
              </a:ext>
            </a:extLst>
          </p:cNvPr>
          <p:cNvSpPr>
            <a:spLocks noGrp="1"/>
          </p:cNvSpPr>
          <p:nvPr>
            <p:ph type="body" sz="quarter" idx="14"/>
          </p:nvPr>
        </p:nvSpPr>
        <p:spPr>
          <a:xfrm>
            <a:off x="1306286" y="5040857"/>
            <a:ext cx="6900259" cy="742685"/>
          </a:xfrm>
        </p:spPr>
        <p:txBody>
          <a:bodyPr>
            <a:normAutofit/>
          </a:bodyPr>
          <a:lstStyle/>
          <a:p>
            <a:pPr lvl="0"/>
            <a:r>
              <a:rPr lang="en-US" sz="1600" dirty="0"/>
              <a:t>Noise example: students/instructors moving in and out of quarantine</a:t>
            </a:r>
          </a:p>
          <a:p>
            <a:pPr lvl="0"/>
            <a:r>
              <a:rPr lang="en-US" sz="1600" dirty="0"/>
              <a:t>Perturbation example: new externally imposed rules or breakout of cases</a:t>
            </a:r>
          </a:p>
        </p:txBody>
      </p:sp>
      <p:pic>
        <p:nvPicPr>
          <p:cNvPr id="7" name="Purdue CoBrand" descr="Purdue CoBrand Logo">
            <a:extLst>
              <a:ext uri="{FF2B5EF4-FFF2-40B4-BE49-F238E27FC236}">
                <a16:creationId xmlns:a16="http://schemas.microsoft.com/office/drawing/2014/main" id="{1E2AD856-2FEC-334A-B913-EBD1BE91E3D5}"/>
              </a:ext>
            </a:extLst>
          </p:cNvPr>
          <p:cNvPicPr>
            <a:picLocks noChangeAspect="1"/>
          </p:cNvPicPr>
          <p:nvPr/>
        </p:nvPicPr>
        <p:blipFill>
          <a:blip r:embed="rId3"/>
          <a:srcRect/>
          <a:stretch/>
        </p:blipFill>
        <p:spPr>
          <a:xfrm>
            <a:off x="868011" y="6072299"/>
            <a:ext cx="3454400" cy="365760"/>
          </a:xfrm>
          <a:prstGeom prst="rect">
            <a:avLst/>
          </a:prstGeom>
        </p:spPr>
      </p:pic>
      <p:sp>
        <p:nvSpPr>
          <p:cNvPr id="5" name="Date">
            <a:extLst>
              <a:ext uri="{FF2B5EF4-FFF2-40B4-BE49-F238E27FC236}">
                <a16:creationId xmlns:a16="http://schemas.microsoft.com/office/drawing/2014/main" id="{FB00B505-51CF-DF41-A6F5-045261D896B1}"/>
              </a:ext>
            </a:extLst>
          </p:cNvPr>
          <p:cNvSpPr>
            <a:spLocks noGrp="1"/>
          </p:cNvSpPr>
          <p:nvPr>
            <p:ph type="dt" sz="half" idx="10"/>
          </p:nvPr>
        </p:nvSpPr>
        <p:spPr/>
        <p:txBody>
          <a:bodyPr/>
          <a:lstStyle/>
          <a:p>
            <a:fld id="{93C70D44-4D52-E745-B943-20C0DA58653C}" type="datetime1">
              <a:rPr lang="en-US" smtClean="0"/>
              <a:pPr/>
              <a:t>5/26/20</a:t>
            </a:fld>
            <a:endParaRPr lang="en-US" dirty="0"/>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2</a:t>
            </a:fld>
            <a:endParaRPr lang="en-US" dirty="0"/>
          </a:p>
        </p:txBody>
      </p:sp>
      <p:sp>
        <p:nvSpPr>
          <p:cNvPr id="8" name="Rectangle 7">
            <a:extLst>
              <a:ext uri="{FF2B5EF4-FFF2-40B4-BE49-F238E27FC236}">
                <a16:creationId xmlns:a16="http://schemas.microsoft.com/office/drawing/2014/main" id="{39CBFD93-C6F9-7045-AE6C-DD9BC250ACFC}"/>
              </a:ext>
            </a:extLst>
          </p:cNvPr>
          <p:cNvSpPr/>
          <p:nvPr/>
        </p:nvSpPr>
        <p:spPr>
          <a:xfrm>
            <a:off x="2755075" y="5983005"/>
            <a:ext cx="1306079" cy="512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head">
            <a:extLst>
              <a:ext uri="{FF2B5EF4-FFF2-40B4-BE49-F238E27FC236}">
                <a16:creationId xmlns:a16="http://schemas.microsoft.com/office/drawing/2014/main" id="{0A5AC5F0-6232-3145-8869-610C1F201A70}"/>
              </a:ext>
            </a:extLst>
          </p:cNvPr>
          <p:cNvSpPr txBox="1">
            <a:spLocks/>
          </p:cNvSpPr>
          <p:nvPr/>
        </p:nvSpPr>
        <p:spPr>
          <a:xfrm>
            <a:off x="1128500" y="2376608"/>
            <a:ext cx="7078045" cy="805349"/>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2"/>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US" dirty="0"/>
              <a:t>Engineering Design &amp; Quality Control Principle:</a:t>
            </a:r>
          </a:p>
          <a:p>
            <a:r>
              <a:rPr lang="en-US" b="0" dirty="0"/>
              <a:t>design to be insensitive to variables one cannot control</a:t>
            </a:r>
            <a:endParaRPr lang="en-US" dirty="0"/>
          </a:p>
        </p:txBody>
      </p:sp>
      <p:sp>
        <p:nvSpPr>
          <p:cNvPr id="10" name="Subhead">
            <a:extLst>
              <a:ext uri="{FF2B5EF4-FFF2-40B4-BE49-F238E27FC236}">
                <a16:creationId xmlns:a16="http://schemas.microsoft.com/office/drawing/2014/main" id="{44D8F40E-F40A-0A4C-8041-32CDDDB85E7F}"/>
              </a:ext>
            </a:extLst>
          </p:cNvPr>
          <p:cNvSpPr txBox="1">
            <a:spLocks/>
          </p:cNvSpPr>
          <p:nvPr/>
        </p:nvSpPr>
        <p:spPr>
          <a:xfrm>
            <a:off x="1163919" y="3473460"/>
            <a:ext cx="7078045" cy="1482457"/>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2"/>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US" dirty="0"/>
              <a:t>Objectives</a:t>
            </a:r>
          </a:p>
          <a:p>
            <a:r>
              <a:rPr lang="en-US" b="0" dirty="0"/>
              <a:t>design our courses to meet our high standards of rigor and excellence, while reducing sensitivity to “noise and perturbation” from COVID-19</a:t>
            </a:r>
            <a:endParaRPr lang="en-US" dirty="0"/>
          </a:p>
        </p:txBody>
      </p:sp>
    </p:spTree>
    <p:extLst>
      <p:ext uri="{BB962C8B-B14F-4D97-AF65-F5344CB8AC3E}">
        <p14:creationId xmlns:p14="http://schemas.microsoft.com/office/powerpoint/2010/main" val="445906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p:txBody>
          <a:bodyPr/>
          <a:lstStyle/>
          <a:p>
            <a:r>
              <a:rPr lang="en-US" dirty="0"/>
              <a:t>Resilient Pedagogy – Guiding Principles</a:t>
            </a:r>
          </a:p>
        </p:txBody>
      </p:sp>
      <p:sp>
        <p:nvSpPr>
          <p:cNvPr id="3" name="Subhead">
            <a:extLst>
              <a:ext uri="{FF2B5EF4-FFF2-40B4-BE49-F238E27FC236}">
                <a16:creationId xmlns:a16="http://schemas.microsoft.com/office/drawing/2014/main" id="{ACEB0132-27E3-124A-9A10-C1163F4F58B3}"/>
              </a:ext>
            </a:extLst>
          </p:cNvPr>
          <p:cNvSpPr>
            <a:spLocks noGrp="1"/>
          </p:cNvSpPr>
          <p:nvPr>
            <p:ph type="subTitle" idx="1"/>
          </p:nvPr>
        </p:nvSpPr>
        <p:spPr>
          <a:xfrm>
            <a:off x="922100" y="1393639"/>
            <a:ext cx="7338535" cy="5088573"/>
          </a:xfrm>
        </p:spPr>
        <p:txBody>
          <a:bodyPr/>
          <a:lstStyle/>
          <a:p>
            <a:r>
              <a:rPr lang="en-US" dirty="0"/>
              <a:t>Courses will</a:t>
            </a:r>
          </a:p>
          <a:p>
            <a:pPr marL="457200" indent="-457200">
              <a:buFont typeface="+mj-lt"/>
              <a:buAutoNum type="arabicPeriod"/>
            </a:pPr>
            <a:r>
              <a:rPr lang="en-US" b="0" dirty="0"/>
              <a:t>Emphasize safety, health, and well-being to align with Protect Purdue Framework and Safe Campus Guidelines</a:t>
            </a:r>
          </a:p>
          <a:p>
            <a:pPr marL="457200" indent="-457200">
              <a:buFont typeface="+mj-lt"/>
              <a:buAutoNum type="arabicPeriod"/>
            </a:pPr>
            <a:r>
              <a:rPr lang="en-US" b="0" dirty="0"/>
              <a:t>Be resilient, adaptable and flexible </a:t>
            </a:r>
          </a:p>
          <a:p>
            <a:pPr marL="457200" indent="-457200">
              <a:buFont typeface="+mj-lt"/>
              <a:buAutoNum type="arabicPeriod"/>
            </a:pPr>
            <a:r>
              <a:rPr lang="en-US" b="0" dirty="0"/>
              <a:t>Reflect academic rigor and integrity</a:t>
            </a:r>
          </a:p>
          <a:p>
            <a:pPr marL="457200" indent="-457200">
              <a:buFont typeface="+mj-lt"/>
              <a:buAutoNum type="arabicPeriod"/>
            </a:pPr>
            <a:r>
              <a:rPr lang="en-US" b="0" dirty="0"/>
              <a:t>Be Scalable</a:t>
            </a:r>
          </a:p>
          <a:p>
            <a:pPr marL="457200" indent="-457200">
              <a:buFont typeface="+mj-lt"/>
              <a:buAutoNum type="arabicPeriod"/>
            </a:pPr>
            <a:r>
              <a:rPr lang="en-US" b="0" dirty="0"/>
              <a:t>Use learner-centered design that is equitable for all students</a:t>
            </a:r>
          </a:p>
          <a:p>
            <a:pPr marL="457200" indent="-457200">
              <a:buFont typeface="+mj-lt"/>
              <a:buAutoNum type="arabicPeriod"/>
            </a:pPr>
            <a:r>
              <a:rPr lang="en-US" b="0" dirty="0"/>
              <a:t>Focus on engaging and effective instruction driven by learning outcomes</a:t>
            </a:r>
          </a:p>
          <a:p>
            <a:endParaRPr lang="en-US" b="0" dirty="0"/>
          </a:p>
          <a:p>
            <a:endParaRPr lang="en-US" b="0" dirty="0"/>
          </a:p>
        </p:txBody>
      </p:sp>
      <p:pic>
        <p:nvPicPr>
          <p:cNvPr id="7" name="Purdue CoBrand" descr="Purdue CoBrand Logo">
            <a:extLst>
              <a:ext uri="{FF2B5EF4-FFF2-40B4-BE49-F238E27FC236}">
                <a16:creationId xmlns:a16="http://schemas.microsoft.com/office/drawing/2014/main" id="{1E2AD856-2FEC-334A-B913-EBD1BE91E3D5}"/>
              </a:ext>
            </a:extLst>
          </p:cNvPr>
          <p:cNvPicPr>
            <a:picLocks noChangeAspect="1"/>
          </p:cNvPicPr>
          <p:nvPr/>
        </p:nvPicPr>
        <p:blipFill>
          <a:blip r:embed="rId3"/>
          <a:srcRect/>
          <a:stretch/>
        </p:blipFill>
        <p:spPr>
          <a:xfrm>
            <a:off x="868011" y="6072299"/>
            <a:ext cx="3454400" cy="365760"/>
          </a:xfrm>
          <a:prstGeom prst="rect">
            <a:avLst/>
          </a:prstGeom>
        </p:spPr>
      </p:pic>
      <p:sp>
        <p:nvSpPr>
          <p:cNvPr id="5" name="Date">
            <a:extLst>
              <a:ext uri="{FF2B5EF4-FFF2-40B4-BE49-F238E27FC236}">
                <a16:creationId xmlns:a16="http://schemas.microsoft.com/office/drawing/2014/main" id="{FB00B505-51CF-DF41-A6F5-045261D896B1}"/>
              </a:ext>
            </a:extLst>
          </p:cNvPr>
          <p:cNvSpPr>
            <a:spLocks noGrp="1"/>
          </p:cNvSpPr>
          <p:nvPr>
            <p:ph type="dt" sz="half" idx="10"/>
          </p:nvPr>
        </p:nvSpPr>
        <p:spPr/>
        <p:txBody>
          <a:bodyPr/>
          <a:lstStyle/>
          <a:p>
            <a:fld id="{93C70D44-4D52-E745-B943-20C0DA58653C}" type="datetime1">
              <a:rPr lang="en-US" smtClean="0"/>
              <a:pPr/>
              <a:t>5/26/20</a:t>
            </a:fld>
            <a:endParaRPr lang="en-US" dirty="0"/>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3</a:t>
            </a:fld>
            <a:endParaRPr lang="en-US" dirty="0"/>
          </a:p>
        </p:txBody>
      </p:sp>
      <p:sp>
        <p:nvSpPr>
          <p:cNvPr id="8" name="Rectangle 7">
            <a:extLst>
              <a:ext uri="{FF2B5EF4-FFF2-40B4-BE49-F238E27FC236}">
                <a16:creationId xmlns:a16="http://schemas.microsoft.com/office/drawing/2014/main" id="{39CBFD93-C6F9-7045-AE6C-DD9BC250ACFC}"/>
              </a:ext>
            </a:extLst>
          </p:cNvPr>
          <p:cNvSpPr/>
          <p:nvPr/>
        </p:nvSpPr>
        <p:spPr>
          <a:xfrm>
            <a:off x="2755075" y="5983005"/>
            <a:ext cx="1306079" cy="512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064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p:txBody>
          <a:bodyPr/>
          <a:lstStyle/>
          <a:p>
            <a:r>
              <a:rPr lang="en-US" dirty="0"/>
              <a:t>Resilient Pedagogy – Example</a:t>
            </a:r>
          </a:p>
        </p:txBody>
      </p:sp>
      <p:sp>
        <p:nvSpPr>
          <p:cNvPr id="3" name="Subhead">
            <a:extLst>
              <a:ext uri="{FF2B5EF4-FFF2-40B4-BE49-F238E27FC236}">
                <a16:creationId xmlns:a16="http://schemas.microsoft.com/office/drawing/2014/main" id="{ACEB0132-27E3-124A-9A10-C1163F4F58B3}"/>
              </a:ext>
            </a:extLst>
          </p:cNvPr>
          <p:cNvSpPr>
            <a:spLocks noGrp="1"/>
          </p:cNvSpPr>
          <p:nvPr>
            <p:ph type="subTitle" idx="1"/>
          </p:nvPr>
        </p:nvSpPr>
        <p:spPr>
          <a:xfrm>
            <a:off x="872666" y="1088839"/>
            <a:ext cx="7444546" cy="5335050"/>
          </a:xfrm>
        </p:spPr>
        <p:txBody>
          <a:bodyPr/>
          <a:lstStyle/>
          <a:p>
            <a:pPr lvl="0">
              <a:lnSpc>
                <a:spcPct val="115000"/>
              </a:lnSpc>
              <a:spcBef>
                <a:spcPts val="0"/>
              </a:spcBef>
            </a:pPr>
            <a:r>
              <a:rPr lang="en-US" sz="1800" dirty="0">
                <a:solidFill>
                  <a:schemeClr val="dk1"/>
                </a:solidFill>
                <a:latin typeface="Calibri"/>
                <a:ea typeface="Calibri"/>
                <a:cs typeface="Calibri"/>
                <a:sym typeface="Calibri"/>
              </a:rPr>
              <a:t>Principle #2.  Courses are designed to be robust, resilient, and adaptable to changing guidelines and uncertainty.</a:t>
            </a:r>
          </a:p>
          <a:p>
            <a:pPr marL="520700" lvl="0" indent="-342900">
              <a:lnSpc>
                <a:spcPct val="115000"/>
              </a:lnSpc>
              <a:spcBef>
                <a:spcPts val="600"/>
              </a:spcBef>
              <a:buFont typeface="Arial" panose="020B0604020202020204" pitchFamily="34" charset="0"/>
              <a:buChar char="•"/>
            </a:pPr>
            <a:r>
              <a:rPr lang="en-US" sz="1800" b="0" dirty="0">
                <a:solidFill>
                  <a:schemeClr val="dk1"/>
                </a:solidFill>
                <a:latin typeface="Calibri"/>
                <a:ea typeface="Calibri"/>
                <a:cs typeface="Calibri"/>
                <a:sym typeface="Calibri"/>
              </a:rPr>
              <a:t>Brightspace as core entry and “rendezvous” point for </a:t>
            </a:r>
            <a:r>
              <a:rPr lang="en-US" sz="1800" b="0" u="sng" dirty="0">
                <a:solidFill>
                  <a:schemeClr val="dk1"/>
                </a:solidFill>
                <a:latin typeface="Calibri"/>
                <a:ea typeface="Calibri"/>
                <a:cs typeface="Calibri"/>
                <a:sym typeface="Calibri"/>
              </a:rPr>
              <a:t>all</a:t>
            </a:r>
            <a:r>
              <a:rPr lang="en-US" sz="1800" b="0" dirty="0">
                <a:solidFill>
                  <a:schemeClr val="dk1"/>
                </a:solidFill>
                <a:latin typeface="Calibri"/>
                <a:ea typeface="Calibri"/>
                <a:cs typeface="Calibri"/>
                <a:sym typeface="Calibri"/>
              </a:rPr>
              <a:t> courses.  </a:t>
            </a:r>
          </a:p>
          <a:p>
            <a:pPr marL="520700" lvl="0" indent="-342900">
              <a:lnSpc>
                <a:spcPct val="115000"/>
              </a:lnSpc>
              <a:spcBef>
                <a:spcPts val="600"/>
              </a:spcBef>
              <a:buFont typeface="Arial" panose="020B0604020202020204" pitchFamily="34" charset="0"/>
              <a:buChar char="•"/>
            </a:pPr>
            <a:r>
              <a:rPr lang="en-US" sz="1800" b="0" dirty="0">
                <a:solidFill>
                  <a:schemeClr val="dk1"/>
                </a:solidFill>
                <a:latin typeface="Calibri"/>
                <a:ea typeface="Calibri"/>
                <a:cs typeface="Calibri"/>
                <a:sym typeface="Calibri"/>
              </a:rPr>
              <a:t>Hybrid course design</a:t>
            </a:r>
          </a:p>
          <a:p>
            <a:pPr marL="977900" lvl="1" indent="-342900" algn="l">
              <a:lnSpc>
                <a:spcPct val="115000"/>
              </a:lnSpc>
              <a:spcBef>
                <a:spcPts val="600"/>
              </a:spcBef>
              <a:buFont typeface="Arial" panose="020B0604020202020204" pitchFamily="34" charset="0"/>
              <a:buChar char="•"/>
            </a:pPr>
            <a:r>
              <a:rPr lang="en-US" sz="1400" dirty="0">
                <a:solidFill>
                  <a:schemeClr val="dk1"/>
                </a:solidFill>
                <a:latin typeface="Calibri"/>
                <a:ea typeface="Calibri"/>
                <a:cs typeface="Calibri"/>
                <a:sym typeface="Calibri"/>
              </a:rPr>
              <a:t>Consideration of how courses will use space, time, and technology to de-densify classes while preserving interactions</a:t>
            </a:r>
          </a:p>
          <a:p>
            <a:pPr marL="977900" lvl="1" indent="-342900" algn="l">
              <a:lnSpc>
                <a:spcPct val="115000"/>
              </a:lnSpc>
              <a:spcBef>
                <a:spcPts val="600"/>
              </a:spcBef>
              <a:buFont typeface="Arial" panose="020B0604020202020204" pitchFamily="34" charset="0"/>
              <a:buChar char="•"/>
            </a:pPr>
            <a:r>
              <a:rPr lang="en-US" sz="1400" dirty="0">
                <a:solidFill>
                  <a:schemeClr val="dk1"/>
                </a:solidFill>
                <a:latin typeface="Calibri"/>
                <a:ea typeface="Calibri"/>
                <a:cs typeface="Calibri"/>
                <a:sym typeface="Calibri"/>
              </a:rPr>
              <a:t>Online “backbone” of content upon which one layers face to face course interactions where they are most meaningful</a:t>
            </a:r>
          </a:p>
          <a:p>
            <a:pPr marL="977900" lvl="1" indent="-342900" algn="l">
              <a:lnSpc>
                <a:spcPct val="115000"/>
              </a:lnSpc>
              <a:spcBef>
                <a:spcPts val="600"/>
              </a:spcBef>
              <a:buFont typeface="Arial" panose="020B0604020202020204" pitchFamily="34" charset="0"/>
              <a:buChar char="•"/>
            </a:pPr>
            <a:r>
              <a:rPr lang="en-US" sz="1400" dirty="0">
                <a:solidFill>
                  <a:schemeClr val="dk1"/>
                </a:solidFill>
                <a:latin typeface="Calibri"/>
                <a:ea typeface="Calibri"/>
                <a:cs typeface="Calibri"/>
                <a:sym typeface="Calibri"/>
              </a:rPr>
              <a:t>Allows for one course design that can support residential and fully online delivery.  </a:t>
            </a:r>
          </a:p>
          <a:p>
            <a:pPr marL="1435100" lvl="2" indent="-342900" algn="l">
              <a:lnSpc>
                <a:spcPct val="115000"/>
              </a:lnSpc>
              <a:spcBef>
                <a:spcPts val="600"/>
              </a:spcBef>
              <a:buFont typeface="Arial" panose="020B0604020202020204" pitchFamily="34" charset="0"/>
              <a:buChar char="•"/>
            </a:pPr>
            <a:r>
              <a:rPr lang="en-US" sz="1300" b="0" dirty="0">
                <a:solidFill>
                  <a:schemeClr val="dk1"/>
                </a:solidFill>
                <a:latin typeface="Calibri"/>
                <a:ea typeface="Calibri"/>
                <a:cs typeface="Calibri"/>
                <a:sym typeface="Calibri"/>
              </a:rPr>
              <a:t>Allows for moving all aspects of a course to online if required</a:t>
            </a:r>
            <a:r>
              <a:rPr lang="en-US" sz="1300" dirty="0">
                <a:solidFill>
                  <a:schemeClr val="dk1"/>
                </a:solidFill>
                <a:latin typeface="Calibri"/>
                <a:ea typeface="Calibri"/>
                <a:cs typeface="Calibri"/>
                <a:sym typeface="Calibri"/>
              </a:rPr>
              <a:t> without redesign</a:t>
            </a:r>
            <a:endParaRPr lang="en-US" sz="1300" b="0" dirty="0">
              <a:solidFill>
                <a:schemeClr val="dk1"/>
              </a:solidFill>
              <a:latin typeface="Calibri"/>
              <a:ea typeface="Calibri"/>
              <a:cs typeface="Calibri"/>
              <a:sym typeface="Calibri"/>
            </a:endParaRPr>
          </a:p>
          <a:p>
            <a:pPr marL="1435100" lvl="2" indent="-342900" algn="l">
              <a:lnSpc>
                <a:spcPct val="115000"/>
              </a:lnSpc>
              <a:spcBef>
                <a:spcPts val="600"/>
              </a:spcBef>
              <a:buFont typeface="Arial" panose="020B0604020202020204" pitchFamily="34" charset="0"/>
              <a:buChar char="•"/>
            </a:pPr>
            <a:r>
              <a:rPr lang="en-US" sz="1300" b="0" dirty="0">
                <a:solidFill>
                  <a:schemeClr val="dk1"/>
                </a:solidFill>
                <a:latin typeface="Calibri"/>
                <a:ea typeface="Calibri"/>
                <a:cs typeface="Calibri"/>
                <a:sym typeface="Calibri"/>
              </a:rPr>
              <a:t>More efficient use of instructional resources during </a:t>
            </a:r>
            <a:r>
              <a:rPr lang="en-US" sz="1300" dirty="0">
                <a:solidFill>
                  <a:schemeClr val="dk1"/>
                </a:solidFill>
                <a:latin typeface="Calibri"/>
                <a:ea typeface="Calibri"/>
                <a:cs typeface="Calibri"/>
                <a:sym typeface="Calibri"/>
              </a:rPr>
              <a:t>COVID</a:t>
            </a:r>
          </a:p>
          <a:p>
            <a:pPr marL="1435100" lvl="2" indent="-342900" algn="l">
              <a:lnSpc>
                <a:spcPct val="115000"/>
              </a:lnSpc>
              <a:spcBef>
                <a:spcPts val="600"/>
              </a:spcBef>
              <a:buFont typeface="Arial" panose="020B0604020202020204" pitchFamily="34" charset="0"/>
              <a:buChar char="•"/>
            </a:pPr>
            <a:r>
              <a:rPr lang="en-US" sz="1300" b="0" dirty="0">
                <a:solidFill>
                  <a:schemeClr val="dk1"/>
                </a:solidFill>
                <a:latin typeface="Calibri"/>
                <a:ea typeface="Calibri"/>
                <a:cs typeface="Calibri"/>
                <a:sym typeface="Calibri"/>
              </a:rPr>
              <a:t>Ensures the </a:t>
            </a:r>
            <a:r>
              <a:rPr lang="en-US" sz="1300" dirty="0">
                <a:solidFill>
                  <a:schemeClr val="dk1"/>
                </a:solidFill>
                <a:latin typeface="Calibri"/>
                <a:ea typeface="Calibri"/>
                <a:cs typeface="Calibri"/>
                <a:sym typeface="Calibri"/>
              </a:rPr>
              <a:t>fully online are up to standards of on campus courses</a:t>
            </a:r>
            <a:endParaRPr lang="en-US" sz="1300" b="0" dirty="0">
              <a:solidFill>
                <a:schemeClr val="dk1"/>
              </a:solidFill>
              <a:latin typeface="Calibri"/>
              <a:ea typeface="Calibri"/>
              <a:cs typeface="Calibri"/>
              <a:sym typeface="Calibri"/>
            </a:endParaRPr>
          </a:p>
          <a:p>
            <a:pPr marL="977900" lvl="1" indent="-342900" algn="l">
              <a:lnSpc>
                <a:spcPct val="115000"/>
              </a:lnSpc>
              <a:spcBef>
                <a:spcPts val="600"/>
              </a:spcBef>
              <a:buFont typeface="Arial" panose="020B0604020202020204" pitchFamily="34" charset="0"/>
              <a:buChar char="•"/>
            </a:pPr>
            <a:r>
              <a:rPr lang="en-US" sz="1400" dirty="0">
                <a:solidFill>
                  <a:schemeClr val="dk1"/>
                </a:solidFill>
                <a:latin typeface="Calibri"/>
                <a:ea typeface="Calibri"/>
                <a:cs typeface="Calibri"/>
                <a:sym typeface="Calibri"/>
              </a:rPr>
              <a:t>Support synchronous (on campus) and asynchronous learners (e.g. all time zones)</a:t>
            </a:r>
            <a:endParaRPr lang="en-US" sz="1400" b="0" dirty="0">
              <a:solidFill>
                <a:schemeClr val="dk1"/>
              </a:solidFill>
              <a:latin typeface="Calibri"/>
              <a:ea typeface="Calibri"/>
              <a:cs typeface="Calibri"/>
              <a:sym typeface="Calibri"/>
            </a:endParaRPr>
          </a:p>
          <a:p>
            <a:pPr marL="520700" lvl="0" indent="-342900">
              <a:lnSpc>
                <a:spcPct val="115000"/>
              </a:lnSpc>
              <a:spcBef>
                <a:spcPts val="600"/>
              </a:spcBef>
              <a:buFont typeface="Arial" panose="020B0604020202020204" pitchFamily="34" charset="0"/>
              <a:buChar char="•"/>
            </a:pPr>
            <a:r>
              <a:rPr lang="en-US" sz="1800" b="0" dirty="0">
                <a:solidFill>
                  <a:schemeClr val="dk1"/>
                </a:solidFill>
                <a:latin typeface="Calibri"/>
                <a:ea typeface="Calibri"/>
                <a:cs typeface="Calibri"/>
                <a:sym typeface="Calibri"/>
              </a:rPr>
              <a:t>Preparation for loss of instructor or TA availability</a:t>
            </a:r>
          </a:p>
          <a:p>
            <a:pPr marL="977900" lvl="1" indent="-342900" algn="l">
              <a:lnSpc>
                <a:spcPct val="115000"/>
              </a:lnSpc>
              <a:spcBef>
                <a:spcPts val="600"/>
              </a:spcBef>
              <a:buFont typeface="Arial" panose="020B0604020202020204" pitchFamily="34" charset="0"/>
              <a:buChar char="•"/>
            </a:pPr>
            <a:r>
              <a:rPr lang="en-US" sz="1600" b="0" dirty="0">
                <a:solidFill>
                  <a:schemeClr val="dk1"/>
                </a:solidFill>
                <a:latin typeface="Calibri"/>
                <a:ea typeface="Calibri"/>
                <a:cs typeface="Calibri"/>
                <a:sym typeface="Calibri"/>
              </a:rPr>
              <a:t>team teaching and identifying backup instructors</a:t>
            </a:r>
            <a:endParaRPr lang="en-US" sz="2000" b="0" dirty="0"/>
          </a:p>
          <a:p>
            <a:endParaRPr lang="en-US" sz="2000" b="0" dirty="0"/>
          </a:p>
        </p:txBody>
      </p:sp>
      <p:pic>
        <p:nvPicPr>
          <p:cNvPr id="7" name="Purdue CoBrand" descr="Purdue CoBrand Logo">
            <a:extLst>
              <a:ext uri="{FF2B5EF4-FFF2-40B4-BE49-F238E27FC236}">
                <a16:creationId xmlns:a16="http://schemas.microsoft.com/office/drawing/2014/main" id="{1E2AD856-2FEC-334A-B913-EBD1BE91E3D5}"/>
              </a:ext>
            </a:extLst>
          </p:cNvPr>
          <p:cNvPicPr>
            <a:picLocks noChangeAspect="1"/>
          </p:cNvPicPr>
          <p:nvPr/>
        </p:nvPicPr>
        <p:blipFill>
          <a:blip r:embed="rId3"/>
          <a:srcRect/>
          <a:stretch/>
        </p:blipFill>
        <p:spPr>
          <a:xfrm>
            <a:off x="868011" y="6072299"/>
            <a:ext cx="3454400" cy="365760"/>
          </a:xfrm>
          <a:prstGeom prst="rect">
            <a:avLst/>
          </a:prstGeom>
        </p:spPr>
      </p:pic>
      <p:sp>
        <p:nvSpPr>
          <p:cNvPr id="5" name="Date">
            <a:extLst>
              <a:ext uri="{FF2B5EF4-FFF2-40B4-BE49-F238E27FC236}">
                <a16:creationId xmlns:a16="http://schemas.microsoft.com/office/drawing/2014/main" id="{FB00B505-51CF-DF41-A6F5-045261D896B1}"/>
              </a:ext>
            </a:extLst>
          </p:cNvPr>
          <p:cNvSpPr>
            <a:spLocks noGrp="1"/>
          </p:cNvSpPr>
          <p:nvPr>
            <p:ph type="dt" sz="half" idx="10"/>
          </p:nvPr>
        </p:nvSpPr>
        <p:spPr/>
        <p:txBody>
          <a:bodyPr/>
          <a:lstStyle/>
          <a:p>
            <a:fld id="{93C70D44-4D52-E745-B943-20C0DA58653C}" type="datetime1">
              <a:rPr lang="en-US" smtClean="0"/>
              <a:pPr/>
              <a:t>5/26/20</a:t>
            </a:fld>
            <a:endParaRPr lang="en-US" dirty="0"/>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4</a:t>
            </a:fld>
            <a:endParaRPr lang="en-US" dirty="0"/>
          </a:p>
        </p:txBody>
      </p:sp>
      <p:sp>
        <p:nvSpPr>
          <p:cNvPr id="8" name="Rectangle 7">
            <a:extLst>
              <a:ext uri="{FF2B5EF4-FFF2-40B4-BE49-F238E27FC236}">
                <a16:creationId xmlns:a16="http://schemas.microsoft.com/office/drawing/2014/main" id="{39CBFD93-C6F9-7045-AE6C-DD9BC250ACFC}"/>
              </a:ext>
            </a:extLst>
          </p:cNvPr>
          <p:cNvSpPr/>
          <p:nvPr/>
        </p:nvSpPr>
        <p:spPr>
          <a:xfrm>
            <a:off x="2755075" y="5983005"/>
            <a:ext cx="1306079" cy="512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0191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128502" y="437030"/>
            <a:ext cx="7142832" cy="512448"/>
          </a:xfrm>
        </p:spPr>
        <p:txBody>
          <a:bodyPr/>
          <a:lstStyle/>
          <a:p>
            <a:r>
              <a:rPr lang="en-US" dirty="0"/>
              <a:t>Resilient Pedagogy – EAPS 106 Geosciences in Cinema</a:t>
            </a:r>
          </a:p>
        </p:txBody>
      </p:sp>
      <p:sp>
        <p:nvSpPr>
          <p:cNvPr id="3" name="Subhead">
            <a:extLst>
              <a:ext uri="{FF2B5EF4-FFF2-40B4-BE49-F238E27FC236}">
                <a16:creationId xmlns:a16="http://schemas.microsoft.com/office/drawing/2014/main" id="{ACEB0132-27E3-124A-9A10-C1163F4F58B3}"/>
              </a:ext>
            </a:extLst>
          </p:cNvPr>
          <p:cNvSpPr>
            <a:spLocks noGrp="1"/>
          </p:cNvSpPr>
          <p:nvPr>
            <p:ph type="subTitle" idx="1"/>
          </p:nvPr>
        </p:nvSpPr>
        <p:spPr>
          <a:xfrm>
            <a:off x="731520" y="1088839"/>
            <a:ext cx="7644384" cy="7204023"/>
          </a:xfrm>
        </p:spPr>
        <p:txBody>
          <a:bodyPr/>
          <a:lstStyle/>
          <a:p>
            <a:pPr lvl="0">
              <a:lnSpc>
                <a:spcPct val="115000"/>
              </a:lnSpc>
              <a:spcBef>
                <a:spcPts val="0"/>
              </a:spcBef>
            </a:pPr>
            <a:r>
              <a:rPr lang="en-US" sz="2000" dirty="0">
                <a:solidFill>
                  <a:schemeClr val="dk1"/>
                </a:solidFill>
                <a:latin typeface="Calibri"/>
                <a:ea typeface="Calibri"/>
                <a:cs typeface="Calibri"/>
                <a:sym typeface="Calibri"/>
              </a:rPr>
              <a:t>Fall 20: Hybrid Course Design with 470 students in CL50. Andy Freed.</a:t>
            </a:r>
          </a:p>
          <a:p>
            <a:pPr marL="520700" indent="-342900">
              <a:lnSpc>
                <a:spcPct val="115000"/>
              </a:lnSpc>
              <a:spcBef>
                <a:spcPts val="600"/>
              </a:spcBef>
              <a:spcAft>
                <a:spcPts val="600"/>
              </a:spcAft>
              <a:buFont typeface="Arial" panose="020B0604020202020204" pitchFamily="34" charset="0"/>
              <a:buChar char="•"/>
            </a:pPr>
            <a:r>
              <a:rPr lang="en-US" sz="1800" b="0" dirty="0">
                <a:solidFill>
                  <a:schemeClr val="bg1"/>
                </a:solidFill>
                <a:latin typeface="Calibri" panose="020F0502020204030204" pitchFamily="34" charset="0"/>
                <a:cs typeface="Calibri" panose="020F0502020204030204" pitchFamily="34" charset="0"/>
                <a:sym typeface="Calibri"/>
              </a:rPr>
              <a:t>Course is fully implemented (homework and exams) into Brightspace.</a:t>
            </a:r>
          </a:p>
          <a:p>
            <a:pPr marL="977900" lvl="1" indent="-342900" algn="l">
              <a:lnSpc>
                <a:spcPct val="115000"/>
              </a:lnSpc>
              <a:spcBef>
                <a:spcPts val="600"/>
              </a:spcBef>
              <a:spcAft>
                <a:spcPts val="600"/>
              </a:spcAft>
              <a:buFont typeface="Arial" panose="020B0604020202020204" pitchFamily="34" charset="0"/>
              <a:buChar char="•"/>
            </a:pPr>
            <a:r>
              <a:rPr lang="en-US" sz="1400" b="0" dirty="0">
                <a:solidFill>
                  <a:schemeClr val="bg1"/>
                </a:solidFill>
                <a:latin typeface="Calibri" panose="020F0502020204030204" pitchFamily="34" charset="0"/>
                <a:cs typeface="Calibri" panose="020F0502020204030204" pitchFamily="34" charset="0"/>
                <a:sym typeface="Calibri"/>
              </a:rPr>
              <a:t>Exams are given online.  For examine integrity, question are chosen at random from a large pool and students must first take a quiz in which they agree to Purdue’s honor code.</a:t>
            </a:r>
            <a:endParaRPr lang="en-US" sz="1800" b="0" dirty="0">
              <a:solidFill>
                <a:schemeClr val="bg1"/>
              </a:solidFill>
              <a:latin typeface="Calibri" panose="020F0502020204030204" pitchFamily="34" charset="0"/>
              <a:cs typeface="Calibri" panose="020F0502020204030204" pitchFamily="34" charset="0"/>
              <a:sym typeface="Calibri"/>
            </a:endParaRPr>
          </a:p>
          <a:p>
            <a:pPr marL="520700" indent="-342900">
              <a:lnSpc>
                <a:spcPct val="115000"/>
              </a:lnSpc>
              <a:spcBef>
                <a:spcPts val="600"/>
              </a:spcBef>
              <a:spcAft>
                <a:spcPts val="600"/>
              </a:spcAft>
              <a:buFont typeface="Arial" panose="020B0604020202020204" pitchFamily="34" charset="0"/>
              <a:buChar char="•"/>
            </a:pPr>
            <a:r>
              <a:rPr lang="en-US" sz="1800" b="0" dirty="0">
                <a:solidFill>
                  <a:schemeClr val="bg1"/>
                </a:solidFill>
                <a:latin typeface="Calibri" panose="020F0502020204030204" pitchFamily="34" charset="0"/>
                <a:cs typeface="Calibri" panose="020F0502020204030204" pitchFamily="34" charset="0"/>
              </a:rPr>
              <a:t>A rotating portion of the class attend in-person lectures while the remainder view synchronous live-streamed and/or asynchronous recorded lectures.  </a:t>
            </a:r>
          </a:p>
          <a:p>
            <a:pPr marL="977900" lvl="1" indent="-342900" algn="l">
              <a:lnSpc>
                <a:spcPct val="115000"/>
              </a:lnSpc>
              <a:spcBef>
                <a:spcPts val="600"/>
              </a:spcBef>
              <a:spcAft>
                <a:spcPts val="600"/>
              </a:spcAft>
              <a:buFont typeface="Arial" panose="020B0604020202020204" pitchFamily="34" charset="0"/>
              <a:buChar char="•"/>
            </a:pPr>
            <a:r>
              <a:rPr lang="en-US" sz="1600" b="0" dirty="0">
                <a:solidFill>
                  <a:schemeClr val="bg1"/>
                </a:solidFill>
                <a:latin typeface="Calibri" panose="020F0502020204030204" pitchFamily="34" charset="0"/>
                <a:ea typeface="Calibri"/>
                <a:cs typeface="Calibri" panose="020F0502020204030204" pitchFamily="34" charset="0"/>
                <a:sym typeface="Calibri"/>
              </a:rPr>
              <a:t>Quarantined</a:t>
            </a:r>
            <a:r>
              <a:rPr lang="en-US" sz="1600" dirty="0">
                <a:solidFill>
                  <a:schemeClr val="bg1"/>
                </a:solidFill>
                <a:latin typeface="Calibri" panose="020F0502020204030204" pitchFamily="34" charset="0"/>
                <a:ea typeface="Calibri"/>
                <a:cs typeface="Calibri" panose="020F0502020204030204" pitchFamily="34" charset="0"/>
                <a:sym typeface="Calibri"/>
              </a:rPr>
              <a:t> or ill student can easily opt into online lectures without disruption</a:t>
            </a:r>
            <a:endParaRPr lang="en-US" sz="1600" b="0" dirty="0">
              <a:solidFill>
                <a:schemeClr val="bg1"/>
              </a:solidFill>
              <a:latin typeface="Calibri" panose="020F0502020204030204" pitchFamily="34" charset="0"/>
              <a:ea typeface="Calibri"/>
              <a:cs typeface="Calibri" panose="020F0502020204030204" pitchFamily="34" charset="0"/>
              <a:sym typeface="Calibri"/>
            </a:endParaRPr>
          </a:p>
          <a:p>
            <a:pPr marL="977900" lvl="1" indent="-342900" algn="l">
              <a:lnSpc>
                <a:spcPct val="115000"/>
              </a:lnSpc>
              <a:spcBef>
                <a:spcPts val="600"/>
              </a:spcBef>
              <a:spcAft>
                <a:spcPts val="600"/>
              </a:spcAft>
              <a:buFont typeface="Arial" panose="020B0604020202020204" pitchFamily="34" charset="0"/>
              <a:buChar char="•"/>
            </a:pPr>
            <a:r>
              <a:rPr lang="en-US" sz="1600" b="0" dirty="0">
                <a:solidFill>
                  <a:schemeClr val="bg1"/>
                </a:solidFill>
                <a:latin typeface="Calibri" panose="020F0502020204030204" pitchFamily="34" charset="0"/>
                <a:ea typeface="Calibri"/>
                <a:cs typeface="Calibri" panose="020F0502020204030204" pitchFamily="34" charset="0"/>
                <a:sym typeface="Calibri"/>
              </a:rPr>
              <a:t>ITAP upgrading the room: The camera catches the front of the classroom to simulate the experience of being present in the classroom — important for students to see instructor articulations and classroom experiments.</a:t>
            </a:r>
            <a:endParaRPr lang="en-US" sz="2400" dirty="0">
              <a:solidFill>
                <a:schemeClr val="accent2"/>
              </a:solidFill>
              <a:latin typeface="Acumin Pro SemiCondensed" panose="020B0506020202020204" pitchFamily="34" charset="77"/>
              <a:ea typeface="Calibri"/>
              <a:sym typeface="Calibri"/>
            </a:endParaRPr>
          </a:p>
          <a:p>
            <a:pPr marL="977900" lvl="1" indent="-342900" algn="l">
              <a:lnSpc>
                <a:spcPct val="115000"/>
              </a:lnSpc>
              <a:spcBef>
                <a:spcPts val="600"/>
              </a:spcBef>
              <a:spcAft>
                <a:spcPts val="600"/>
              </a:spcAft>
              <a:buFont typeface="Arial" panose="020B0604020202020204" pitchFamily="34" charset="0"/>
              <a:buChar char="•"/>
            </a:pPr>
            <a:r>
              <a:rPr lang="en-US" sz="1600" b="0" dirty="0">
                <a:solidFill>
                  <a:schemeClr val="bg1"/>
                </a:solidFill>
                <a:latin typeface="Calibri" panose="020F0502020204030204" pitchFamily="34" charset="0"/>
                <a:cs typeface="Calibri" panose="020F0502020204030204" pitchFamily="34" charset="0"/>
                <a:sym typeface="Calibri"/>
              </a:rPr>
              <a:t>Hotseat is used to enable synchronous students to ask real-time questions during class alongside in person students and asynchronous students to ask questions after class.</a:t>
            </a:r>
          </a:p>
          <a:p>
            <a:pPr marL="977900" lvl="1" indent="-342900" algn="l">
              <a:lnSpc>
                <a:spcPct val="115000"/>
              </a:lnSpc>
              <a:spcBef>
                <a:spcPts val="600"/>
              </a:spcBef>
              <a:spcAft>
                <a:spcPts val="600"/>
              </a:spcAft>
              <a:buFont typeface="Arial" panose="020B0604020202020204" pitchFamily="34" charset="0"/>
              <a:buChar char="•"/>
            </a:pPr>
            <a:endParaRPr lang="en-US" sz="1600" b="0" dirty="0">
              <a:solidFill>
                <a:schemeClr val="bg1"/>
              </a:solidFill>
              <a:latin typeface="Calibri" panose="020F0502020204030204" pitchFamily="34" charset="0"/>
              <a:cs typeface="Calibri" panose="020F0502020204030204" pitchFamily="34" charset="0"/>
              <a:sym typeface="Calibri"/>
            </a:endParaRPr>
          </a:p>
          <a:p>
            <a:pPr marL="520700" indent="-342900">
              <a:lnSpc>
                <a:spcPct val="115000"/>
              </a:lnSpc>
              <a:spcBef>
                <a:spcPts val="600"/>
              </a:spcBef>
              <a:spcAft>
                <a:spcPts val="600"/>
              </a:spcAft>
              <a:buFont typeface="Arial" panose="020B0604020202020204" pitchFamily="34" charset="0"/>
              <a:buChar char="•"/>
            </a:pPr>
            <a:endParaRPr lang="en-US" sz="1800" b="0" dirty="0">
              <a:solidFill>
                <a:schemeClr val="bg1"/>
              </a:solidFill>
              <a:latin typeface="Calibri" panose="020F0502020204030204" pitchFamily="34" charset="0"/>
              <a:cs typeface="Calibri" panose="020F0502020204030204" pitchFamily="34" charset="0"/>
            </a:endParaRPr>
          </a:p>
          <a:p>
            <a:pPr marL="520700" indent="-342900">
              <a:lnSpc>
                <a:spcPct val="115000"/>
              </a:lnSpc>
              <a:spcBef>
                <a:spcPts val="600"/>
              </a:spcBef>
              <a:spcAft>
                <a:spcPts val="600"/>
              </a:spcAft>
              <a:buFont typeface="Arial" panose="020B0604020202020204" pitchFamily="34" charset="0"/>
              <a:buChar char="•"/>
            </a:pPr>
            <a:endParaRPr lang="en-US" sz="2000" b="0" dirty="0">
              <a:solidFill>
                <a:schemeClr val="bg1"/>
              </a:solidFill>
              <a:latin typeface="Calibri" panose="020F0502020204030204" pitchFamily="34" charset="0"/>
              <a:cs typeface="Calibri" panose="020F0502020204030204" pitchFamily="34" charset="0"/>
            </a:endParaRPr>
          </a:p>
          <a:p>
            <a:pPr marL="520700" lvl="0" indent="-342900">
              <a:lnSpc>
                <a:spcPct val="115000"/>
              </a:lnSpc>
              <a:spcBef>
                <a:spcPts val="600"/>
              </a:spcBef>
              <a:spcAft>
                <a:spcPts val="600"/>
              </a:spcAft>
              <a:buFont typeface="Arial" panose="020B0604020202020204" pitchFamily="34" charset="0"/>
              <a:buChar char="•"/>
            </a:pPr>
            <a:endParaRPr lang="en-US" sz="2400" b="0" dirty="0"/>
          </a:p>
          <a:p>
            <a:endParaRPr lang="en-US" sz="2400" b="0" dirty="0"/>
          </a:p>
        </p:txBody>
      </p:sp>
      <p:pic>
        <p:nvPicPr>
          <p:cNvPr id="7" name="Purdue CoBrand" descr="Purdue CoBrand Logo">
            <a:extLst>
              <a:ext uri="{FF2B5EF4-FFF2-40B4-BE49-F238E27FC236}">
                <a16:creationId xmlns:a16="http://schemas.microsoft.com/office/drawing/2014/main" id="{1E2AD856-2FEC-334A-B913-EBD1BE91E3D5}"/>
              </a:ext>
            </a:extLst>
          </p:cNvPr>
          <p:cNvPicPr>
            <a:picLocks noChangeAspect="1"/>
          </p:cNvPicPr>
          <p:nvPr/>
        </p:nvPicPr>
        <p:blipFill>
          <a:blip r:embed="rId3"/>
          <a:srcRect/>
          <a:stretch/>
        </p:blipFill>
        <p:spPr>
          <a:xfrm>
            <a:off x="868011" y="6072299"/>
            <a:ext cx="3454400" cy="365760"/>
          </a:xfrm>
          <a:prstGeom prst="rect">
            <a:avLst/>
          </a:prstGeom>
        </p:spPr>
      </p:pic>
      <p:sp>
        <p:nvSpPr>
          <p:cNvPr id="5" name="Date">
            <a:extLst>
              <a:ext uri="{FF2B5EF4-FFF2-40B4-BE49-F238E27FC236}">
                <a16:creationId xmlns:a16="http://schemas.microsoft.com/office/drawing/2014/main" id="{FB00B505-51CF-DF41-A6F5-045261D896B1}"/>
              </a:ext>
            </a:extLst>
          </p:cNvPr>
          <p:cNvSpPr>
            <a:spLocks noGrp="1"/>
          </p:cNvSpPr>
          <p:nvPr>
            <p:ph type="dt" sz="half" idx="10"/>
          </p:nvPr>
        </p:nvSpPr>
        <p:spPr/>
        <p:txBody>
          <a:bodyPr/>
          <a:lstStyle/>
          <a:p>
            <a:fld id="{93C70D44-4D52-E745-B943-20C0DA58653C}" type="datetime1">
              <a:rPr lang="en-US" smtClean="0"/>
              <a:pPr/>
              <a:t>5/26/20</a:t>
            </a:fld>
            <a:endParaRPr lang="en-US" dirty="0"/>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5</a:t>
            </a:fld>
            <a:endParaRPr lang="en-US" dirty="0"/>
          </a:p>
        </p:txBody>
      </p:sp>
      <p:sp>
        <p:nvSpPr>
          <p:cNvPr id="8" name="Rectangle 7">
            <a:extLst>
              <a:ext uri="{FF2B5EF4-FFF2-40B4-BE49-F238E27FC236}">
                <a16:creationId xmlns:a16="http://schemas.microsoft.com/office/drawing/2014/main" id="{39CBFD93-C6F9-7045-AE6C-DD9BC250ACFC}"/>
              </a:ext>
            </a:extLst>
          </p:cNvPr>
          <p:cNvSpPr/>
          <p:nvPr/>
        </p:nvSpPr>
        <p:spPr>
          <a:xfrm>
            <a:off x="2755075" y="5983005"/>
            <a:ext cx="1306079" cy="512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7355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head">
            <a:extLst>
              <a:ext uri="{FF2B5EF4-FFF2-40B4-BE49-F238E27FC236}">
                <a16:creationId xmlns:a16="http://schemas.microsoft.com/office/drawing/2014/main" id="{ACEB0132-27E3-124A-9A10-C1163F4F58B3}"/>
              </a:ext>
            </a:extLst>
          </p:cNvPr>
          <p:cNvSpPr>
            <a:spLocks noGrp="1"/>
          </p:cNvSpPr>
          <p:nvPr>
            <p:ph type="subTitle" idx="1"/>
          </p:nvPr>
        </p:nvSpPr>
        <p:spPr>
          <a:xfrm>
            <a:off x="826788" y="1454599"/>
            <a:ext cx="7444546" cy="3610732"/>
          </a:xfrm>
        </p:spPr>
        <p:txBody>
          <a:bodyPr/>
          <a:lstStyle/>
          <a:p>
            <a:pPr marL="350838" lvl="0" indent="-173038">
              <a:lnSpc>
                <a:spcPct val="115000"/>
              </a:lnSpc>
              <a:spcBef>
                <a:spcPts val="600"/>
              </a:spcBef>
            </a:pPr>
            <a:r>
              <a:rPr lang="en-US" sz="1800" b="0" dirty="0">
                <a:solidFill>
                  <a:schemeClr val="bg1"/>
                </a:solidFill>
                <a:latin typeface="Calibri" panose="020F0502020204030204" pitchFamily="34" charset="0"/>
                <a:ea typeface="Calibri"/>
                <a:cs typeface="Calibri" panose="020F0502020204030204" pitchFamily="34" charset="0"/>
                <a:sym typeface="Calibri"/>
              </a:rPr>
              <a:t>•	</a:t>
            </a:r>
            <a:r>
              <a:rPr lang="en-US" sz="1800" dirty="0">
                <a:solidFill>
                  <a:schemeClr val="bg1"/>
                </a:solidFill>
                <a:latin typeface="Calibri" panose="020F0502020204030204" pitchFamily="34" charset="0"/>
                <a:ea typeface="Calibri"/>
                <a:cs typeface="Calibri" panose="020F0502020204030204" pitchFamily="34" charset="0"/>
                <a:sym typeface="Calibri"/>
              </a:rPr>
              <a:t>Summer Pilot </a:t>
            </a:r>
            <a:r>
              <a:rPr lang="en-US" sz="1800" dirty="0">
                <a:solidFill>
                  <a:schemeClr val="dk1"/>
                </a:solidFill>
                <a:latin typeface="Calibri"/>
                <a:ea typeface="Calibri"/>
                <a:cs typeface="Calibri"/>
                <a:sym typeface="Calibri"/>
              </a:rPr>
              <a:t>to test approaches and gain student feedback </a:t>
            </a:r>
            <a:r>
              <a:rPr lang="en-US" sz="1800" b="0" dirty="0">
                <a:solidFill>
                  <a:schemeClr val="bg1"/>
                </a:solidFill>
                <a:latin typeface="Calibri" panose="020F0502020204030204" pitchFamily="34" charset="0"/>
                <a:ea typeface="Calibri"/>
                <a:cs typeface="Calibri" panose="020F0502020204030204" pitchFamily="34" charset="0"/>
                <a:sym typeface="Calibri"/>
              </a:rPr>
              <a:t>: </a:t>
            </a:r>
          </a:p>
          <a:p>
            <a:pPr marL="520700" indent="-169863">
              <a:lnSpc>
                <a:spcPct val="115000"/>
              </a:lnSpc>
              <a:spcBef>
                <a:spcPts val="600"/>
              </a:spcBef>
            </a:pPr>
            <a:r>
              <a:rPr lang="en-US" sz="1600" b="0" dirty="0">
                <a:solidFill>
                  <a:schemeClr val="bg1"/>
                </a:solidFill>
                <a:latin typeface="Calibri" panose="020F0502020204030204" pitchFamily="34" charset="0"/>
                <a:cs typeface="Calibri" panose="020F0502020204030204" pitchFamily="34" charset="0"/>
                <a:sym typeface="Calibri"/>
              </a:rPr>
              <a:t>•	</a:t>
            </a:r>
            <a:r>
              <a:rPr lang="en-US" sz="1600" b="0" dirty="0">
                <a:solidFill>
                  <a:schemeClr val="bg1"/>
                </a:solidFill>
                <a:latin typeface="Calibri" panose="020F0502020204030204" pitchFamily="34" charset="0"/>
                <a:ea typeface="Calibri"/>
                <a:cs typeface="Calibri" panose="020F0502020204030204" pitchFamily="34" charset="0"/>
                <a:sym typeface="Calibri"/>
              </a:rPr>
              <a:t>Lectures being given in a large, empty lecture hall (ARMS 1010) to simulate fall conditions.</a:t>
            </a:r>
          </a:p>
          <a:p>
            <a:pPr marL="636587" indent="-285750">
              <a:lnSpc>
                <a:spcPct val="115000"/>
              </a:lnSpc>
              <a:spcBef>
                <a:spcPts val="600"/>
              </a:spcBef>
              <a:buFont typeface="Arial" panose="020B0604020202020204" pitchFamily="34" charset="0"/>
              <a:buChar char="•"/>
            </a:pPr>
            <a:r>
              <a:rPr lang="en-US" sz="1600" b="0" dirty="0">
                <a:solidFill>
                  <a:schemeClr val="bg1"/>
                </a:solidFill>
                <a:latin typeface="Calibri" panose="020F0502020204030204" pitchFamily="34" charset="0"/>
                <a:cs typeface="Calibri" panose="020F0502020204030204" pitchFamily="34" charset="0"/>
                <a:sym typeface="Calibri"/>
              </a:rPr>
              <a:t>About 1/3 of the students are choosing asynchronous participation because they are either in an inconvenient time-zone, poor internet access, or have summer jobs during class time.</a:t>
            </a:r>
          </a:p>
          <a:p>
            <a:pPr marL="520700" indent="-169863">
              <a:lnSpc>
                <a:spcPct val="115000"/>
              </a:lnSpc>
              <a:spcBef>
                <a:spcPts val="600"/>
              </a:spcBef>
            </a:pPr>
            <a:r>
              <a:rPr lang="en-US" sz="1600" b="0" dirty="0">
                <a:solidFill>
                  <a:schemeClr val="bg1"/>
                </a:solidFill>
                <a:latin typeface="Calibri" panose="020F0502020204030204" pitchFamily="34" charset="0"/>
                <a:cs typeface="Calibri" panose="020F0502020204030204" pitchFamily="34" charset="0"/>
                <a:sym typeface="Calibri"/>
              </a:rPr>
              <a:t>•	That 2/3 of the students are choosing synchronous participation supports the contention that they appreciate the live connection.</a:t>
            </a:r>
            <a:endParaRPr lang="en-US" sz="1600" b="0" dirty="0">
              <a:sym typeface="Calibri"/>
            </a:endParaRPr>
          </a:p>
          <a:p>
            <a:pPr marL="520700" lvl="0" indent="-169863">
              <a:lnSpc>
                <a:spcPct val="115000"/>
              </a:lnSpc>
              <a:spcBef>
                <a:spcPts val="600"/>
              </a:spcBef>
            </a:pPr>
            <a:r>
              <a:rPr lang="en-US" sz="1600" b="0" dirty="0">
                <a:solidFill>
                  <a:schemeClr val="bg1"/>
                </a:solidFill>
                <a:latin typeface="Calibri" panose="020F0502020204030204" pitchFamily="34" charset="0"/>
                <a:cs typeface="Calibri" panose="020F0502020204030204" pitchFamily="34" charset="0"/>
                <a:sym typeface="Calibri"/>
              </a:rPr>
              <a:t>•	First exam results indicate similar scores to in-person results from previous semesters, indicating good exam integrity.</a:t>
            </a:r>
          </a:p>
          <a:p>
            <a:endParaRPr lang="en-US" sz="2000" b="0" dirty="0"/>
          </a:p>
        </p:txBody>
      </p:sp>
      <p:pic>
        <p:nvPicPr>
          <p:cNvPr id="7" name="Purdue CoBrand" descr="Purdue CoBrand Logo">
            <a:extLst>
              <a:ext uri="{FF2B5EF4-FFF2-40B4-BE49-F238E27FC236}">
                <a16:creationId xmlns:a16="http://schemas.microsoft.com/office/drawing/2014/main" id="{1E2AD856-2FEC-334A-B913-EBD1BE91E3D5}"/>
              </a:ext>
            </a:extLst>
          </p:cNvPr>
          <p:cNvPicPr>
            <a:picLocks noChangeAspect="1"/>
          </p:cNvPicPr>
          <p:nvPr/>
        </p:nvPicPr>
        <p:blipFill>
          <a:blip r:embed="rId3"/>
          <a:srcRect/>
          <a:stretch/>
        </p:blipFill>
        <p:spPr>
          <a:xfrm>
            <a:off x="868011" y="6072299"/>
            <a:ext cx="3454400" cy="365760"/>
          </a:xfrm>
          <a:prstGeom prst="rect">
            <a:avLst/>
          </a:prstGeom>
        </p:spPr>
      </p:pic>
      <p:sp>
        <p:nvSpPr>
          <p:cNvPr id="5" name="Date">
            <a:extLst>
              <a:ext uri="{FF2B5EF4-FFF2-40B4-BE49-F238E27FC236}">
                <a16:creationId xmlns:a16="http://schemas.microsoft.com/office/drawing/2014/main" id="{FB00B505-51CF-DF41-A6F5-045261D896B1}"/>
              </a:ext>
            </a:extLst>
          </p:cNvPr>
          <p:cNvSpPr>
            <a:spLocks noGrp="1"/>
          </p:cNvSpPr>
          <p:nvPr>
            <p:ph type="dt" sz="half" idx="10"/>
          </p:nvPr>
        </p:nvSpPr>
        <p:spPr/>
        <p:txBody>
          <a:bodyPr/>
          <a:lstStyle/>
          <a:p>
            <a:fld id="{93C70D44-4D52-E745-B943-20C0DA58653C}" type="datetime1">
              <a:rPr lang="en-US" smtClean="0"/>
              <a:pPr/>
              <a:t>5/26/20</a:t>
            </a:fld>
            <a:endParaRPr lang="en-US" dirty="0"/>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6</a:t>
            </a:fld>
            <a:endParaRPr lang="en-US" dirty="0"/>
          </a:p>
        </p:txBody>
      </p:sp>
      <p:sp>
        <p:nvSpPr>
          <p:cNvPr id="8" name="Rectangle 7">
            <a:extLst>
              <a:ext uri="{FF2B5EF4-FFF2-40B4-BE49-F238E27FC236}">
                <a16:creationId xmlns:a16="http://schemas.microsoft.com/office/drawing/2014/main" id="{39CBFD93-C6F9-7045-AE6C-DD9BC250ACFC}"/>
              </a:ext>
            </a:extLst>
          </p:cNvPr>
          <p:cNvSpPr/>
          <p:nvPr/>
        </p:nvSpPr>
        <p:spPr>
          <a:xfrm>
            <a:off x="2755075" y="5983005"/>
            <a:ext cx="1306079" cy="512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a:extLst>
              <a:ext uri="{FF2B5EF4-FFF2-40B4-BE49-F238E27FC236}">
                <a16:creationId xmlns:a16="http://schemas.microsoft.com/office/drawing/2014/main" id="{29133F2F-4FFB-EA4D-8E3C-F373121A822F}"/>
              </a:ext>
            </a:extLst>
          </p:cNvPr>
          <p:cNvSpPr>
            <a:spLocks noGrp="1"/>
          </p:cNvSpPr>
          <p:nvPr>
            <p:ph type="ctrTitle"/>
          </p:nvPr>
        </p:nvSpPr>
        <p:spPr>
          <a:xfrm>
            <a:off x="1128502" y="437030"/>
            <a:ext cx="7142832" cy="512448"/>
          </a:xfrm>
        </p:spPr>
        <p:txBody>
          <a:bodyPr/>
          <a:lstStyle/>
          <a:p>
            <a:r>
              <a:rPr lang="en-US" dirty="0"/>
              <a:t>Resilient Pedagogy – EAPS 106 Geosciences in Cinema</a:t>
            </a:r>
          </a:p>
        </p:txBody>
      </p:sp>
    </p:spTree>
    <p:extLst>
      <p:ext uri="{BB962C8B-B14F-4D97-AF65-F5344CB8AC3E}">
        <p14:creationId xmlns:p14="http://schemas.microsoft.com/office/powerpoint/2010/main" val="1020138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p:txBody>
          <a:bodyPr/>
          <a:lstStyle/>
          <a:p>
            <a:r>
              <a:rPr lang="en-US" dirty="0"/>
              <a:t>Resilient Pedagogy   - Implementation – IMPACT X+ </a:t>
            </a:r>
          </a:p>
        </p:txBody>
      </p:sp>
      <p:sp>
        <p:nvSpPr>
          <p:cNvPr id="3" name="Subhead">
            <a:extLst>
              <a:ext uri="{FF2B5EF4-FFF2-40B4-BE49-F238E27FC236}">
                <a16:creationId xmlns:a16="http://schemas.microsoft.com/office/drawing/2014/main" id="{ACEB0132-27E3-124A-9A10-C1163F4F58B3}"/>
              </a:ext>
            </a:extLst>
          </p:cNvPr>
          <p:cNvSpPr>
            <a:spLocks noGrp="1"/>
          </p:cNvSpPr>
          <p:nvPr>
            <p:ph type="subTitle" idx="1"/>
          </p:nvPr>
        </p:nvSpPr>
        <p:spPr>
          <a:xfrm>
            <a:off x="844258" y="1024830"/>
            <a:ext cx="7828687" cy="2298065"/>
          </a:xfrm>
        </p:spPr>
        <p:txBody>
          <a:bodyPr/>
          <a:lstStyle/>
          <a:p>
            <a:r>
              <a:rPr lang="en-US" sz="1800" dirty="0"/>
              <a:t>IMPACT X+ Project</a:t>
            </a:r>
          </a:p>
          <a:p>
            <a:pPr marL="342900" indent="-342900">
              <a:buFont typeface="Arial" panose="020B0604020202020204" pitchFamily="34" charset="0"/>
              <a:buChar char="•"/>
            </a:pPr>
            <a:r>
              <a:rPr lang="en-US" sz="1400" b="0" dirty="0"/>
              <a:t>Implement resilient pedagogy at scale for courses by fall</a:t>
            </a:r>
          </a:p>
          <a:p>
            <a:pPr marL="342900" indent="-342900">
              <a:buFont typeface="Arial" panose="020B0604020202020204" pitchFamily="34" charset="0"/>
              <a:buChar char="•"/>
            </a:pPr>
            <a:r>
              <a:rPr lang="en-US" sz="1400" b="0" dirty="0"/>
              <a:t>22 of our best, most innovative faculty instructors are creating course design archetypes for large lecture, lab intensive, experiential, writing intensive, and project/team/design courses</a:t>
            </a:r>
          </a:p>
          <a:p>
            <a:pPr marL="342900" indent="-342900">
              <a:buFont typeface="Arial" panose="020B0604020202020204" pitchFamily="34" charset="0"/>
              <a:buChar char="•"/>
            </a:pPr>
            <a:r>
              <a:rPr lang="en-US" sz="1400" b="0" dirty="0"/>
              <a:t>Faculty will work with instructional designers, video production, teaching technology experts to redesign their courses as hybrid/resilient, flexible for face-to-face and online delivery </a:t>
            </a:r>
          </a:p>
          <a:p>
            <a:pPr marL="342900" indent="-342900">
              <a:buFont typeface="Arial" panose="020B0604020202020204" pitchFamily="34" charset="0"/>
              <a:buChar char="•"/>
            </a:pPr>
            <a:r>
              <a:rPr lang="en-US" sz="1400" b="0" dirty="0"/>
              <a:t>Course Prioritization – maximize effect of effort – highest enrollment, new beginner courses, core curriculum, international students</a:t>
            </a:r>
          </a:p>
        </p:txBody>
      </p:sp>
      <p:pic>
        <p:nvPicPr>
          <p:cNvPr id="7" name="Purdue CoBrand" descr="Purdue CoBrand Logo">
            <a:extLst>
              <a:ext uri="{FF2B5EF4-FFF2-40B4-BE49-F238E27FC236}">
                <a16:creationId xmlns:a16="http://schemas.microsoft.com/office/drawing/2014/main" id="{1E2AD856-2FEC-334A-B913-EBD1BE91E3D5}"/>
              </a:ext>
            </a:extLst>
          </p:cNvPr>
          <p:cNvPicPr>
            <a:picLocks noChangeAspect="1"/>
          </p:cNvPicPr>
          <p:nvPr/>
        </p:nvPicPr>
        <p:blipFill>
          <a:blip r:embed="rId3"/>
          <a:srcRect/>
          <a:stretch/>
        </p:blipFill>
        <p:spPr>
          <a:xfrm>
            <a:off x="868011" y="6072299"/>
            <a:ext cx="3454400" cy="365760"/>
          </a:xfrm>
          <a:prstGeom prst="rect">
            <a:avLst/>
          </a:prstGeom>
        </p:spPr>
      </p:pic>
      <p:sp>
        <p:nvSpPr>
          <p:cNvPr id="5" name="Date">
            <a:extLst>
              <a:ext uri="{FF2B5EF4-FFF2-40B4-BE49-F238E27FC236}">
                <a16:creationId xmlns:a16="http://schemas.microsoft.com/office/drawing/2014/main" id="{FB00B505-51CF-DF41-A6F5-045261D896B1}"/>
              </a:ext>
            </a:extLst>
          </p:cNvPr>
          <p:cNvSpPr>
            <a:spLocks noGrp="1"/>
          </p:cNvSpPr>
          <p:nvPr>
            <p:ph type="dt" sz="half" idx="10"/>
          </p:nvPr>
        </p:nvSpPr>
        <p:spPr/>
        <p:txBody>
          <a:bodyPr/>
          <a:lstStyle/>
          <a:p>
            <a:fld id="{93C70D44-4D52-E745-B943-20C0DA58653C}" type="datetime1">
              <a:rPr lang="en-US" smtClean="0"/>
              <a:pPr/>
              <a:t>5/26/20</a:t>
            </a:fld>
            <a:endParaRPr lang="en-US" dirty="0"/>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7</a:t>
            </a:fld>
            <a:endParaRPr lang="en-US" dirty="0"/>
          </a:p>
        </p:txBody>
      </p:sp>
      <p:sp>
        <p:nvSpPr>
          <p:cNvPr id="8" name="Rectangle 7">
            <a:extLst>
              <a:ext uri="{FF2B5EF4-FFF2-40B4-BE49-F238E27FC236}">
                <a16:creationId xmlns:a16="http://schemas.microsoft.com/office/drawing/2014/main" id="{39CBFD93-C6F9-7045-AE6C-DD9BC250ACFC}"/>
              </a:ext>
            </a:extLst>
          </p:cNvPr>
          <p:cNvSpPr/>
          <p:nvPr/>
        </p:nvSpPr>
        <p:spPr>
          <a:xfrm>
            <a:off x="2755075" y="5983005"/>
            <a:ext cx="1306079" cy="512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Diagram 12">
            <a:extLst>
              <a:ext uri="{FF2B5EF4-FFF2-40B4-BE49-F238E27FC236}">
                <a16:creationId xmlns:a16="http://schemas.microsoft.com/office/drawing/2014/main" id="{8F809F77-C7A6-184F-BB83-B4800E4D9432}"/>
              </a:ext>
            </a:extLst>
          </p:cNvPr>
          <p:cNvGraphicFramePr/>
          <p:nvPr>
            <p:extLst>
              <p:ext uri="{D42A27DB-BD31-4B8C-83A1-F6EECF244321}">
                <p14:modId xmlns:p14="http://schemas.microsoft.com/office/powerpoint/2010/main" val="1678449678"/>
              </p:ext>
            </p:extLst>
          </p:nvPr>
        </p:nvGraphicFramePr>
        <p:xfrm>
          <a:off x="868011" y="3416841"/>
          <a:ext cx="5796025" cy="22852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Up Arrow 16">
            <a:extLst>
              <a:ext uri="{FF2B5EF4-FFF2-40B4-BE49-F238E27FC236}">
                <a16:creationId xmlns:a16="http://schemas.microsoft.com/office/drawing/2014/main" id="{0EC8E955-36A9-5C4F-83F7-3C2F75189A31}"/>
              </a:ext>
            </a:extLst>
          </p:cNvPr>
          <p:cNvSpPr/>
          <p:nvPr/>
        </p:nvSpPr>
        <p:spPr>
          <a:xfrm>
            <a:off x="546666" y="3678313"/>
            <a:ext cx="290389" cy="2036619"/>
          </a:xfrm>
          <a:prstGeom prst="up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Brace 17">
            <a:extLst>
              <a:ext uri="{FF2B5EF4-FFF2-40B4-BE49-F238E27FC236}">
                <a16:creationId xmlns:a16="http://schemas.microsoft.com/office/drawing/2014/main" id="{6F0E7E27-49C3-2B4E-BBC5-BF855790B526}"/>
              </a:ext>
            </a:extLst>
          </p:cNvPr>
          <p:cNvSpPr/>
          <p:nvPr/>
        </p:nvSpPr>
        <p:spPr>
          <a:xfrm>
            <a:off x="6244395" y="3465193"/>
            <a:ext cx="351948" cy="105272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6DB39C66-E398-9F49-A225-FF1C918710DF}"/>
              </a:ext>
            </a:extLst>
          </p:cNvPr>
          <p:cNvSpPr txBox="1"/>
          <p:nvPr/>
        </p:nvSpPr>
        <p:spPr>
          <a:xfrm>
            <a:off x="6596344" y="3492193"/>
            <a:ext cx="2076602" cy="1077218"/>
          </a:xfrm>
          <a:prstGeom prst="rect">
            <a:avLst/>
          </a:prstGeom>
          <a:solidFill>
            <a:schemeClr val="accent4"/>
          </a:solidFill>
        </p:spPr>
        <p:txBody>
          <a:bodyPr wrap="square" rtlCol="0">
            <a:spAutoFit/>
          </a:bodyPr>
          <a:lstStyle/>
          <a:p>
            <a:r>
              <a:rPr lang="en-US" sz="1600" dirty="0"/>
              <a:t>~10% F20 catalog</a:t>
            </a:r>
          </a:p>
          <a:p>
            <a:r>
              <a:rPr lang="en-US" sz="1600" dirty="0"/>
              <a:t>&gt;50% enrollments</a:t>
            </a:r>
          </a:p>
          <a:p>
            <a:r>
              <a:rPr lang="en-US" sz="1600" dirty="0"/>
              <a:t>residential &amp; </a:t>
            </a:r>
          </a:p>
          <a:p>
            <a:r>
              <a:rPr lang="en-US" sz="1600" dirty="0"/>
              <a:t>fully online sections</a:t>
            </a:r>
          </a:p>
        </p:txBody>
      </p:sp>
      <p:sp>
        <p:nvSpPr>
          <p:cNvPr id="20" name="TextBox 19">
            <a:extLst>
              <a:ext uri="{FF2B5EF4-FFF2-40B4-BE49-F238E27FC236}">
                <a16:creationId xmlns:a16="http://schemas.microsoft.com/office/drawing/2014/main" id="{E92D1BC6-34F6-1442-A963-584836CEAB58}"/>
              </a:ext>
            </a:extLst>
          </p:cNvPr>
          <p:cNvSpPr txBox="1"/>
          <p:nvPr/>
        </p:nvSpPr>
        <p:spPr>
          <a:xfrm>
            <a:off x="322327" y="3280527"/>
            <a:ext cx="718466" cy="369332"/>
          </a:xfrm>
          <a:prstGeom prst="rect">
            <a:avLst/>
          </a:prstGeom>
          <a:solidFill>
            <a:schemeClr val="accent4">
              <a:lumMod val="85000"/>
            </a:schemeClr>
          </a:solidFill>
          <a:ln>
            <a:noFill/>
          </a:ln>
        </p:spPr>
        <p:txBody>
          <a:bodyPr wrap="none" rtlCol="0">
            <a:spAutoFit/>
          </a:bodyPr>
          <a:lstStyle/>
          <a:p>
            <a:r>
              <a:rPr lang="en-US" dirty="0"/>
              <a:t>effort</a:t>
            </a:r>
          </a:p>
        </p:txBody>
      </p:sp>
    </p:spTree>
    <p:extLst>
      <p:ext uri="{BB962C8B-B14F-4D97-AF65-F5344CB8AC3E}">
        <p14:creationId xmlns:p14="http://schemas.microsoft.com/office/powerpoint/2010/main" val="2647530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p:txBody>
          <a:bodyPr/>
          <a:lstStyle/>
          <a:p>
            <a:r>
              <a:rPr lang="en-US" dirty="0"/>
              <a:t>Resilient Pedagogy   - Other Universities</a:t>
            </a:r>
          </a:p>
        </p:txBody>
      </p:sp>
      <p:sp>
        <p:nvSpPr>
          <p:cNvPr id="3" name="Subhead">
            <a:extLst>
              <a:ext uri="{FF2B5EF4-FFF2-40B4-BE49-F238E27FC236}">
                <a16:creationId xmlns:a16="http://schemas.microsoft.com/office/drawing/2014/main" id="{ACEB0132-27E3-124A-9A10-C1163F4F58B3}"/>
              </a:ext>
            </a:extLst>
          </p:cNvPr>
          <p:cNvSpPr>
            <a:spLocks noGrp="1"/>
          </p:cNvSpPr>
          <p:nvPr>
            <p:ph type="subTitle" idx="1"/>
          </p:nvPr>
        </p:nvSpPr>
        <p:spPr>
          <a:xfrm>
            <a:off x="900032" y="1203748"/>
            <a:ext cx="7078045" cy="1364476"/>
          </a:xfrm>
        </p:spPr>
        <p:txBody>
          <a:bodyPr/>
          <a:lstStyle/>
          <a:p>
            <a:r>
              <a:rPr lang="en-US" sz="2000" dirty="0"/>
              <a:t>As a Concept others are on this Path</a:t>
            </a:r>
          </a:p>
          <a:p>
            <a:pPr marL="342900" indent="-342900">
              <a:buFont typeface="Arial" panose="020B0604020202020204" pitchFamily="34" charset="0"/>
              <a:buChar char="•"/>
            </a:pPr>
            <a:r>
              <a:rPr lang="en-US" sz="1800" b="0" dirty="0"/>
              <a:t>Michigan State </a:t>
            </a:r>
            <a:r>
              <a:rPr lang="en-US" sz="1200" b="0" dirty="0">
                <a:hlinkClick r:id="rId3"/>
              </a:rPr>
              <a:t>http://</a:t>
            </a:r>
            <a:r>
              <a:rPr lang="en-US" sz="1200" b="0" dirty="0" err="1">
                <a:hlinkClick r:id="rId3"/>
              </a:rPr>
              <a:t>www.cal.msu.edu</a:t>
            </a:r>
            <a:r>
              <a:rPr lang="en-US" sz="1200" b="0" dirty="0">
                <a:hlinkClick r:id="rId3"/>
              </a:rPr>
              <a:t>/about/</a:t>
            </a:r>
            <a:r>
              <a:rPr lang="en-US" sz="1200" b="0" dirty="0" err="1">
                <a:hlinkClick r:id="rId3"/>
              </a:rPr>
              <a:t>longview</a:t>
            </a:r>
            <a:r>
              <a:rPr lang="en-US" sz="1200" b="0" dirty="0">
                <a:hlinkClick r:id="rId3"/>
              </a:rPr>
              <a:t>/imagining-resilient-pedagogy</a:t>
            </a:r>
            <a:endParaRPr lang="en-US" sz="1200" b="0" dirty="0"/>
          </a:p>
          <a:p>
            <a:pPr marL="342900" indent="-342900">
              <a:buFont typeface="Arial" panose="020B0604020202020204" pitchFamily="34" charset="0"/>
              <a:buChar char="•"/>
            </a:pPr>
            <a:r>
              <a:rPr lang="en-US" sz="1800" b="0" dirty="0"/>
              <a:t>Michigan</a:t>
            </a:r>
            <a:r>
              <a:rPr lang="en-US" sz="2000" b="0" dirty="0"/>
              <a:t> </a:t>
            </a:r>
            <a:r>
              <a:rPr lang="en-US" sz="1100" b="0" dirty="0">
                <a:hlinkClick r:id="rId4"/>
              </a:rPr>
              <a:t>https://</a:t>
            </a:r>
            <a:r>
              <a:rPr lang="en-US" sz="1100" b="0" dirty="0" err="1">
                <a:hlinkClick r:id="rId4"/>
              </a:rPr>
              <a:t>ai.umich.edu</a:t>
            </a:r>
            <a:r>
              <a:rPr lang="en-US" sz="1100" b="0" dirty="0">
                <a:hlinkClick r:id="rId4"/>
              </a:rPr>
              <a:t>/blog/preparing-for-future-disruption-hybrid-resilient-teaching-for-a-new-instructional-age/</a:t>
            </a:r>
            <a:endParaRPr lang="en-US" sz="2000" b="0" dirty="0"/>
          </a:p>
        </p:txBody>
      </p:sp>
      <p:pic>
        <p:nvPicPr>
          <p:cNvPr id="7" name="Purdue CoBrand" descr="Purdue CoBrand Logo">
            <a:extLst>
              <a:ext uri="{FF2B5EF4-FFF2-40B4-BE49-F238E27FC236}">
                <a16:creationId xmlns:a16="http://schemas.microsoft.com/office/drawing/2014/main" id="{1E2AD856-2FEC-334A-B913-EBD1BE91E3D5}"/>
              </a:ext>
            </a:extLst>
          </p:cNvPr>
          <p:cNvPicPr>
            <a:picLocks noChangeAspect="1"/>
          </p:cNvPicPr>
          <p:nvPr/>
        </p:nvPicPr>
        <p:blipFill>
          <a:blip r:embed="rId5"/>
          <a:srcRect/>
          <a:stretch/>
        </p:blipFill>
        <p:spPr>
          <a:xfrm>
            <a:off x="868011" y="6072299"/>
            <a:ext cx="3454400" cy="365760"/>
          </a:xfrm>
          <a:prstGeom prst="rect">
            <a:avLst/>
          </a:prstGeom>
        </p:spPr>
      </p:pic>
      <p:sp>
        <p:nvSpPr>
          <p:cNvPr id="5" name="Date">
            <a:extLst>
              <a:ext uri="{FF2B5EF4-FFF2-40B4-BE49-F238E27FC236}">
                <a16:creationId xmlns:a16="http://schemas.microsoft.com/office/drawing/2014/main" id="{FB00B505-51CF-DF41-A6F5-045261D896B1}"/>
              </a:ext>
            </a:extLst>
          </p:cNvPr>
          <p:cNvSpPr>
            <a:spLocks noGrp="1"/>
          </p:cNvSpPr>
          <p:nvPr>
            <p:ph type="dt" sz="half" idx="10"/>
          </p:nvPr>
        </p:nvSpPr>
        <p:spPr/>
        <p:txBody>
          <a:bodyPr/>
          <a:lstStyle/>
          <a:p>
            <a:fld id="{93C70D44-4D52-E745-B943-20C0DA58653C}" type="datetime1">
              <a:rPr lang="en-US" smtClean="0"/>
              <a:pPr/>
              <a:t>5/26/20</a:t>
            </a:fld>
            <a:endParaRPr lang="en-US" dirty="0"/>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8</a:t>
            </a:fld>
            <a:endParaRPr lang="en-US" dirty="0"/>
          </a:p>
        </p:txBody>
      </p:sp>
      <p:sp>
        <p:nvSpPr>
          <p:cNvPr id="8" name="Rectangle 7">
            <a:extLst>
              <a:ext uri="{FF2B5EF4-FFF2-40B4-BE49-F238E27FC236}">
                <a16:creationId xmlns:a16="http://schemas.microsoft.com/office/drawing/2014/main" id="{39CBFD93-C6F9-7045-AE6C-DD9BC250ACFC}"/>
              </a:ext>
            </a:extLst>
          </p:cNvPr>
          <p:cNvSpPr/>
          <p:nvPr/>
        </p:nvSpPr>
        <p:spPr>
          <a:xfrm>
            <a:off x="2755075" y="5983005"/>
            <a:ext cx="1306079" cy="512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head">
            <a:extLst>
              <a:ext uri="{FF2B5EF4-FFF2-40B4-BE49-F238E27FC236}">
                <a16:creationId xmlns:a16="http://schemas.microsoft.com/office/drawing/2014/main" id="{0BA09368-A31F-164A-9395-C5D2CA05003F}"/>
              </a:ext>
            </a:extLst>
          </p:cNvPr>
          <p:cNvSpPr txBox="1">
            <a:spLocks/>
          </p:cNvSpPr>
          <p:nvPr/>
        </p:nvSpPr>
        <p:spPr>
          <a:xfrm>
            <a:off x="868011" y="2748517"/>
            <a:ext cx="7583262" cy="990015"/>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2"/>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US" sz="2000" dirty="0"/>
              <a:t>Implementation at Scale</a:t>
            </a:r>
            <a:endParaRPr lang="en-US" sz="2000" b="0" dirty="0"/>
          </a:p>
          <a:p>
            <a:r>
              <a:rPr lang="en-US" sz="1800" b="0" dirty="0"/>
              <a:t>To our knowledge no one else is implementing at this scale and intentionality for Fall 2020</a:t>
            </a:r>
            <a:endParaRPr lang="en-US" sz="1800" dirty="0"/>
          </a:p>
        </p:txBody>
      </p:sp>
      <p:sp>
        <p:nvSpPr>
          <p:cNvPr id="15" name="Subhead">
            <a:extLst>
              <a:ext uri="{FF2B5EF4-FFF2-40B4-BE49-F238E27FC236}">
                <a16:creationId xmlns:a16="http://schemas.microsoft.com/office/drawing/2014/main" id="{F6804AC0-775C-5744-A2DE-4719C7012B62}"/>
              </a:ext>
            </a:extLst>
          </p:cNvPr>
          <p:cNvSpPr txBox="1">
            <a:spLocks/>
          </p:cNvSpPr>
          <p:nvPr/>
        </p:nvSpPr>
        <p:spPr>
          <a:xfrm>
            <a:off x="900032" y="3993559"/>
            <a:ext cx="7306514" cy="1544012"/>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2"/>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US" sz="2000" dirty="0"/>
              <a:t>IMPACT has set the stage for Purdue to Lead</a:t>
            </a:r>
            <a:endParaRPr lang="en-US" sz="2000" b="0" dirty="0"/>
          </a:p>
          <a:p>
            <a:r>
              <a:rPr lang="en-US" sz="1800" b="0" dirty="0"/>
              <a:t>The autonomy-supportive learning environment created through the learner-centered model promotes flexibility for equitable, accessible, and inclusive paths for students, that may not previously have been an available option. It also emphasizes the robust and resilient nature of the Boilermaker spirit. </a:t>
            </a:r>
          </a:p>
        </p:txBody>
      </p:sp>
    </p:spTree>
    <p:extLst>
      <p:ext uri="{BB962C8B-B14F-4D97-AF65-F5344CB8AC3E}">
        <p14:creationId xmlns:p14="http://schemas.microsoft.com/office/powerpoint/2010/main" val="3686564852"/>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resentation1" id="{0F7A2058-D776-41B7-84A0-0C874A3FCA7D}" vid="{0B5A5621-8B38-4282-8CA5-79EF5D6FFF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Purdue2</Template>
  <TotalTime>205</TotalTime>
  <Words>901</Words>
  <Application>Microsoft Macintosh PowerPoint</Application>
  <PresentationFormat>On-screen Show (4:3)</PresentationFormat>
  <Paragraphs>103</Paragraphs>
  <Slides>8</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vt:i4>
      </vt:variant>
    </vt:vector>
  </HeadingPairs>
  <TitlesOfParts>
    <vt:vector size="20" baseType="lpstr">
      <vt:lpstr>United Sans Rg Md</vt:lpstr>
      <vt:lpstr>United Sans Cd Md</vt:lpstr>
      <vt:lpstr>Acumin Pro Semibold</vt:lpstr>
      <vt:lpstr>Calibri</vt:lpstr>
      <vt:lpstr>Arial</vt:lpstr>
      <vt:lpstr>Wingdings</vt:lpstr>
      <vt:lpstr>Acumin Pro</vt:lpstr>
      <vt:lpstr>Acumin Pro ExtraCondensed</vt:lpstr>
      <vt:lpstr>Acumin Pro SemiCondensed</vt:lpstr>
      <vt:lpstr>Acumin Pro ExtraCondensed Smbd</vt:lpstr>
      <vt:lpstr>Acumin Pro Medium</vt:lpstr>
      <vt:lpstr>Purdue2</vt:lpstr>
      <vt:lpstr>IMPACT X+ :  Resilient Pedagogy  &amp;  Learner-Center Design  </vt:lpstr>
      <vt:lpstr>Resilient Pedagogy</vt:lpstr>
      <vt:lpstr>Resilient Pedagogy – Guiding Principles</vt:lpstr>
      <vt:lpstr>Resilient Pedagogy – Example</vt:lpstr>
      <vt:lpstr>Resilient Pedagogy – EAPS 106 Geosciences in Cinema</vt:lpstr>
      <vt:lpstr>Resilient Pedagogy – EAPS 106 Geosciences in Cinema</vt:lpstr>
      <vt:lpstr>Resilient Pedagogy   - Implementation – IMPACT X+ </vt:lpstr>
      <vt:lpstr>Resilient Pedagogy   - Other Universities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Rickus, Jenna L.</dc:creator>
  <cp:lastModifiedBy>Rickus, Jenna L.</cp:lastModifiedBy>
  <cp:revision>12</cp:revision>
  <dcterms:created xsi:type="dcterms:W3CDTF">2020-05-24T16:25:31Z</dcterms:created>
  <dcterms:modified xsi:type="dcterms:W3CDTF">2020-05-26T11:22:03Z</dcterms:modified>
</cp:coreProperties>
</file>