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22"/>
  </p:notesMasterIdLst>
  <p:handoutMasterIdLst>
    <p:handoutMasterId r:id="rId23"/>
  </p:handoutMasterIdLst>
  <p:sldIdLst>
    <p:sldId id="256" r:id="rId2"/>
    <p:sldId id="257" r:id="rId3"/>
    <p:sldId id="258" r:id="rId4"/>
    <p:sldId id="259" r:id="rId5"/>
    <p:sldId id="261" r:id="rId6"/>
    <p:sldId id="260" r:id="rId7"/>
    <p:sldId id="262" r:id="rId8"/>
    <p:sldId id="263" r:id="rId9"/>
    <p:sldId id="264" r:id="rId10"/>
    <p:sldId id="265" r:id="rId11"/>
    <p:sldId id="271" r:id="rId12"/>
    <p:sldId id="272" r:id="rId13"/>
    <p:sldId id="266" r:id="rId14"/>
    <p:sldId id="267" r:id="rId15"/>
    <p:sldId id="269" r:id="rId16"/>
    <p:sldId id="277" r:id="rId17"/>
    <p:sldId id="273" r:id="rId18"/>
    <p:sldId id="275" r:id="rId19"/>
    <p:sldId id="274" r:id="rId20"/>
    <p:sldId id="270"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AEE60-7D11-D4E9-01EA-55DB25592696}" v="30" dt="2025-08-14T20:44:09.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95" d="100"/>
          <a:sy n="95" d="100"/>
        </p:scale>
        <p:origin x="396" y="84"/>
      </p:cViewPr>
      <p:guideLst/>
    </p:cSldViewPr>
  </p:slideViewPr>
  <p:outlineViewPr>
    <p:cViewPr>
      <p:scale>
        <a:sx n="33" d="100"/>
        <a:sy n="33" d="100"/>
      </p:scale>
      <p:origin x="0" y="-203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Carroll-Altman" userId="S::hecarrol@purdue.edu::5c073e7c-ac1a-4cae-88ab-386434d5e397" providerId="AD" clId="Web-{498AEE60-7D11-D4E9-01EA-55DB25592696}"/>
    <pc:docChg chg="modSld">
      <pc:chgData name="Hannah Carroll-Altman" userId="S::hecarrol@purdue.edu::5c073e7c-ac1a-4cae-88ab-386434d5e397" providerId="AD" clId="Web-{498AEE60-7D11-D4E9-01EA-55DB25592696}" dt="2025-08-14T20:44:09.440" v="26" actId="20577"/>
      <pc:docMkLst>
        <pc:docMk/>
      </pc:docMkLst>
      <pc:sldChg chg="modSp">
        <pc:chgData name="Hannah Carroll-Altman" userId="S::hecarrol@purdue.edu::5c073e7c-ac1a-4cae-88ab-386434d5e397" providerId="AD" clId="Web-{498AEE60-7D11-D4E9-01EA-55DB25592696}" dt="2025-08-14T18:44:15.067" v="15" actId="20577"/>
        <pc:sldMkLst>
          <pc:docMk/>
          <pc:sldMk cId="465620247" sldId="256"/>
        </pc:sldMkLst>
        <pc:spChg chg="mod">
          <ac:chgData name="Hannah Carroll-Altman" userId="S::hecarrol@purdue.edu::5c073e7c-ac1a-4cae-88ab-386434d5e397" providerId="AD" clId="Web-{498AEE60-7D11-D4E9-01EA-55DB25592696}" dt="2025-08-14T18:44:15.067" v="15" actId="20577"/>
          <ac:spMkLst>
            <pc:docMk/>
            <pc:sldMk cId="465620247" sldId="256"/>
            <ac:spMk id="3" creationId="{00000000-0000-0000-0000-000000000000}"/>
          </ac:spMkLst>
        </pc:spChg>
      </pc:sldChg>
      <pc:sldChg chg="modSp">
        <pc:chgData name="Hannah Carroll-Altman" userId="S::hecarrol@purdue.edu::5c073e7c-ac1a-4cae-88ab-386434d5e397" providerId="AD" clId="Web-{498AEE60-7D11-D4E9-01EA-55DB25592696}" dt="2025-08-14T18:38:54.637" v="11" actId="20577"/>
        <pc:sldMkLst>
          <pc:docMk/>
          <pc:sldMk cId="1332254533" sldId="259"/>
        </pc:sldMkLst>
        <pc:spChg chg="mod">
          <ac:chgData name="Hannah Carroll-Altman" userId="S::hecarrol@purdue.edu::5c073e7c-ac1a-4cae-88ab-386434d5e397" providerId="AD" clId="Web-{498AEE60-7D11-D4E9-01EA-55DB25592696}" dt="2025-08-14T18:38:54.637" v="11" actId="20577"/>
          <ac:spMkLst>
            <pc:docMk/>
            <pc:sldMk cId="1332254533" sldId="259"/>
            <ac:spMk id="3" creationId="{00000000-0000-0000-0000-000000000000}"/>
          </ac:spMkLst>
        </pc:spChg>
      </pc:sldChg>
      <pc:sldChg chg="modSp">
        <pc:chgData name="Hannah Carroll-Altman" userId="S::hecarrol@purdue.edu::5c073e7c-ac1a-4cae-88ab-386434d5e397" providerId="AD" clId="Web-{498AEE60-7D11-D4E9-01EA-55DB25592696}" dt="2025-08-14T18:39:27.591" v="14" actId="20577"/>
        <pc:sldMkLst>
          <pc:docMk/>
          <pc:sldMk cId="515671272" sldId="262"/>
        </pc:sldMkLst>
        <pc:spChg chg="mod">
          <ac:chgData name="Hannah Carroll-Altman" userId="S::hecarrol@purdue.edu::5c073e7c-ac1a-4cae-88ab-386434d5e397" providerId="AD" clId="Web-{498AEE60-7D11-D4E9-01EA-55DB25592696}" dt="2025-08-14T18:39:27.591" v="14" actId="20577"/>
          <ac:spMkLst>
            <pc:docMk/>
            <pc:sldMk cId="515671272" sldId="262"/>
            <ac:spMk id="3" creationId="{00000000-0000-0000-0000-000000000000}"/>
          </ac:spMkLst>
        </pc:spChg>
      </pc:sldChg>
      <pc:sldChg chg="modSp">
        <pc:chgData name="Hannah Carroll-Altman" userId="S::hecarrol@purdue.edu::5c073e7c-ac1a-4cae-88ab-386434d5e397" providerId="AD" clId="Web-{498AEE60-7D11-D4E9-01EA-55DB25592696}" dt="2025-08-14T18:48:41.121" v="23" actId="20577"/>
        <pc:sldMkLst>
          <pc:docMk/>
          <pc:sldMk cId="4232582568" sldId="270"/>
        </pc:sldMkLst>
        <pc:spChg chg="mod">
          <ac:chgData name="Hannah Carroll-Altman" userId="S::hecarrol@purdue.edu::5c073e7c-ac1a-4cae-88ab-386434d5e397" providerId="AD" clId="Web-{498AEE60-7D11-D4E9-01EA-55DB25592696}" dt="2025-08-14T18:48:41.121" v="23" actId="20577"/>
          <ac:spMkLst>
            <pc:docMk/>
            <pc:sldMk cId="4232582568" sldId="270"/>
            <ac:spMk id="3" creationId="{00000000-0000-0000-0000-000000000000}"/>
          </ac:spMkLst>
        </pc:spChg>
      </pc:sldChg>
      <pc:sldChg chg="modSp">
        <pc:chgData name="Hannah Carroll-Altman" userId="S::hecarrol@purdue.edu::5c073e7c-ac1a-4cae-88ab-386434d5e397" providerId="AD" clId="Web-{498AEE60-7D11-D4E9-01EA-55DB25592696}" dt="2025-08-14T20:44:09.440" v="26" actId="20577"/>
        <pc:sldMkLst>
          <pc:docMk/>
          <pc:sldMk cId="1824624497" sldId="272"/>
        </pc:sldMkLst>
        <pc:spChg chg="mod">
          <ac:chgData name="Hannah Carroll-Altman" userId="S::hecarrol@purdue.edu::5c073e7c-ac1a-4cae-88ab-386434d5e397" providerId="AD" clId="Web-{498AEE60-7D11-D4E9-01EA-55DB25592696}" dt="2025-08-14T20:44:09.440" v="26" actId="20577"/>
          <ac:spMkLst>
            <pc:docMk/>
            <pc:sldMk cId="1824624497" sldId="272"/>
            <ac:spMk id="3" creationId="{00000000-0000-0000-0000-000000000000}"/>
          </ac:spMkLst>
        </pc:spChg>
      </pc:sldChg>
    </pc:docChg>
  </pc:docChgLst>
  <pc:docChgLst>
    <pc:chgData name="Hannah Carroll-Altman" userId="5c073e7c-ac1a-4cae-88ab-386434d5e397" providerId="ADAL" clId="{31C6FA37-19CD-4791-A335-C4160853B335}"/>
    <pc:docChg chg="custSel modSld">
      <pc:chgData name="Hannah Carroll-Altman" userId="5c073e7c-ac1a-4cae-88ab-386434d5e397" providerId="ADAL" clId="{31C6FA37-19CD-4791-A335-C4160853B335}" dt="2024-09-24T15:48:46.367" v="219" actId="20577"/>
      <pc:docMkLst>
        <pc:docMk/>
      </pc:docMkLst>
      <pc:sldChg chg="modSp mod">
        <pc:chgData name="Hannah Carroll-Altman" userId="5c073e7c-ac1a-4cae-88ab-386434d5e397" providerId="ADAL" clId="{31C6FA37-19CD-4791-A335-C4160853B335}" dt="2024-09-24T15:43:00.207" v="6" actId="20577"/>
        <pc:sldMkLst>
          <pc:docMk/>
          <pc:sldMk cId="515671272" sldId="262"/>
        </pc:sldMkLst>
      </pc:sldChg>
      <pc:sldChg chg="modSp mod">
        <pc:chgData name="Hannah Carroll-Altman" userId="5c073e7c-ac1a-4cae-88ab-386434d5e397" providerId="ADAL" clId="{31C6FA37-19CD-4791-A335-C4160853B335}" dt="2024-09-24T15:43:15.629" v="15" actId="20577"/>
        <pc:sldMkLst>
          <pc:docMk/>
          <pc:sldMk cId="3201584624" sldId="263"/>
        </pc:sldMkLst>
      </pc:sldChg>
      <pc:sldChg chg="modSp mod">
        <pc:chgData name="Hannah Carroll-Altman" userId="5c073e7c-ac1a-4cae-88ab-386434d5e397" providerId="ADAL" clId="{31C6FA37-19CD-4791-A335-C4160853B335}" dt="2024-09-24T15:48:46.367" v="219" actId="20577"/>
        <pc:sldMkLst>
          <pc:docMk/>
          <pc:sldMk cId="4232582568" sldId="270"/>
        </pc:sldMkLst>
      </pc:sldChg>
      <pc:sldChg chg="modSp mod">
        <pc:chgData name="Hannah Carroll-Altman" userId="5c073e7c-ac1a-4cae-88ab-386434d5e397" providerId="ADAL" clId="{31C6FA37-19CD-4791-A335-C4160853B335}" dt="2024-09-24T15:44:39.079" v="16" actId="20577"/>
        <pc:sldMkLst>
          <pc:docMk/>
          <pc:sldMk cId="2581342884" sldId="2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A4B7E04-BC5C-4A17-BCAF-07EA6F992DC1}" type="datetimeFigureOut">
              <a:rPr lang="en-US" smtClean="0"/>
              <a:t>8/14/2025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BDAA5D3-AEFB-4F85-84BC-2E3B72B0F654}" type="slidenum">
              <a:rPr lang="en-US" smtClean="0"/>
              <a:t>‹#›</a:t>
            </a:fld>
            <a:endParaRPr lang="en-US"/>
          </a:p>
        </p:txBody>
      </p:sp>
    </p:spTree>
    <p:extLst>
      <p:ext uri="{BB962C8B-B14F-4D97-AF65-F5344CB8AC3E}">
        <p14:creationId xmlns:p14="http://schemas.microsoft.com/office/powerpoint/2010/main" val="2965237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74EE65C-2835-4CAF-A25D-84EB90E278B6}" type="datetimeFigureOut">
              <a:rPr lang="en-US" smtClean="0"/>
              <a:t>8/14/2025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1093C2B-0056-4E4B-BF0B-4A7BACF53C5A}" type="slidenum">
              <a:rPr lang="en-US" smtClean="0"/>
              <a:t>‹#›</a:t>
            </a:fld>
            <a:endParaRPr lang="en-US"/>
          </a:p>
        </p:txBody>
      </p:sp>
    </p:spTree>
    <p:extLst>
      <p:ext uri="{BB962C8B-B14F-4D97-AF65-F5344CB8AC3E}">
        <p14:creationId xmlns:p14="http://schemas.microsoft.com/office/powerpoint/2010/main" val="36422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093C2B-0056-4E4B-BF0B-4A7BACF53C5A}" type="slidenum">
              <a:rPr lang="en-US" smtClean="0"/>
              <a:t>20</a:t>
            </a:fld>
            <a:endParaRPr lang="en-US"/>
          </a:p>
        </p:txBody>
      </p:sp>
    </p:spTree>
    <p:extLst>
      <p:ext uri="{BB962C8B-B14F-4D97-AF65-F5344CB8AC3E}">
        <p14:creationId xmlns:p14="http://schemas.microsoft.com/office/powerpoint/2010/main" val="406601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159158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3965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25826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6F2FD-3B39-4AF3-B71F-D0E10C429A10}"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20018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272649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396372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167164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264533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386539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275316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128748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14905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62696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221538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29771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308325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67818-36D3-4112-9BCC-EEA90B5D9FC9}" type="datetimeFigureOut">
              <a:rPr lang="en-US" smtClean="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56F2FD-3B39-4AF3-B71F-D0E10C429A10}" type="slidenum">
              <a:rPr lang="en-US" smtClean="0"/>
              <a:t>‹#›</a:t>
            </a:fld>
            <a:endParaRPr lang="en-US" dirty="0"/>
          </a:p>
        </p:txBody>
      </p:sp>
    </p:spTree>
    <p:extLst>
      <p:ext uri="{BB962C8B-B14F-4D97-AF65-F5344CB8AC3E}">
        <p14:creationId xmlns:p14="http://schemas.microsoft.com/office/powerpoint/2010/main" val="169334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2D67818-36D3-4112-9BCC-EEA90B5D9FC9}" type="datetimeFigureOut">
              <a:rPr lang="en-US" smtClean="0"/>
              <a:t>8/14/2025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756F2FD-3B39-4AF3-B71F-D0E10C429A10}" type="slidenum">
              <a:rPr lang="en-US" smtClean="0"/>
              <a:t>‹#›</a:t>
            </a:fld>
            <a:endParaRPr lang="en-US" dirty="0"/>
          </a:p>
        </p:txBody>
      </p:sp>
    </p:spTree>
    <p:extLst>
      <p:ext uri="{BB962C8B-B14F-4D97-AF65-F5344CB8AC3E}">
        <p14:creationId xmlns:p14="http://schemas.microsoft.com/office/powerpoint/2010/main" val="1717187587"/>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mailto:legalcounsel@purdue.edu" TargetMode="External"/><Relationship Id="rId4" Type="http://schemas.openxmlformats.org/officeDocument/2006/relationships/hyperlink" Target="https://www.purdue.edu/legalcounsel/HIPAA/index.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urdue.edu/legalcounsel/HIPAA/PHI%20Authorization%20Form%20General.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urdue.edu/legalcounsel/HIPAA/Guideline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urdue.edu/legalcounsel/HIPAA%20Forms%202023/Liaison%20Roster%202023.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rdue.edu/legalcounsel/Updated%20HIPAA%20Forms/Liaison%20Roster%202025.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urdue.edu/legalcounsel/HIPAA/FormsProcedur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hs.gov/hipaa/for-professionals/privacy/special-topics/de-identification/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urdue.edu/legalcounsel/HIPAA/Covered%20Com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alphaModFix amt="15000"/>
            <a:extLst>
              <a:ext uri="{28A0092B-C50C-407E-A947-70E740481C1C}">
                <a14:useLocalDpi xmlns:a14="http://schemas.microsoft.com/office/drawing/2010/main" val="0"/>
              </a:ext>
            </a:extLst>
          </a:blip>
          <a:srcRect r="2222"/>
          <a:stretch/>
        </p:blipFill>
        <p:spPr bwMode="auto">
          <a:xfrm>
            <a:off x="-150982"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77736" y="903215"/>
            <a:ext cx="9702785" cy="3555999"/>
          </a:xfrm>
        </p:spPr>
        <p:txBody>
          <a:bodyPr>
            <a:normAutofit/>
          </a:bodyPr>
          <a:lstStyle/>
          <a:p>
            <a:r>
              <a:rPr lang="en-US" b="1" dirty="0"/>
              <a:t>Health Insurance Portability and Accountability Act of 1996</a:t>
            </a:r>
            <a:br>
              <a:rPr lang="en-US" dirty="0"/>
            </a:br>
            <a:r>
              <a:rPr lang="en-US" b="1" dirty="0"/>
              <a:t>(HIPAA)</a:t>
            </a:r>
          </a:p>
        </p:txBody>
      </p:sp>
      <p:sp>
        <p:nvSpPr>
          <p:cNvPr id="3" name="Subtitle 2"/>
          <p:cNvSpPr>
            <a:spLocks noGrp="1"/>
          </p:cNvSpPr>
          <p:nvPr>
            <p:ph type="subTitle" idx="1"/>
          </p:nvPr>
        </p:nvSpPr>
        <p:spPr>
          <a:xfrm>
            <a:off x="1488758" y="4952990"/>
            <a:ext cx="8676222" cy="1905000"/>
          </a:xfrm>
        </p:spPr>
        <p:txBody>
          <a:bodyPr>
            <a:normAutofit/>
          </a:bodyPr>
          <a:lstStyle/>
          <a:p>
            <a:endParaRPr lang="en-US" u="sng" dirty="0">
              <a:solidFill>
                <a:srgbClr val="F1B76C"/>
              </a:solidFill>
              <a:hlinkClick r:id="rId4">
                <a:extLst>
                  <a:ext uri="{A12FA001-AC4F-418D-AE19-62706E023703}">
                    <ahyp:hlinkClr xmlns:ahyp="http://schemas.microsoft.com/office/drawing/2018/hyperlinkcolor" val="tx"/>
                  </a:ext>
                </a:extLst>
              </a:hlinkClick>
            </a:endParaRPr>
          </a:p>
          <a:p>
            <a:r>
              <a:rPr lang="en-US" u="sng" dirty="0">
                <a:solidFill>
                  <a:schemeClr val="accent2">
                    <a:lumMod val="75000"/>
                  </a:schemeClr>
                </a:solidFill>
                <a:hlinkClick r:id="rId4">
                  <a:extLst>
                    <a:ext uri="{A12FA001-AC4F-418D-AE19-62706E023703}">
                      <ahyp:hlinkClr xmlns:ahyp="http://schemas.microsoft.com/office/drawing/2018/hyperlinkcolor" val="tx"/>
                    </a:ext>
                  </a:extLst>
                </a:hlinkClick>
              </a:rPr>
              <a:t>Office of Legal Counsel HIPAA Website</a:t>
            </a:r>
            <a:endParaRPr lang="en-US" u="sng" dirty="0">
              <a:solidFill>
                <a:schemeClr val="accent2">
                  <a:lumMod val="75000"/>
                </a:schemeClr>
              </a:solidFill>
            </a:endParaRPr>
          </a:p>
          <a:p>
            <a:r>
              <a:rPr lang="en-US" sz="2000" dirty="0">
                <a:hlinkClick r:id="rId5">
                  <a:extLst>
                    <a:ext uri="{A12FA001-AC4F-418D-AE19-62706E023703}">
                      <ahyp:hlinkClr xmlns:ahyp="http://schemas.microsoft.com/office/drawing/2018/hyperlinkcolor" val="tx"/>
                    </a:ext>
                  </a:extLst>
                </a:hlinkClick>
              </a:rPr>
              <a:t>legalcounsel@purdue.edu</a:t>
            </a:r>
            <a:endParaRPr lang="en-US" sz="2000" dirty="0"/>
          </a:p>
          <a:p>
            <a:r>
              <a:rPr lang="en-US" sz="1200" dirty="0"/>
              <a:t>Last Updated: 8/2025</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ndParaRPr>
          </a:p>
          <a:p>
            <a:endParaRPr lang="en-US" sz="2000" dirty="0"/>
          </a:p>
          <a:p>
            <a:endParaRPr lang="en-US" dirty="0"/>
          </a:p>
          <a:p>
            <a:endParaRPr lang="en-US" dirty="0"/>
          </a:p>
        </p:txBody>
      </p:sp>
    </p:spTree>
    <p:extLst>
      <p:ext uri="{BB962C8B-B14F-4D97-AF65-F5344CB8AC3E}">
        <p14:creationId xmlns:p14="http://schemas.microsoft.com/office/powerpoint/2010/main" val="46562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5" y="-108404"/>
            <a:ext cx="12195900" cy="1963312"/>
          </a:xfrm>
        </p:spPr>
        <p:txBody>
          <a:bodyPr/>
          <a:lstStyle/>
          <a:p>
            <a:r>
              <a:rPr lang="en-US" b="1" dirty="0"/>
              <a:t>Staff Responsibilities within a Covered Component</a:t>
            </a:r>
            <a:r>
              <a:rPr lang="en-US" dirty="0"/>
              <a:t>	 </a:t>
            </a:r>
          </a:p>
        </p:txBody>
      </p:sp>
      <p:sp>
        <p:nvSpPr>
          <p:cNvPr id="3" name="Content Placeholder 2"/>
          <p:cNvSpPr>
            <a:spLocks noGrp="1"/>
          </p:cNvSpPr>
          <p:nvPr>
            <p:ph idx="1"/>
          </p:nvPr>
        </p:nvSpPr>
        <p:spPr>
          <a:xfrm>
            <a:off x="822121" y="1736521"/>
            <a:ext cx="10760279" cy="4248227"/>
          </a:xfrm>
        </p:spPr>
        <p:txBody>
          <a:bodyPr>
            <a:noAutofit/>
          </a:bodyPr>
          <a:lstStyle/>
          <a:p>
            <a:r>
              <a:rPr lang="en-US" sz="2200" dirty="0"/>
              <a:t>Complete HIPAA training upon hire and then annually thereafter</a:t>
            </a:r>
          </a:p>
          <a:p>
            <a:r>
              <a:rPr lang="en-US" sz="2200" dirty="0"/>
              <a:t>Read the </a:t>
            </a:r>
            <a:r>
              <a:rPr lang="en-US" sz="2200" i="1" dirty="0">
                <a:solidFill>
                  <a:schemeClr val="accent2">
                    <a:lumMod val="75000"/>
                  </a:schemeClr>
                </a:solidFill>
              </a:rPr>
              <a:t>Notice of Privacy Practices (NPP) </a:t>
            </a:r>
            <a:r>
              <a:rPr lang="en-US" sz="2200" dirty="0"/>
              <a:t>applicably to the area in which they work</a:t>
            </a:r>
          </a:p>
          <a:p>
            <a:pPr lvl="1"/>
            <a:r>
              <a:rPr lang="en-US" sz="1900" dirty="0"/>
              <a:t>NPP is a document which is distributed to individuals who receive services </a:t>
            </a:r>
            <a:r>
              <a:rPr lang="en-US" sz="1900" i="1" dirty="0">
                <a:solidFill>
                  <a:schemeClr val="accent2">
                    <a:lumMod val="75000"/>
                  </a:schemeClr>
                </a:solidFill>
              </a:rPr>
              <a:t>from Purdue’s HIPAA-covered health care providers and health plan components.</a:t>
            </a:r>
          </a:p>
          <a:p>
            <a:pPr lvl="1"/>
            <a:r>
              <a:rPr lang="en-US" sz="1900" dirty="0"/>
              <a:t>NPP describes</a:t>
            </a:r>
            <a:r>
              <a:rPr lang="en-US" sz="1900" i="1" dirty="0">
                <a:solidFill>
                  <a:schemeClr val="accent2">
                    <a:lumMod val="40000"/>
                    <a:lumOff val="60000"/>
                  </a:schemeClr>
                </a:solidFill>
              </a:rPr>
              <a:t> </a:t>
            </a:r>
            <a:r>
              <a:rPr lang="en-US" sz="1900" i="1" dirty="0">
                <a:solidFill>
                  <a:schemeClr val="accent2">
                    <a:lumMod val="75000"/>
                  </a:schemeClr>
                </a:solidFill>
              </a:rPr>
              <a:t>how PHI may be used and disclosed by Purdue’s covered components</a:t>
            </a:r>
            <a:r>
              <a:rPr lang="en-US" sz="1900" dirty="0"/>
              <a:t> and the </a:t>
            </a:r>
            <a:r>
              <a:rPr lang="en-US" sz="1900" i="1" dirty="0">
                <a:solidFill>
                  <a:schemeClr val="accent2">
                    <a:lumMod val="75000"/>
                  </a:schemeClr>
                </a:solidFill>
              </a:rPr>
              <a:t>rights of an individual</a:t>
            </a:r>
            <a:r>
              <a:rPr lang="en-US" sz="1900" i="1" dirty="0"/>
              <a:t> </a:t>
            </a:r>
            <a:r>
              <a:rPr lang="en-US" sz="1900" dirty="0"/>
              <a:t>to control how their information is used and disclosed.</a:t>
            </a:r>
          </a:p>
          <a:p>
            <a:r>
              <a:rPr lang="en-US" sz="2200" dirty="0"/>
              <a:t>Know how HIPAA regulations impact the employee’s individual job procedures</a:t>
            </a:r>
          </a:p>
          <a:p>
            <a:r>
              <a:rPr lang="en-US" sz="2200" dirty="0"/>
              <a:t>Agree to comply with the official confidentiality agreement</a:t>
            </a:r>
          </a:p>
          <a:p>
            <a:r>
              <a:rPr lang="en-US" sz="2200" dirty="0"/>
              <a:t>Ensure compliance with the </a:t>
            </a:r>
            <a:r>
              <a:rPr lang="en-US" sz="2200" dirty="0">
                <a:solidFill>
                  <a:schemeClr val="accent2">
                    <a:lumMod val="75000"/>
                  </a:schemeClr>
                </a:solidFill>
              </a:rPr>
              <a:t>“</a:t>
            </a:r>
            <a:r>
              <a:rPr lang="en-US" sz="2200" i="1" dirty="0">
                <a:solidFill>
                  <a:schemeClr val="accent2">
                    <a:lumMod val="75000"/>
                  </a:schemeClr>
                </a:solidFill>
              </a:rPr>
              <a:t>minimum necessary</a:t>
            </a:r>
            <a:r>
              <a:rPr lang="en-US" sz="2200" dirty="0">
                <a:solidFill>
                  <a:schemeClr val="accent2">
                    <a:lumMod val="75000"/>
                  </a:schemeClr>
                </a:solidFill>
              </a:rPr>
              <a:t>” </a:t>
            </a:r>
            <a:r>
              <a:rPr lang="en-US" sz="2200" dirty="0"/>
              <a:t>rule</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88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4511"/>
            <a:ext cx="10353762" cy="970450"/>
          </a:xfrm>
        </p:spPr>
        <p:txBody>
          <a:bodyPr/>
          <a:lstStyle/>
          <a:p>
            <a:r>
              <a:rPr lang="en-US" b="1" dirty="0"/>
              <a:t>“Minimum Necessary” Rule</a:t>
            </a:r>
          </a:p>
        </p:txBody>
      </p:sp>
      <p:sp>
        <p:nvSpPr>
          <p:cNvPr id="3" name="Content Placeholder 2"/>
          <p:cNvSpPr>
            <a:spLocks noGrp="1"/>
          </p:cNvSpPr>
          <p:nvPr>
            <p:ph idx="1"/>
          </p:nvPr>
        </p:nvSpPr>
        <p:spPr>
          <a:xfrm>
            <a:off x="913795" y="1399624"/>
            <a:ext cx="10721735" cy="4058751"/>
          </a:xfrm>
        </p:spPr>
        <p:txBody>
          <a:bodyPr>
            <a:noAutofit/>
          </a:bodyPr>
          <a:lstStyle/>
          <a:p>
            <a:r>
              <a:rPr lang="en-US" sz="1800" dirty="0"/>
              <a:t>HIPAA requires that uses, disclosures, and requests of PHI must be limited to </a:t>
            </a:r>
            <a:r>
              <a:rPr lang="en-US" sz="1800" i="1" dirty="0">
                <a:solidFill>
                  <a:schemeClr val="accent2">
                    <a:lumMod val="75000"/>
                  </a:schemeClr>
                </a:solidFill>
              </a:rPr>
              <a:t>the minimum necessary information needed to accomplish the intended purpose.</a:t>
            </a:r>
            <a:endParaRPr lang="en-US" sz="1800" dirty="0">
              <a:solidFill>
                <a:schemeClr val="accent2">
                  <a:lumMod val="75000"/>
                </a:schemeClr>
              </a:solidFill>
            </a:endParaRPr>
          </a:p>
          <a:p>
            <a:r>
              <a:rPr lang="en-US" sz="1800" dirty="0"/>
              <a:t>Minimum necessary does NOT apply to:</a:t>
            </a:r>
          </a:p>
          <a:p>
            <a:pPr lvl="1"/>
            <a:r>
              <a:rPr lang="en-US" dirty="0"/>
              <a:t>Disclosures to or requests by a health care provider for treatment purposes</a:t>
            </a:r>
          </a:p>
          <a:p>
            <a:pPr lvl="1"/>
            <a:r>
              <a:rPr lang="en-US" dirty="0"/>
              <a:t>Uses or disclosures made to the individual</a:t>
            </a:r>
          </a:p>
          <a:p>
            <a:pPr lvl="1"/>
            <a:r>
              <a:rPr lang="en-US" dirty="0"/>
              <a:t>Uses or disclosures pursuant to an authorization</a:t>
            </a:r>
          </a:p>
          <a:p>
            <a:pPr lvl="1"/>
            <a:r>
              <a:rPr lang="en-US" dirty="0"/>
              <a:t>Uses or disclosures to Health and Human Services</a:t>
            </a:r>
          </a:p>
          <a:p>
            <a:pPr lvl="1"/>
            <a:r>
              <a:rPr lang="en-US" dirty="0"/>
              <a:t>Uses or disclosures that are required by law or required for compliance with the HIPAA privacy rule</a:t>
            </a:r>
          </a:p>
          <a:p>
            <a:pPr marL="502920" lvl="1" indent="0">
              <a:buNone/>
            </a:pPr>
            <a:endParaRPr lang="en-US" dirty="0"/>
          </a:p>
          <a:p>
            <a:pPr marL="47625" lvl="1" indent="0">
              <a:buNone/>
            </a:pPr>
            <a:r>
              <a:rPr lang="en-US" dirty="0"/>
              <a:t>Only workforce members with responsibilities related to a particular patient or health plan member may access information pertaining to that individual and only the minimum necessary information should be accessed to perform the related work responsibilities!</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5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16" y="153381"/>
            <a:ext cx="10344768" cy="923330"/>
          </a:xfrm>
        </p:spPr>
        <p:txBody>
          <a:bodyPr/>
          <a:lstStyle/>
          <a:p>
            <a:r>
              <a:rPr lang="en-US" b="1" dirty="0"/>
              <a:t>HIPAA Authorizations</a:t>
            </a:r>
          </a:p>
        </p:txBody>
      </p:sp>
      <p:sp>
        <p:nvSpPr>
          <p:cNvPr id="3" name="Content Placeholder 2"/>
          <p:cNvSpPr>
            <a:spLocks noGrp="1"/>
          </p:cNvSpPr>
          <p:nvPr>
            <p:ph idx="1"/>
          </p:nvPr>
        </p:nvSpPr>
        <p:spPr>
          <a:xfrm>
            <a:off x="923616" y="1258349"/>
            <a:ext cx="10260852" cy="5185993"/>
          </a:xfrm>
        </p:spPr>
        <p:txBody>
          <a:bodyPr/>
          <a:lstStyle/>
          <a:p>
            <a:pPr indent="-305435"/>
            <a:r>
              <a:rPr lang="en-US" sz="2200" dirty="0"/>
              <a:t>HIPAA requires that a valid HIPAA authorization be obtained from an individual or their representative </a:t>
            </a:r>
            <a:r>
              <a:rPr lang="en-US" sz="2200" u="sng" dirty="0"/>
              <a:t>before sharing information </a:t>
            </a:r>
            <a:r>
              <a:rPr lang="en-US" sz="2200" dirty="0"/>
              <a:t>for the following purposes:</a:t>
            </a:r>
            <a:endParaRPr lang="en-US"/>
          </a:p>
          <a:p>
            <a:pPr marL="719455" lvl="1" indent="-269875">
              <a:tabLst>
                <a:tab pos="1143000" algn="l"/>
                <a:tab pos="3595688" algn="l"/>
              </a:tabLst>
            </a:pPr>
            <a:r>
              <a:rPr lang="en-US" sz="1900" dirty="0"/>
              <a:t>Disclosures of psychotherapy notes</a:t>
            </a:r>
            <a:endParaRPr lang="en-US" sz="19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tabLst>
                <a:tab pos="1143000" algn="l"/>
                <a:tab pos="3595688" algn="l"/>
              </a:tabLst>
            </a:pPr>
            <a:r>
              <a:rPr lang="en-US" sz="1900" dirty="0"/>
              <a:t>Marketing</a:t>
            </a:r>
            <a:endParaRPr lang="en-US" sz="19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tabLst>
                <a:tab pos="1143000" algn="l"/>
                <a:tab pos="3595688" algn="l"/>
              </a:tabLst>
            </a:pPr>
            <a:r>
              <a:rPr lang="en-US" sz="1900" dirty="0"/>
              <a:t>Disclosures that constitute a sale of PHI</a:t>
            </a:r>
            <a:endParaRPr lang="en-US" sz="19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tabLst>
                <a:tab pos="1143000" algn="l"/>
                <a:tab pos="3595688" algn="l"/>
              </a:tabLst>
            </a:pPr>
            <a:r>
              <a:rPr lang="en-US" sz="1900" dirty="0"/>
              <a:t>Any other use or disclosure inside or outside of the covered component </a:t>
            </a:r>
            <a:r>
              <a:rPr lang="en-US" sz="1900" u="sng" dirty="0"/>
              <a:t>other than for purposes exempted by HIPAA</a:t>
            </a:r>
            <a:endParaRPr lang="en-US" sz="19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2200"/>
              <a:t>Purdue’s </a:t>
            </a:r>
            <a:r>
              <a:rPr lang="en-US" sz="2200" dirty="0">
                <a:solidFill>
                  <a:schemeClr val="accent2">
                    <a:lumMod val="75000"/>
                  </a:schemeClr>
                </a:solidFill>
                <a:hlinkClick r:id="rId2">
                  <a:extLst>
                    <a:ext uri="{A12FA001-AC4F-418D-AE19-62706E023703}">
                      <ahyp:hlinkClr xmlns:ahyp="http://schemas.microsoft.com/office/drawing/2018/hyperlinkcolor" val="tx"/>
                    </a:ext>
                  </a:extLst>
                </a:hlinkClick>
              </a:rPr>
              <a:t>HIPAA authorization form</a:t>
            </a:r>
            <a:r>
              <a:rPr lang="en-US" sz="2200" dirty="0">
                <a:solidFill>
                  <a:schemeClr val="accent2">
                    <a:lumMod val="75000"/>
                  </a:schemeClr>
                </a:solidFill>
              </a:rPr>
              <a:t> </a:t>
            </a:r>
            <a:r>
              <a:rPr lang="en-US" sz="2200"/>
              <a:t>should be used when an authorization is obtained from a patient by Purdue’s covered components.</a:t>
            </a:r>
            <a:endParaRPr lang="en-US" sz="220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900" dirty="0"/>
              <a:t>If HIPAA authorization is not received on Purdue’s approved form, the authorization </a:t>
            </a:r>
            <a:r>
              <a:rPr lang="en-US" sz="1900" u="sng" dirty="0"/>
              <a:t>must</a:t>
            </a:r>
            <a:r>
              <a:rPr lang="en-US" sz="1900" dirty="0"/>
              <a:t> be reviewed by the HIPAA Privacy Officer </a:t>
            </a:r>
            <a:r>
              <a:rPr lang="en-US" sz="1900" u="sng" dirty="0"/>
              <a:t>PRIOR</a:t>
            </a:r>
            <a:r>
              <a:rPr lang="en-US" sz="1900" dirty="0"/>
              <a:t> to disclosure of PHI.</a:t>
            </a:r>
            <a:endParaRPr lang="en-US" sz="19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2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87086"/>
            <a:ext cx="10353762" cy="970450"/>
          </a:xfrm>
        </p:spPr>
        <p:txBody>
          <a:bodyPr/>
          <a:lstStyle/>
          <a:p>
            <a:r>
              <a:rPr lang="en-US" b="1" dirty="0"/>
              <a:t>Using and Disclosing PHI</a:t>
            </a:r>
          </a:p>
        </p:txBody>
      </p:sp>
      <p:sp>
        <p:nvSpPr>
          <p:cNvPr id="3" name="Content Placeholder 2"/>
          <p:cNvSpPr>
            <a:spLocks noGrp="1"/>
          </p:cNvSpPr>
          <p:nvPr>
            <p:ph idx="1"/>
          </p:nvPr>
        </p:nvSpPr>
        <p:spPr>
          <a:xfrm>
            <a:off x="919119" y="1184366"/>
            <a:ext cx="10924537" cy="5011676"/>
          </a:xfrm>
        </p:spPr>
        <p:txBody>
          <a:bodyPr>
            <a:normAutofit/>
          </a:bodyPr>
          <a:lstStyle/>
          <a:p>
            <a:r>
              <a:rPr lang="en-US" sz="1800" dirty="0"/>
              <a:t>PHI should </a:t>
            </a:r>
            <a:r>
              <a:rPr lang="en-US" sz="1800" u="sng" dirty="0"/>
              <a:t>only</a:t>
            </a:r>
            <a:r>
              <a:rPr lang="en-US" sz="1800" dirty="0"/>
              <a:t> be used and disclosed without a written HIPAA authorization for</a:t>
            </a:r>
            <a:r>
              <a:rPr lang="en-US" sz="1600" dirty="0"/>
              <a:t>:</a:t>
            </a:r>
          </a:p>
          <a:p>
            <a:pPr lvl="1"/>
            <a:r>
              <a:rPr lang="en-US" sz="1600" i="1" dirty="0">
                <a:solidFill>
                  <a:schemeClr val="accent2">
                    <a:lumMod val="75000"/>
                  </a:schemeClr>
                </a:solidFill>
              </a:rPr>
              <a:t>Treatment</a:t>
            </a:r>
          </a:p>
          <a:p>
            <a:pPr lvl="1"/>
            <a:r>
              <a:rPr lang="en-US" sz="1600" i="1" dirty="0">
                <a:solidFill>
                  <a:schemeClr val="accent2">
                    <a:lumMod val="75000"/>
                  </a:schemeClr>
                </a:solidFill>
              </a:rPr>
              <a:t>Payment of health care services</a:t>
            </a:r>
          </a:p>
          <a:p>
            <a:pPr lvl="1"/>
            <a:r>
              <a:rPr lang="en-US" sz="1600" i="1" dirty="0">
                <a:solidFill>
                  <a:schemeClr val="accent2">
                    <a:lumMod val="75000"/>
                  </a:schemeClr>
                </a:solidFill>
              </a:rPr>
              <a:t>Health care operations</a:t>
            </a:r>
          </a:p>
          <a:p>
            <a:pPr lvl="1"/>
            <a:r>
              <a:rPr lang="en-US" sz="1600" dirty="0"/>
              <a:t>Instances</a:t>
            </a:r>
            <a:r>
              <a:rPr lang="en-US" sz="1600" i="1" dirty="0">
                <a:solidFill>
                  <a:schemeClr val="accent2">
                    <a:lumMod val="40000"/>
                    <a:lumOff val="60000"/>
                  </a:schemeClr>
                </a:solidFill>
              </a:rPr>
              <a:t> </a:t>
            </a:r>
            <a:r>
              <a:rPr lang="en-US" sz="1600" i="1" dirty="0">
                <a:solidFill>
                  <a:schemeClr val="accent2">
                    <a:lumMod val="75000"/>
                  </a:schemeClr>
                </a:solidFill>
              </a:rPr>
              <a:t>authorized by the patient</a:t>
            </a:r>
          </a:p>
          <a:p>
            <a:pPr lvl="1"/>
            <a:r>
              <a:rPr lang="en-US" sz="1600" i="1" dirty="0">
                <a:solidFill>
                  <a:schemeClr val="accent2">
                    <a:lumMod val="75000"/>
                  </a:schemeClr>
                </a:solidFill>
              </a:rPr>
              <a:t>Other circumstances described in the Privacy Rule </a:t>
            </a:r>
            <a:r>
              <a:rPr lang="en-US" sz="1600" dirty="0"/>
              <a:t>(e.g. public health and as required by law)</a:t>
            </a:r>
          </a:p>
          <a:p>
            <a:r>
              <a:rPr lang="en-US" sz="1800" u="sng" dirty="0"/>
              <a:t>Use</a:t>
            </a:r>
            <a:r>
              <a:rPr lang="en-US" sz="1800" dirty="0"/>
              <a:t> means: the sharing, employment, application, utilization, examination, or analysis of PHI, within an entity that maintains such information.</a:t>
            </a:r>
          </a:p>
          <a:p>
            <a:r>
              <a:rPr lang="en-US" sz="1800" u="sng" dirty="0"/>
              <a:t>Disclosure</a:t>
            </a:r>
            <a:r>
              <a:rPr lang="en-US" sz="1800" dirty="0"/>
              <a:t> means: the release, transfer, provision of access to, or divulging in any other manner of PHI outside the entity holding the information.</a:t>
            </a:r>
          </a:p>
          <a:p>
            <a:pPr marL="36900" indent="0">
              <a:buNone/>
            </a:pPr>
            <a:endParaRPr lang="en-US" sz="1800" dirty="0"/>
          </a:p>
          <a:p>
            <a:pPr marL="0" indent="0">
              <a:buNone/>
            </a:pPr>
            <a:r>
              <a:rPr lang="en-US" sz="1800" dirty="0"/>
              <a:t>If treatment information is requested from an outside provider on a non-emergency basis and it is unknown whether the outside provider legitimately has a treatment relationship with the patient, an authorization should be obtained from the patient </a:t>
            </a:r>
            <a:r>
              <a:rPr lang="en-US" sz="1800" u="sng" dirty="0"/>
              <a:t>PRIOR</a:t>
            </a:r>
            <a:r>
              <a:rPr lang="en-US" sz="1800" dirty="0"/>
              <a:t> to sharing PHI!</a:t>
            </a:r>
          </a:p>
        </p:txBody>
      </p:sp>
      <p:pic>
        <p:nvPicPr>
          <p:cNvPr id="4" name="Picture 2" descr="Image result for hipa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6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96" y="395504"/>
            <a:ext cx="12053208" cy="970450"/>
          </a:xfrm>
        </p:spPr>
        <p:txBody>
          <a:bodyPr>
            <a:normAutofit fontScale="90000"/>
          </a:bodyPr>
          <a:lstStyle/>
          <a:p>
            <a:r>
              <a:rPr lang="en-US" b="1" dirty="0"/>
              <a:t>Disclosure to Family, Friends, and Others </a:t>
            </a:r>
            <a:br>
              <a:rPr lang="en-US" b="1" dirty="0"/>
            </a:br>
            <a:r>
              <a:rPr lang="en-US" b="1" dirty="0"/>
              <a:t>Who are Involved in Patient Care or Payment</a:t>
            </a:r>
          </a:p>
        </p:txBody>
      </p:sp>
      <p:sp>
        <p:nvSpPr>
          <p:cNvPr id="3" name="Content Placeholder 2"/>
          <p:cNvSpPr>
            <a:spLocks noGrp="1"/>
          </p:cNvSpPr>
          <p:nvPr>
            <p:ph idx="1"/>
          </p:nvPr>
        </p:nvSpPr>
        <p:spPr>
          <a:xfrm>
            <a:off x="853441" y="1811383"/>
            <a:ext cx="10787016" cy="4384659"/>
          </a:xfrm>
        </p:spPr>
        <p:txBody>
          <a:bodyPr>
            <a:normAutofit fontScale="85000" lnSpcReduction="20000"/>
          </a:bodyPr>
          <a:lstStyle/>
          <a:p>
            <a:r>
              <a:rPr lang="en-US" sz="2400" dirty="0"/>
              <a:t>Health care providers may disclose PHI to:</a:t>
            </a:r>
          </a:p>
          <a:p>
            <a:pPr lvl="1"/>
            <a:r>
              <a:rPr lang="en-US" sz="2100" i="1" dirty="0">
                <a:solidFill>
                  <a:schemeClr val="accent2">
                    <a:lumMod val="75000"/>
                  </a:schemeClr>
                </a:solidFill>
              </a:rPr>
              <a:t>Any person identified by the individual</a:t>
            </a:r>
            <a:r>
              <a:rPr lang="en-US" sz="2100" dirty="0"/>
              <a:t>, however, the PHI must be directly related to that persons’ involvement in the individual’s care or payment for that care.</a:t>
            </a:r>
          </a:p>
          <a:p>
            <a:pPr lvl="1"/>
            <a:r>
              <a:rPr lang="en-US" sz="2100" dirty="0"/>
              <a:t>Notify a person </a:t>
            </a:r>
            <a:r>
              <a:rPr lang="en-US" sz="2100" i="1" dirty="0">
                <a:solidFill>
                  <a:schemeClr val="accent2">
                    <a:lumMod val="75000"/>
                  </a:schemeClr>
                </a:solidFill>
              </a:rPr>
              <a:t>who is responsible for the care of the individual</a:t>
            </a:r>
            <a:r>
              <a:rPr lang="en-US" sz="2100" dirty="0">
                <a:solidFill>
                  <a:schemeClr val="accent2">
                    <a:lumMod val="75000"/>
                  </a:schemeClr>
                </a:solidFill>
              </a:rPr>
              <a:t> </a:t>
            </a:r>
            <a:r>
              <a:rPr lang="en-US" sz="2100" dirty="0"/>
              <a:t>or the individual’s location or general health.</a:t>
            </a:r>
          </a:p>
          <a:p>
            <a:r>
              <a:rPr lang="en-US" sz="2400" dirty="0"/>
              <a:t>PHI may be disclosed for this purpose, under these conditions:</a:t>
            </a:r>
          </a:p>
          <a:p>
            <a:pPr lvl="1"/>
            <a:r>
              <a:rPr lang="en-US" sz="2100" dirty="0"/>
              <a:t>If you have </a:t>
            </a:r>
            <a:r>
              <a:rPr lang="en-US" sz="2100" i="1" dirty="0">
                <a:solidFill>
                  <a:schemeClr val="accent2">
                    <a:lumMod val="75000"/>
                  </a:schemeClr>
                </a:solidFill>
              </a:rPr>
              <a:t>asked the individual if it is okay</a:t>
            </a:r>
            <a:r>
              <a:rPr lang="en-US" sz="2100" i="1" dirty="0">
                <a:solidFill>
                  <a:schemeClr val="accent2">
                    <a:lumMod val="40000"/>
                    <a:lumOff val="60000"/>
                  </a:schemeClr>
                </a:solidFill>
              </a:rPr>
              <a:t> </a:t>
            </a:r>
            <a:r>
              <a:rPr lang="en-US" sz="2100" dirty="0"/>
              <a:t>to disclose PHI prior to the disclosure, given the individual an </a:t>
            </a:r>
            <a:r>
              <a:rPr lang="en-US" sz="2100" i="1" dirty="0">
                <a:solidFill>
                  <a:schemeClr val="accent2">
                    <a:lumMod val="75000"/>
                  </a:schemeClr>
                </a:solidFill>
              </a:rPr>
              <a:t>opportunity to object</a:t>
            </a:r>
            <a:r>
              <a:rPr lang="en-US" sz="2100" dirty="0"/>
              <a:t>, or you can </a:t>
            </a:r>
            <a:r>
              <a:rPr lang="en-US" sz="2100" i="1" dirty="0">
                <a:solidFill>
                  <a:schemeClr val="accent2">
                    <a:lumMod val="75000"/>
                  </a:schemeClr>
                </a:solidFill>
              </a:rPr>
              <a:t>reasonably infer </a:t>
            </a:r>
            <a:r>
              <a:rPr lang="en-US" sz="2100" dirty="0"/>
              <a:t>from the circumstances, based on professional judgement, that the individual does not object</a:t>
            </a:r>
          </a:p>
          <a:p>
            <a:pPr lvl="1"/>
            <a:r>
              <a:rPr lang="en-US" sz="2100" dirty="0"/>
              <a:t>If the individual is not present, you </a:t>
            </a:r>
            <a:r>
              <a:rPr lang="en-US" sz="2100" i="1" dirty="0">
                <a:solidFill>
                  <a:schemeClr val="accent2">
                    <a:lumMod val="75000"/>
                  </a:schemeClr>
                </a:solidFill>
              </a:rPr>
              <a:t>may use your professional judgement </a:t>
            </a:r>
            <a:r>
              <a:rPr lang="en-US" sz="2100" dirty="0"/>
              <a:t>in determine that it is in the best interest of the individual to disclose PHI directly relevant to a person’s involvement in the individual’s care or payment for care</a:t>
            </a:r>
          </a:p>
          <a:p>
            <a:pPr marL="450000" lvl="1" indent="0">
              <a:buNone/>
            </a:pPr>
            <a:endParaRPr lang="en-US" sz="2100" dirty="0"/>
          </a:p>
          <a:p>
            <a:pPr marL="0" lvl="1" indent="0">
              <a:buNone/>
            </a:pPr>
            <a:r>
              <a:rPr lang="en-US" sz="2400" dirty="0"/>
              <a:t>Please review the applicable HIPAA Communication Guidelines </a:t>
            </a:r>
            <a:r>
              <a:rPr lang="en-US" sz="2400" dirty="0">
                <a:solidFill>
                  <a:schemeClr val="accent2">
                    <a:lumMod val="75000"/>
                  </a:schemeClr>
                </a:solidFill>
                <a:hlinkClick r:id="rId2">
                  <a:extLst>
                    <a:ext uri="{A12FA001-AC4F-418D-AE19-62706E023703}">
                      <ahyp:hlinkClr xmlns:ahyp="http://schemas.microsoft.com/office/drawing/2018/hyperlinkcolor" val="tx"/>
                    </a:ext>
                  </a:extLst>
                </a:hlinkClick>
              </a:rPr>
              <a:t>HERE</a:t>
            </a:r>
            <a:endParaRPr lang="en-US" sz="2400" dirty="0">
              <a:solidFill>
                <a:schemeClr val="accent2">
                  <a:lumMod val="75000"/>
                </a:schemeClr>
              </a:solidFill>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83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4511"/>
            <a:ext cx="10353762" cy="970450"/>
          </a:xfrm>
        </p:spPr>
        <p:txBody>
          <a:bodyPr/>
          <a:lstStyle/>
          <a:p>
            <a:r>
              <a:rPr lang="en-US" b="1" dirty="0"/>
              <a:t>Individual’s Access to PHI</a:t>
            </a:r>
          </a:p>
        </p:txBody>
      </p:sp>
      <p:sp>
        <p:nvSpPr>
          <p:cNvPr id="3" name="Content Placeholder 2"/>
          <p:cNvSpPr>
            <a:spLocks noGrp="1"/>
          </p:cNvSpPr>
          <p:nvPr>
            <p:ph idx="1"/>
          </p:nvPr>
        </p:nvSpPr>
        <p:spPr>
          <a:xfrm>
            <a:off x="913795" y="1399624"/>
            <a:ext cx="10353762" cy="4058751"/>
          </a:xfrm>
        </p:spPr>
        <p:txBody>
          <a:bodyPr>
            <a:noAutofit/>
          </a:bodyPr>
          <a:lstStyle/>
          <a:p>
            <a:r>
              <a:rPr lang="en-US" sz="2200" dirty="0"/>
              <a:t>Individuals have the right to inspect, access, or obtain copies of their own PHI.</a:t>
            </a:r>
          </a:p>
          <a:p>
            <a:pPr lvl="1"/>
            <a:r>
              <a:rPr lang="en-US" sz="1900" dirty="0"/>
              <a:t>A written request for the record must be obtained to document the disclosure.</a:t>
            </a:r>
          </a:p>
          <a:p>
            <a:r>
              <a:rPr lang="en-US" sz="2200" dirty="0"/>
              <a:t>A covered component may deny an individual access, without providing the individual an opportunity for review, in the following circumstances:</a:t>
            </a:r>
          </a:p>
          <a:p>
            <a:pPr lvl="1"/>
            <a:r>
              <a:rPr lang="en-US" sz="1900" i="1" dirty="0">
                <a:solidFill>
                  <a:schemeClr val="accent2">
                    <a:lumMod val="75000"/>
                  </a:schemeClr>
                </a:solidFill>
              </a:rPr>
              <a:t>Psychotherapy notes</a:t>
            </a:r>
          </a:p>
          <a:p>
            <a:pPr lvl="1"/>
            <a:r>
              <a:rPr lang="en-US" sz="1900" dirty="0"/>
              <a:t>Information compiled in a reasonable anticipation of, or </a:t>
            </a:r>
            <a:r>
              <a:rPr lang="en-US" sz="1900" i="1" dirty="0">
                <a:solidFill>
                  <a:schemeClr val="accent2">
                    <a:lumMod val="75000"/>
                  </a:schemeClr>
                </a:solidFill>
              </a:rPr>
              <a:t>for use in a civil, criminal, or administrative action or proceeding</a:t>
            </a:r>
          </a:p>
          <a:p>
            <a:pPr lvl="1"/>
            <a:r>
              <a:rPr lang="en-US" sz="1900" dirty="0"/>
              <a:t>An individual’s access to PHI </a:t>
            </a:r>
            <a:r>
              <a:rPr lang="en-US" sz="1900" i="1" dirty="0">
                <a:solidFill>
                  <a:schemeClr val="accent2">
                    <a:lumMod val="75000"/>
                  </a:schemeClr>
                </a:solidFill>
              </a:rPr>
              <a:t>created or obtained by a covered health care provider in the course of research</a:t>
            </a:r>
            <a:r>
              <a:rPr lang="en-US" sz="1900" dirty="0"/>
              <a:t> that includes treatment while the research is in progress</a:t>
            </a:r>
          </a:p>
          <a:p>
            <a:pPr lvl="1"/>
            <a:r>
              <a:rPr lang="en-US" sz="1900" dirty="0"/>
              <a:t>If the </a:t>
            </a:r>
            <a:r>
              <a:rPr lang="en-US" sz="1900" i="1" dirty="0">
                <a:solidFill>
                  <a:schemeClr val="accent2">
                    <a:lumMod val="75000"/>
                  </a:schemeClr>
                </a:solidFill>
              </a:rPr>
              <a:t>PHI was obtained by someone other than a health care provider under a promise of confidentiality</a:t>
            </a:r>
            <a:r>
              <a:rPr lang="en-US" sz="1900" i="1" dirty="0">
                <a:solidFill>
                  <a:schemeClr val="accent2">
                    <a:lumMod val="40000"/>
                    <a:lumOff val="60000"/>
                  </a:schemeClr>
                </a:solidFill>
              </a:rPr>
              <a:t> </a:t>
            </a:r>
            <a:r>
              <a:rPr lang="en-US" sz="1900" dirty="0"/>
              <a:t>and access will reveal the source of information</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5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C30778-5CC5-3D88-0A8B-D573D5180412}"/>
              </a:ext>
              <a:ext uri="{C183D7F6-B498-43B3-948B-1728B52AA6E4}">
                <adec:decorative xmlns:adec="http://schemas.microsoft.com/office/drawing/2017/decorative" val="1"/>
              </a:ext>
            </a:extLst>
          </p:cNvPr>
          <p:cNvSpPr txBox="1">
            <a:spLocks/>
          </p:cNvSpPr>
          <p:nvPr/>
        </p:nvSpPr>
        <p:spPr>
          <a:xfrm>
            <a:off x="913795" y="134511"/>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Individual’s Access to PHI</a:t>
            </a:r>
          </a:p>
        </p:txBody>
      </p:sp>
      <p:sp>
        <p:nvSpPr>
          <p:cNvPr id="6" name="Title 5">
            <a:extLst>
              <a:ext uri="{FF2B5EF4-FFF2-40B4-BE49-F238E27FC236}">
                <a16:creationId xmlns:a16="http://schemas.microsoft.com/office/drawing/2014/main" id="{C93E8AFE-E29D-8E15-F6D5-B9BEE3696CC7}"/>
              </a:ext>
            </a:extLst>
          </p:cNvPr>
          <p:cNvSpPr>
            <a:spLocks noGrp="1"/>
          </p:cNvSpPr>
          <p:nvPr>
            <p:ph type="title"/>
          </p:nvPr>
        </p:nvSpPr>
        <p:spPr>
          <a:xfrm>
            <a:off x="913795" y="-970450"/>
            <a:ext cx="10353762" cy="970450"/>
          </a:xfrm>
        </p:spPr>
        <p:txBody>
          <a:bodyPr vert="horz" lIns="91440" tIns="45720" rIns="91440" bIns="45720" rtlCol="0" anchor="b">
            <a:normAutofit/>
          </a:bodyPr>
          <a:lstStyle/>
          <a:p>
            <a:r>
              <a:rPr lang="en-US" dirty="0"/>
              <a:t>Individual’s Access to PHI Continued</a:t>
            </a:r>
          </a:p>
        </p:txBody>
      </p:sp>
      <p:sp>
        <p:nvSpPr>
          <p:cNvPr id="3" name="Content Placeholder 2"/>
          <p:cNvSpPr>
            <a:spLocks noGrp="1"/>
          </p:cNvSpPr>
          <p:nvPr>
            <p:ph idx="1"/>
          </p:nvPr>
        </p:nvSpPr>
        <p:spPr>
          <a:xfrm>
            <a:off x="913795" y="1225276"/>
            <a:ext cx="10639575" cy="5131980"/>
          </a:xfrm>
        </p:spPr>
        <p:txBody>
          <a:bodyPr>
            <a:noAutofit/>
          </a:bodyPr>
          <a:lstStyle/>
          <a:p>
            <a:r>
              <a:rPr lang="en-US" dirty="0"/>
              <a:t>Reviewable grounds for denial include: </a:t>
            </a:r>
          </a:p>
          <a:p>
            <a:pPr lvl="1"/>
            <a:r>
              <a:rPr lang="en-US" sz="2000" dirty="0"/>
              <a:t>Release of information is reasonably likely to </a:t>
            </a:r>
            <a:r>
              <a:rPr lang="en-US" sz="2000" i="1" dirty="0">
                <a:solidFill>
                  <a:schemeClr val="accent2">
                    <a:lumMod val="75000"/>
                  </a:schemeClr>
                </a:solidFill>
              </a:rPr>
              <a:t>endanger the life or physical safety </a:t>
            </a:r>
            <a:r>
              <a:rPr lang="en-US" sz="2000" dirty="0"/>
              <a:t>of the individual or another person.</a:t>
            </a:r>
          </a:p>
          <a:p>
            <a:pPr lvl="1"/>
            <a:r>
              <a:rPr lang="en-US" sz="2000" dirty="0"/>
              <a:t>PHI </a:t>
            </a:r>
            <a:r>
              <a:rPr lang="en-US" sz="2000" i="1" dirty="0">
                <a:solidFill>
                  <a:schemeClr val="accent2">
                    <a:lumMod val="75000"/>
                  </a:schemeClr>
                </a:solidFill>
              </a:rPr>
              <a:t>refers to another person.</a:t>
            </a:r>
          </a:p>
          <a:p>
            <a:pPr lvl="1"/>
            <a:r>
              <a:rPr lang="en-US" sz="2000" dirty="0"/>
              <a:t>The </a:t>
            </a:r>
            <a:r>
              <a:rPr lang="en-US" sz="2000" i="1" dirty="0">
                <a:solidFill>
                  <a:schemeClr val="accent2">
                    <a:lumMod val="75000"/>
                  </a:schemeClr>
                </a:solidFill>
              </a:rPr>
              <a:t>provision of access to the individual’s personal representative is likely to cause substantial harm</a:t>
            </a:r>
            <a:r>
              <a:rPr lang="en-US" sz="2000" dirty="0"/>
              <a:t>, as deemed by a licensed health care professional, to the individual or another person.</a:t>
            </a:r>
          </a:p>
          <a:p>
            <a:pPr marL="450000" lvl="1" indent="0">
              <a:buNone/>
            </a:pPr>
            <a:endParaRPr lang="en-US" sz="2000" dirty="0"/>
          </a:p>
          <a:p>
            <a:r>
              <a:rPr lang="en-US" dirty="0"/>
              <a:t>If access is denied and the grounds are reviewable, the </a:t>
            </a:r>
            <a:r>
              <a:rPr lang="en-US" i="1" dirty="0">
                <a:solidFill>
                  <a:schemeClr val="accent2">
                    <a:lumMod val="75000"/>
                  </a:schemeClr>
                </a:solidFill>
              </a:rPr>
              <a:t>individual has the right to request review</a:t>
            </a:r>
            <a:r>
              <a:rPr lang="en-US" i="1" dirty="0">
                <a:solidFill>
                  <a:schemeClr val="accent2">
                    <a:lumMod val="40000"/>
                    <a:lumOff val="60000"/>
                  </a:schemeClr>
                </a:solidFill>
              </a:rPr>
              <a:t> </a:t>
            </a:r>
            <a:r>
              <a:rPr lang="en-US" dirty="0"/>
              <a:t>by a licensed health care professional who is designated by the covered component to act as a review official.</a:t>
            </a:r>
          </a:p>
          <a:p>
            <a:r>
              <a:rPr lang="en-US" dirty="0"/>
              <a:t>The covered entity must </a:t>
            </a:r>
            <a:r>
              <a:rPr lang="en-US" i="1" dirty="0">
                <a:solidFill>
                  <a:schemeClr val="accent2">
                    <a:lumMod val="75000"/>
                  </a:schemeClr>
                </a:solidFill>
              </a:rPr>
              <a:t>act on a request for access no later than 30 days </a:t>
            </a:r>
            <a:r>
              <a:rPr lang="en-US" dirty="0"/>
              <a:t>after the receipt of the request.</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16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0" y="226422"/>
            <a:ext cx="11686903" cy="970450"/>
          </a:xfrm>
        </p:spPr>
        <p:txBody>
          <a:bodyPr>
            <a:normAutofit fontScale="90000"/>
          </a:bodyPr>
          <a:lstStyle/>
          <a:p>
            <a:r>
              <a:rPr lang="en-US" b="1" dirty="0"/>
              <a:t>Authorization Requirements for Marketing and Sale</a:t>
            </a:r>
          </a:p>
        </p:txBody>
      </p:sp>
      <p:sp>
        <p:nvSpPr>
          <p:cNvPr id="3" name="Content Placeholder 2"/>
          <p:cNvSpPr>
            <a:spLocks noGrp="1"/>
          </p:cNvSpPr>
          <p:nvPr>
            <p:ph idx="1"/>
          </p:nvPr>
        </p:nvSpPr>
        <p:spPr>
          <a:xfrm>
            <a:off x="818607" y="1317187"/>
            <a:ext cx="10996022" cy="4996527"/>
          </a:xfrm>
        </p:spPr>
        <p:txBody>
          <a:bodyPr>
            <a:normAutofit lnSpcReduction="10000"/>
          </a:bodyPr>
          <a:lstStyle/>
          <a:p>
            <a:r>
              <a:rPr lang="en-US" i="1" dirty="0">
                <a:solidFill>
                  <a:schemeClr val="accent2">
                    <a:lumMod val="75000"/>
                  </a:schemeClr>
                </a:solidFill>
              </a:rPr>
              <a:t>Marketing</a:t>
            </a:r>
            <a:r>
              <a:rPr lang="en-US" dirty="0"/>
              <a:t> means to make a communication about a product or service that encourages recipients of the communication to purchase or use the product or service.</a:t>
            </a:r>
          </a:p>
          <a:p>
            <a:pPr lvl="1"/>
            <a:r>
              <a:rPr lang="en-US" dirty="0"/>
              <a:t>HIPAA requires authorization for marketing purposes EXCEPT providing refill reminders or communicating about a drug/biologic that is currently prescribed for  the individual or the following treatment and health care operations purposes.</a:t>
            </a:r>
          </a:p>
          <a:p>
            <a:pPr lvl="1"/>
            <a:r>
              <a:rPr lang="en-US" dirty="0"/>
              <a:t>HIPAA requires authorization for all treatment and health care operations communications where the covered component receives financial remuneration from a third party.</a:t>
            </a:r>
          </a:p>
          <a:p>
            <a:r>
              <a:rPr lang="en-US" i="1" dirty="0">
                <a:solidFill>
                  <a:schemeClr val="accent2">
                    <a:lumMod val="75000"/>
                  </a:schemeClr>
                </a:solidFill>
              </a:rPr>
              <a:t>Sale of PHI </a:t>
            </a:r>
            <a:r>
              <a:rPr lang="en-US" dirty="0"/>
              <a:t>means a disclosure of PHI by a covered component or business associate where they directly or indirectly receive remuneration from or on behalf of the recipient of the PHI in exchange for the PHI.</a:t>
            </a:r>
          </a:p>
          <a:p>
            <a:pPr lvl="1"/>
            <a:r>
              <a:rPr lang="en-US" dirty="0"/>
              <a:t>The authorization must state that the disclosure will result in remuneration to the covered entity.</a:t>
            </a:r>
          </a:p>
          <a:p>
            <a:pPr lvl="1"/>
            <a:r>
              <a:rPr lang="en-US" dirty="0">
                <a:solidFill>
                  <a:schemeClr val="accent2">
                    <a:lumMod val="75000"/>
                  </a:schemeClr>
                </a:solidFill>
              </a:rPr>
              <a:t>Exceptions</a:t>
            </a:r>
            <a:r>
              <a:rPr lang="en-US" dirty="0"/>
              <a:t> include: public health, research disclosures, treatment and payment, required by law, disclosures to the individual, remuneration paid by a covered component to a business associate, use of PHI within a covered entity, disclosures of limited data sets or purposes permitted under Rule, and costs of reproducing records given to a patient.</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6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76733"/>
            <a:ext cx="10353762" cy="970450"/>
          </a:xfrm>
        </p:spPr>
        <p:txBody>
          <a:bodyPr/>
          <a:lstStyle/>
          <a:p>
            <a:r>
              <a:rPr lang="en-US" b="1" dirty="0"/>
              <a:t>Inadvertent Disclosures</a:t>
            </a:r>
          </a:p>
        </p:txBody>
      </p:sp>
      <p:sp>
        <p:nvSpPr>
          <p:cNvPr id="3" name="Content Placeholder 2"/>
          <p:cNvSpPr>
            <a:spLocks noGrp="1"/>
          </p:cNvSpPr>
          <p:nvPr>
            <p:ph idx="1"/>
          </p:nvPr>
        </p:nvSpPr>
        <p:spPr>
          <a:xfrm>
            <a:off x="919119" y="1254034"/>
            <a:ext cx="10976790" cy="4942008"/>
          </a:xfrm>
        </p:spPr>
        <p:txBody>
          <a:bodyPr>
            <a:normAutofit lnSpcReduction="10000"/>
          </a:bodyPr>
          <a:lstStyle/>
          <a:p>
            <a:r>
              <a:rPr lang="en-US" sz="2200" i="1" dirty="0">
                <a:solidFill>
                  <a:schemeClr val="accent2">
                    <a:lumMod val="75000"/>
                  </a:schemeClr>
                </a:solidFill>
              </a:rPr>
              <a:t>Inadvertent disclosure </a:t>
            </a:r>
            <a:r>
              <a:rPr lang="en-US" sz="2200" dirty="0"/>
              <a:t>is a disclosure of PHI made by staff in a covered component which violates the Privacy Rule.</a:t>
            </a:r>
          </a:p>
          <a:p>
            <a:pPr lvl="1"/>
            <a:r>
              <a:rPr lang="en-US" sz="1900" dirty="0"/>
              <a:t>Includes impermissible uses or disclosures or disclosures that violate the minimum necessary provision</a:t>
            </a:r>
          </a:p>
          <a:p>
            <a:pPr marL="502920" lvl="1" indent="0">
              <a:buNone/>
            </a:pPr>
            <a:endParaRPr lang="en-US" sz="1900" dirty="0"/>
          </a:p>
          <a:p>
            <a:r>
              <a:rPr lang="en-US" sz="2200" dirty="0"/>
              <a:t>Inadvertent disclosures </a:t>
            </a:r>
            <a:r>
              <a:rPr lang="en-US" sz="2200" u="sng" dirty="0"/>
              <a:t>must be reported</a:t>
            </a:r>
            <a:r>
              <a:rPr lang="en-US" sz="2200" dirty="0"/>
              <a:t> to the covered component’s HIPAA Liaison!</a:t>
            </a:r>
          </a:p>
          <a:p>
            <a:pPr lvl="1"/>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Full Purdue HIPAA Liaison Roster</a:t>
            </a:r>
            <a:endParaRPr lang="en-US" dirty="0">
              <a:solidFill>
                <a:schemeClr val="accent2">
                  <a:lumMod val="75000"/>
                </a:schemeClr>
              </a:solidFill>
            </a:endParaRPr>
          </a:p>
          <a:p>
            <a:pPr lvl="1"/>
            <a:r>
              <a:rPr lang="en-US" sz="1900" dirty="0"/>
              <a:t>The liaison will ensure that the disclosure is tracked as required and will send a copy to the HIPAA Privacy Officer, who will identify requirements to report to the individual and the Office for Civil Rights (e.g. breach reporting), if necessary.</a:t>
            </a:r>
          </a:p>
          <a:p>
            <a:pPr marL="502920" lvl="1" indent="0">
              <a:buNone/>
            </a:pPr>
            <a:endParaRPr lang="en-US" sz="1900" dirty="0"/>
          </a:p>
          <a:p>
            <a:pPr marL="0" indent="0">
              <a:buNone/>
            </a:pPr>
            <a:r>
              <a:rPr lang="en-US" sz="2100" dirty="0"/>
              <a:t>Do </a:t>
            </a:r>
            <a:r>
              <a:rPr lang="en-US" sz="2100" u="sng" dirty="0"/>
              <a:t>NOT</a:t>
            </a:r>
            <a:r>
              <a:rPr lang="en-US" sz="2100" dirty="0"/>
              <a:t> discuss PHI with co-workers, friends, and family or after leaving a Purdue covered component! Do </a:t>
            </a:r>
            <a:r>
              <a:rPr lang="en-US" sz="2100" u="sng" dirty="0"/>
              <a:t>NOT</a:t>
            </a:r>
            <a:r>
              <a:rPr lang="en-US" sz="2100" dirty="0"/>
              <a:t> share your PHI accessible accounts with others!</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34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443" y="127544"/>
            <a:ext cx="10353762" cy="970450"/>
          </a:xfrm>
        </p:spPr>
        <p:txBody>
          <a:bodyPr/>
          <a:lstStyle/>
          <a:p>
            <a:r>
              <a:rPr lang="en-US" b="1" dirty="0"/>
              <a:t>Breach Reporting</a:t>
            </a:r>
          </a:p>
        </p:txBody>
      </p:sp>
      <p:sp>
        <p:nvSpPr>
          <p:cNvPr id="3" name="Content Placeholder 2"/>
          <p:cNvSpPr>
            <a:spLocks noGrp="1"/>
          </p:cNvSpPr>
          <p:nvPr>
            <p:ph idx="1"/>
          </p:nvPr>
        </p:nvSpPr>
        <p:spPr>
          <a:xfrm>
            <a:off x="924443" y="1323702"/>
            <a:ext cx="10701499" cy="5164183"/>
          </a:xfrm>
        </p:spPr>
        <p:txBody>
          <a:bodyPr>
            <a:normAutofit/>
          </a:bodyPr>
          <a:lstStyle/>
          <a:p>
            <a:r>
              <a:rPr lang="en-US" dirty="0"/>
              <a:t>There are three ways in which a breach may be identified:</a:t>
            </a:r>
          </a:p>
          <a:p>
            <a:pPr lvl="1"/>
            <a:r>
              <a:rPr lang="en-US" sz="2000" dirty="0"/>
              <a:t>An </a:t>
            </a:r>
            <a:r>
              <a:rPr lang="en-US" sz="2000" i="1" dirty="0">
                <a:solidFill>
                  <a:schemeClr val="accent2">
                    <a:lumMod val="75000"/>
                  </a:schemeClr>
                </a:solidFill>
              </a:rPr>
              <a:t>inadvertent disclosure </a:t>
            </a:r>
            <a:r>
              <a:rPr lang="en-US" sz="2000" dirty="0"/>
              <a:t>of PHI by workforce</a:t>
            </a:r>
          </a:p>
          <a:p>
            <a:pPr lvl="1"/>
            <a:r>
              <a:rPr lang="en-US" sz="2000" i="1" dirty="0">
                <a:solidFill>
                  <a:schemeClr val="accent2">
                    <a:lumMod val="75000"/>
                  </a:schemeClr>
                </a:solidFill>
              </a:rPr>
              <a:t>Unencrypted electronic data </a:t>
            </a:r>
            <a:r>
              <a:rPr lang="en-US" sz="2000" dirty="0"/>
              <a:t>that includes PHI</a:t>
            </a:r>
          </a:p>
          <a:p>
            <a:pPr lvl="1"/>
            <a:r>
              <a:rPr lang="en-US" sz="2000" dirty="0"/>
              <a:t>Any </a:t>
            </a:r>
            <a:r>
              <a:rPr lang="en-US" sz="2000" i="1" dirty="0">
                <a:solidFill>
                  <a:schemeClr val="accent2">
                    <a:lumMod val="75000"/>
                  </a:schemeClr>
                </a:solidFill>
              </a:rPr>
              <a:t>unauthorized use or disclosure </a:t>
            </a:r>
            <a:r>
              <a:rPr lang="en-US" sz="2000" dirty="0"/>
              <a:t>by workforce of one of Purdue’s business associates, its agents, or subcontractors</a:t>
            </a:r>
          </a:p>
          <a:p>
            <a:pPr marL="502920" lvl="1" indent="0">
              <a:buNone/>
            </a:pPr>
            <a:endParaRPr lang="en-US" sz="2000" dirty="0"/>
          </a:p>
          <a:p>
            <a:r>
              <a:rPr lang="en-US" dirty="0">
                <a:solidFill>
                  <a:schemeClr val="tx1"/>
                </a:solidFill>
              </a:rPr>
              <a:t>Purdue must make notification without unreasonable delay and within 60 days </a:t>
            </a:r>
            <a:r>
              <a:rPr lang="en-US" dirty="0"/>
              <a:t>of discovery of the breach, unless a law enforcement delay has been requested.</a:t>
            </a:r>
          </a:p>
          <a:p>
            <a:pPr lvl="1"/>
            <a:r>
              <a:rPr lang="en-US" sz="2000" i="1" dirty="0">
                <a:solidFill>
                  <a:schemeClr val="accent2">
                    <a:lumMod val="75000"/>
                  </a:schemeClr>
                </a:solidFill>
              </a:rPr>
              <a:t>Therefore, reporting to the HIPAA Privacy Officer needs to occur </a:t>
            </a:r>
            <a:br>
              <a:rPr lang="en-US" sz="2000" i="1" dirty="0">
                <a:solidFill>
                  <a:schemeClr val="accent2">
                    <a:lumMod val="75000"/>
                  </a:schemeClr>
                </a:solidFill>
              </a:rPr>
            </a:br>
            <a:r>
              <a:rPr lang="en-US" sz="2000" i="1" u="sng" dirty="0">
                <a:solidFill>
                  <a:schemeClr val="accent2">
                    <a:lumMod val="75000"/>
                  </a:schemeClr>
                </a:solidFill>
              </a:rPr>
              <a:t>IMMEDIATELY AFTER DISCOVERING A POTENTIAL BREACH.</a:t>
            </a:r>
            <a:endParaRPr lang="en-US" sz="2000" i="1" dirty="0">
              <a:solidFill>
                <a:schemeClr val="accent2">
                  <a:lumMod val="75000"/>
                </a:schemeClr>
              </a:solidFill>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1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76" y="0"/>
            <a:ext cx="9905998" cy="1905000"/>
          </a:xfrm>
        </p:spPr>
        <p:txBody>
          <a:bodyPr/>
          <a:lstStyle/>
          <a:p>
            <a:r>
              <a:rPr lang="en-US" b="1" dirty="0"/>
              <a:t>What is HIPAA?</a:t>
            </a:r>
          </a:p>
        </p:txBody>
      </p:sp>
      <p:sp>
        <p:nvSpPr>
          <p:cNvPr id="3" name="Content Placeholder 2"/>
          <p:cNvSpPr>
            <a:spLocks noGrp="1"/>
          </p:cNvSpPr>
          <p:nvPr>
            <p:ph idx="1"/>
          </p:nvPr>
        </p:nvSpPr>
        <p:spPr>
          <a:xfrm>
            <a:off x="822376" y="1610687"/>
            <a:ext cx="10452428" cy="4180514"/>
          </a:xfrm>
        </p:spPr>
        <p:txBody>
          <a:bodyPr>
            <a:normAutofit fontScale="92500" lnSpcReduction="10000"/>
          </a:bodyPr>
          <a:lstStyle/>
          <a:p>
            <a:r>
              <a:rPr lang="en-US" sz="2400" dirty="0"/>
              <a:t>Health Insurance Portability and Accountability Act of 1996 (HIPAA)</a:t>
            </a:r>
          </a:p>
          <a:p>
            <a:pPr lvl="1"/>
            <a:r>
              <a:rPr lang="en-US" sz="2400" dirty="0"/>
              <a:t>Federal law</a:t>
            </a:r>
          </a:p>
          <a:p>
            <a:pPr lvl="1"/>
            <a:r>
              <a:rPr lang="en-US" sz="2400" dirty="0"/>
              <a:t>Part of the Social Security Administration Act</a:t>
            </a:r>
          </a:p>
          <a:p>
            <a:r>
              <a:rPr lang="en-US" sz="2400" dirty="0"/>
              <a:t>Protects the </a:t>
            </a:r>
            <a:r>
              <a:rPr lang="en-US" sz="2400" i="1" dirty="0">
                <a:solidFill>
                  <a:schemeClr val="accent2">
                    <a:lumMod val="75000"/>
                  </a:schemeClr>
                </a:solidFill>
              </a:rPr>
              <a:t>confidentiality and security of personally identifiable health information</a:t>
            </a:r>
            <a:r>
              <a:rPr lang="en-US" sz="2400" dirty="0">
                <a:solidFill>
                  <a:schemeClr val="accent2">
                    <a:lumMod val="75000"/>
                  </a:schemeClr>
                </a:solidFill>
              </a:rPr>
              <a:t> </a:t>
            </a:r>
            <a:r>
              <a:rPr lang="en-US" sz="2400" dirty="0"/>
              <a:t>as it is used, disclosed and electronically transmitted by </a:t>
            </a:r>
            <a:r>
              <a:rPr lang="en-US" sz="2400" u="sng" dirty="0"/>
              <a:t>covered entities</a:t>
            </a:r>
          </a:p>
          <a:p>
            <a:r>
              <a:rPr lang="en-US" sz="2400" dirty="0"/>
              <a:t>Creates framework, using standardized formats, for transmitting electronic health information more cost effective</a:t>
            </a:r>
          </a:p>
          <a:p>
            <a:pPr marL="0" indent="0">
              <a:buNone/>
            </a:pPr>
            <a:endParaRPr lang="en-US" sz="2400" dirty="0"/>
          </a:p>
          <a:p>
            <a:pPr marL="0" indent="0">
              <a:buNone/>
            </a:pPr>
            <a:r>
              <a:rPr lang="en-US" sz="2400" dirty="0"/>
              <a:t>All departments and workforce designated by Purdue’s HIPAA Privacy Officer as HIPAA covered components </a:t>
            </a:r>
            <a:r>
              <a:rPr lang="en-US" sz="2400" u="sng" dirty="0"/>
              <a:t>MUST</a:t>
            </a:r>
            <a:r>
              <a:rPr lang="en-US" sz="2400" dirty="0"/>
              <a:t> comply with its requirements.</a:t>
            </a:r>
          </a:p>
          <a:p>
            <a:pPr lvl="1"/>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1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145536"/>
            <a:ext cx="10353762" cy="970450"/>
          </a:xfrm>
        </p:spPr>
        <p:txBody>
          <a:bodyPr/>
          <a:lstStyle/>
          <a:p>
            <a:r>
              <a:rPr lang="en-US" b="1" dirty="0"/>
              <a:t>HIPAA Liaisons and Personnel at Purdue</a:t>
            </a:r>
          </a:p>
        </p:txBody>
      </p:sp>
      <p:sp>
        <p:nvSpPr>
          <p:cNvPr id="3" name="Content Placeholder 2"/>
          <p:cNvSpPr>
            <a:spLocks noGrp="1"/>
          </p:cNvSpPr>
          <p:nvPr>
            <p:ph idx="1"/>
          </p:nvPr>
        </p:nvSpPr>
        <p:spPr>
          <a:xfrm>
            <a:off x="919119" y="1524000"/>
            <a:ext cx="10939052" cy="4876800"/>
          </a:xfrm>
        </p:spPr>
        <p:txBody>
          <a:bodyPr>
            <a:noAutofit/>
          </a:bodyPr>
          <a:lstStyle/>
          <a:p>
            <a:pPr indent="-305435"/>
            <a:r>
              <a:rPr lang="en-US" sz="2200" dirty="0">
                <a:solidFill>
                  <a:schemeClr val="accent2">
                    <a:lumMod val="75000"/>
                  </a:schemeClr>
                </a:solidFill>
                <a:hlinkClick r:id="rId3">
                  <a:extLst>
                    <a:ext uri="{A12FA001-AC4F-418D-AE19-62706E023703}">
                      <ahyp:hlinkClr xmlns:ahyp="http://schemas.microsoft.com/office/drawing/2018/hyperlinkcolor" val="tx"/>
                    </a:ext>
                  </a:extLst>
                </a:hlinkClick>
              </a:rPr>
              <a:t>Full Purdue HIPAA Liaison Roster</a:t>
            </a:r>
            <a:endParaRPr lang="en-US" sz="2200"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hlinkClick r:id="rId3">
                <a:extLst>
                  <a:ext uri="{A12FA001-AC4F-418D-AE19-62706E023703}">
                    <ahyp:hlinkClr xmlns:ahyp="http://schemas.microsoft.com/office/drawing/2018/hyperlinkcolor" val="tx"/>
                  </a:ext>
                </a:extLst>
              </a:hlinkClick>
            </a:endParaRPr>
          </a:p>
          <a:p>
            <a:pPr marL="0" indent="0">
              <a:buNone/>
            </a:pPr>
            <a:r>
              <a:rPr lang="en-US" sz="1900" i="1" dirty="0">
                <a:solidFill>
                  <a:schemeClr val="accent2">
                    <a:lumMod val="75000"/>
                  </a:schemeClr>
                </a:solidFill>
              </a:rPr>
              <a:t>Note: Staff are prohibited form retaliating against anyone who issues a complaint.</a:t>
            </a:r>
          </a:p>
          <a:p>
            <a:pPr indent="-305435"/>
            <a:r>
              <a:rPr lang="en-US" sz="2200" dirty="0">
                <a:solidFill>
                  <a:schemeClr val="tx1"/>
                </a:solidFill>
              </a:rPr>
              <a:t>If you are unsure of how to handle a situation that may be related to HIPAA protected information, you should ask your supervisor before addressing the situation.</a:t>
            </a:r>
            <a:endParaRPr lang="en-US" sz="22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sz="2200" dirty="0">
                <a:solidFill>
                  <a:schemeClr val="tx1"/>
                </a:solidFill>
              </a:rPr>
              <a:t>Questions, concerns, or complaints about the privacy policies or their implementation in your department? </a:t>
            </a:r>
            <a:endParaRPr lang="en-US" sz="22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r>
              <a:rPr lang="en-US" sz="1900" dirty="0">
                <a:solidFill>
                  <a:schemeClr val="tx1"/>
                </a:solidFill>
              </a:rPr>
              <a:t>legalcounsel@purdue.edu (HIPAA Privacy Officer, Senior Associate Legal Counsel for Public Safety and Security)</a:t>
            </a:r>
            <a:endParaRPr lang="en-US" sz="19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sz="2200" dirty="0">
                <a:solidFill>
                  <a:schemeClr val="tx1"/>
                </a:solidFill>
              </a:rPr>
              <a:t>Contact Purdue IT if you plan to use PHI for new purposes involving computer systems, purchase of software that stores PHI, electronic transmission of PHI, or removable devices for storing accessing PHI.</a:t>
            </a:r>
            <a:endParaRPr lang="en-US" sz="22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r>
              <a:rPr lang="en-US" sz="1900" dirty="0">
                <a:solidFill>
                  <a:schemeClr val="tx1"/>
                </a:solidFill>
              </a:rPr>
              <a:t>itpolicy@purdue.edu</a:t>
            </a:r>
            <a:endParaRPr lang="en-US" sz="19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sz="2200" dirty="0">
                <a:solidFill>
                  <a:schemeClr val="accent2">
                    <a:lumMod val="75000"/>
                  </a:schemeClr>
                </a:solidFill>
                <a:hlinkClick r:id="rId4">
                  <a:extLst>
                    <a:ext uri="{A12FA001-AC4F-418D-AE19-62706E023703}">
                      <ahyp:hlinkClr xmlns:ahyp="http://schemas.microsoft.com/office/drawing/2018/hyperlinkcolor" val="tx"/>
                    </a:ext>
                  </a:extLst>
                </a:hlinkClick>
              </a:rPr>
              <a:t>HIPAA Policies, Procedures, and Forms at Purdue</a:t>
            </a:r>
            <a:endParaRPr lang="en-US" sz="2200"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8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30481" cy="1905000"/>
          </a:xfrm>
        </p:spPr>
        <p:txBody>
          <a:bodyPr/>
          <a:lstStyle/>
          <a:p>
            <a:r>
              <a:rPr lang="en-US" b="1" dirty="0"/>
              <a:t>What is Protected Health Information (PHI)?</a:t>
            </a:r>
          </a:p>
        </p:txBody>
      </p:sp>
      <p:sp>
        <p:nvSpPr>
          <p:cNvPr id="3" name="Content Placeholder 2"/>
          <p:cNvSpPr>
            <a:spLocks noGrp="1"/>
          </p:cNvSpPr>
          <p:nvPr>
            <p:ph idx="1"/>
          </p:nvPr>
        </p:nvSpPr>
        <p:spPr>
          <a:xfrm>
            <a:off x="822121" y="1535185"/>
            <a:ext cx="11012775" cy="4660857"/>
          </a:xfrm>
        </p:spPr>
        <p:txBody>
          <a:bodyPr>
            <a:noAutofit/>
          </a:bodyPr>
          <a:lstStyle/>
          <a:p>
            <a:r>
              <a:rPr lang="en-US" u="sng" dirty="0">
                <a:solidFill>
                  <a:schemeClr val="accent2">
                    <a:lumMod val="75000"/>
                  </a:schemeClr>
                </a:solidFill>
              </a:rPr>
              <a:t>The Privacy Rule</a:t>
            </a:r>
            <a:r>
              <a:rPr lang="en-US" dirty="0">
                <a:solidFill>
                  <a:schemeClr val="accent2">
                    <a:lumMod val="75000"/>
                  </a:schemeClr>
                </a:solidFill>
              </a:rPr>
              <a:t> </a:t>
            </a:r>
            <a:r>
              <a:rPr lang="en-US" dirty="0"/>
              <a:t>protects all </a:t>
            </a:r>
            <a:r>
              <a:rPr lang="en-US" i="1" dirty="0">
                <a:solidFill>
                  <a:schemeClr val="accent2">
                    <a:lumMod val="75000"/>
                  </a:schemeClr>
                </a:solidFill>
              </a:rPr>
              <a:t>individually</a:t>
            </a:r>
            <a:r>
              <a:rPr lang="en-US" i="1" dirty="0">
                <a:solidFill>
                  <a:schemeClr val="accent3">
                    <a:lumMod val="75000"/>
                  </a:schemeClr>
                </a:solidFill>
              </a:rPr>
              <a:t> </a:t>
            </a:r>
            <a:r>
              <a:rPr lang="en-US" i="1" dirty="0">
                <a:solidFill>
                  <a:schemeClr val="accent2">
                    <a:lumMod val="75000"/>
                  </a:schemeClr>
                </a:solidFill>
              </a:rPr>
              <a:t>identifiable</a:t>
            </a:r>
            <a:r>
              <a:rPr lang="en-US" i="1" dirty="0">
                <a:solidFill>
                  <a:schemeClr val="accent3">
                    <a:lumMod val="75000"/>
                  </a:schemeClr>
                </a:solidFill>
              </a:rPr>
              <a:t> </a:t>
            </a:r>
            <a:r>
              <a:rPr lang="en-US" i="1" dirty="0">
                <a:solidFill>
                  <a:schemeClr val="accent2">
                    <a:lumMod val="75000"/>
                  </a:schemeClr>
                </a:solidFill>
              </a:rPr>
              <a:t>health</a:t>
            </a:r>
            <a:r>
              <a:rPr lang="en-US" i="1" dirty="0">
                <a:solidFill>
                  <a:schemeClr val="accent3">
                    <a:lumMod val="75000"/>
                  </a:schemeClr>
                </a:solidFill>
              </a:rPr>
              <a:t> </a:t>
            </a:r>
            <a:r>
              <a:rPr lang="en-US" i="1" dirty="0">
                <a:solidFill>
                  <a:schemeClr val="accent2">
                    <a:lumMod val="75000"/>
                  </a:schemeClr>
                </a:solidFill>
              </a:rPr>
              <a:t>information</a:t>
            </a:r>
            <a:r>
              <a:rPr lang="en-US" dirty="0"/>
              <a:t> held or transmitted by a covered entity, its business associates or a business associate’s subcontractors, in any form or media.</a:t>
            </a:r>
          </a:p>
          <a:p>
            <a:pPr lvl="1"/>
            <a:r>
              <a:rPr lang="en-US" sz="2000" dirty="0"/>
              <a:t>This information is also known as </a:t>
            </a:r>
            <a:r>
              <a:rPr lang="en-US" sz="2000" i="1" dirty="0">
                <a:solidFill>
                  <a:schemeClr val="accent2">
                    <a:lumMod val="75000"/>
                  </a:schemeClr>
                </a:solidFill>
              </a:rPr>
              <a:t>Protected Health Information (PHI).</a:t>
            </a:r>
          </a:p>
          <a:p>
            <a:pPr lvl="1"/>
            <a:r>
              <a:rPr lang="en-US" sz="2000" dirty="0"/>
              <a:t>Includes information tied to a covered health care provider or health</a:t>
            </a:r>
          </a:p>
          <a:p>
            <a:r>
              <a:rPr lang="en-US" dirty="0"/>
              <a:t>PHI includes:</a:t>
            </a:r>
          </a:p>
          <a:p>
            <a:pPr lvl="1"/>
            <a:r>
              <a:rPr lang="en-US" sz="2000" dirty="0"/>
              <a:t>Demographic data</a:t>
            </a:r>
          </a:p>
          <a:p>
            <a:pPr lvl="1"/>
            <a:r>
              <a:rPr lang="en-US" sz="2000" dirty="0"/>
              <a:t>Individual’s past, present or future physical or mental health conditions</a:t>
            </a:r>
          </a:p>
          <a:p>
            <a:pPr lvl="1"/>
            <a:r>
              <a:rPr lang="en-US" sz="2000" dirty="0"/>
              <a:t>The provision of health care to the individual</a:t>
            </a:r>
          </a:p>
          <a:p>
            <a:pPr lvl="1"/>
            <a:r>
              <a:rPr lang="en-US" sz="2000" dirty="0"/>
              <a:t>Past, present, or future payment for the provision of health care to the individual</a:t>
            </a:r>
          </a:p>
          <a:p>
            <a:pPr lvl="1"/>
            <a:r>
              <a:rPr lang="en-US" sz="2000" dirty="0"/>
              <a:t>Information that identifies or can be used to identify the individual</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1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51" y="0"/>
            <a:ext cx="9905998" cy="1669409"/>
          </a:xfrm>
        </p:spPr>
        <p:txBody>
          <a:bodyPr/>
          <a:lstStyle/>
          <a:p>
            <a:r>
              <a:rPr lang="en-US" b="1" dirty="0"/>
              <a:t>PHI</a:t>
            </a:r>
          </a:p>
        </p:txBody>
      </p:sp>
      <p:sp>
        <p:nvSpPr>
          <p:cNvPr id="3" name="Content Placeholder 2"/>
          <p:cNvSpPr>
            <a:spLocks noGrp="1"/>
          </p:cNvSpPr>
          <p:nvPr>
            <p:ph idx="1"/>
          </p:nvPr>
        </p:nvSpPr>
        <p:spPr>
          <a:xfrm>
            <a:off x="820151" y="1452051"/>
            <a:ext cx="10228150" cy="5667321"/>
          </a:xfrm>
        </p:spPr>
        <p:txBody>
          <a:bodyPr>
            <a:noAutofit/>
          </a:bodyPr>
          <a:lstStyle/>
          <a:p>
            <a:pPr indent="-305435"/>
            <a:r>
              <a:rPr lang="en-US" sz="1600" dirty="0"/>
              <a:t>Some </a:t>
            </a:r>
            <a:r>
              <a:rPr lang="en-US" sz="1600" u="sng" dirty="0">
                <a:solidFill>
                  <a:schemeClr val="accent2">
                    <a:lumMod val="75000"/>
                  </a:schemeClr>
                </a:solidFill>
              </a:rPr>
              <a:t>examples</a:t>
            </a:r>
            <a:r>
              <a:rPr lang="en-US" sz="1600" dirty="0"/>
              <a:t> of protected health information at Purdue include:</a:t>
            </a:r>
            <a:endParaRPr lang="en-US"/>
          </a:p>
          <a:p>
            <a:pPr marL="719455" lvl="1" indent="-269875"/>
            <a:r>
              <a:rPr lang="en-US" sz="1600" dirty="0"/>
              <a:t>Prescription information processed by Purdue University Pharmacy</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600" dirty="0"/>
              <a:t>Health claims processed by Purdue’s health plan administrators</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600" dirty="0"/>
              <a:t>Clinic billing information processed by the Accounts Receivable department</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600" dirty="0"/>
              <a:t>Treatment or accounts receivable information accessed by ITaP</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1600" dirty="0"/>
              <a:t>Information </a:t>
            </a:r>
            <a:r>
              <a:rPr lang="en-US" sz="1600" u="sng" dirty="0"/>
              <a:t>excluded</a:t>
            </a:r>
            <a:r>
              <a:rPr lang="en-US" sz="1600" dirty="0"/>
              <a:t> from the definition of PHI:</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600" i="1" dirty="0">
                <a:solidFill>
                  <a:schemeClr val="accent2">
                    <a:lumMod val="75000"/>
                  </a:schemeClr>
                </a:solidFill>
              </a:rPr>
              <a:t>Employment</a:t>
            </a:r>
            <a:r>
              <a:rPr lang="en-US" sz="1600" i="1" dirty="0">
                <a:solidFill>
                  <a:schemeClr val="accent2">
                    <a:lumMod val="40000"/>
                    <a:lumOff val="60000"/>
                  </a:schemeClr>
                </a:solidFill>
              </a:rPr>
              <a:t> </a:t>
            </a:r>
            <a:r>
              <a:rPr lang="en-US" sz="1600" i="1" dirty="0">
                <a:solidFill>
                  <a:schemeClr val="accent2">
                    <a:lumMod val="75000"/>
                  </a:schemeClr>
                </a:solidFill>
              </a:rPr>
              <a:t>records</a:t>
            </a:r>
            <a:endParaRPr lang="en-US" sz="1600" i="1"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a:p>
            <a:pPr marL="719455" lvl="1" indent="-269875"/>
            <a:r>
              <a:rPr lang="en-US" sz="1600" i="1" dirty="0">
                <a:solidFill>
                  <a:schemeClr val="accent2">
                    <a:lumMod val="75000"/>
                  </a:schemeClr>
                </a:solidFill>
              </a:rPr>
              <a:t>Education</a:t>
            </a:r>
            <a:r>
              <a:rPr lang="en-US" sz="1600" i="1" dirty="0">
                <a:solidFill>
                  <a:schemeClr val="accent2">
                    <a:lumMod val="40000"/>
                    <a:lumOff val="60000"/>
                  </a:schemeClr>
                </a:solidFill>
              </a:rPr>
              <a:t> </a:t>
            </a:r>
            <a:r>
              <a:rPr lang="en-US" sz="1600" i="1" dirty="0">
                <a:solidFill>
                  <a:schemeClr val="accent2">
                    <a:lumMod val="75000"/>
                  </a:schemeClr>
                </a:solidFill>
              </a:rPr>
              <a:t>records</a:t>
            </a:r>
            <a:endParaRPr lang="en-US" sz="1600" i="1"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a:p>
            <a:pPr marL="719455" lvl="1" indent="-269875"/>
            <a:r>
              <a:rPr lang="en-US" sz="1600" i="1" dirty="0">
                <a:solidFill>
                  <a:schemeClr val="accent2">
                    <a:lumMod val="75000"/>
                  </a:schemeClr>
                </a:solidFill>
              </a:rPr>
              <a:t>Health information about individuals who have been deceased for more than 50 years</a:t>
            </a:r>
            <a:endParaRPr lang="en-US" sz="1600" i="1"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a:p>
            <a:pPr marL="719455" lvl="1" indent="-269875"/>
            <a:r>
              <a:rPr lang="en-US" sz="1600" i="1" dirty="0">
                <a:solidFill>
                  <a:schemeClr val="accent2">
                    <a:lumMod val="75000"/>
                  </a:schemeClr>
                </a:solidFill>
              </a:rPr>
              <a:t>De-identified information</a:t>
            </a:r>
            <a:r>
              <a:rPr lang="en-US" sz="1600" dirty="0">
                <a:solidFill>
                  <a:schemeClr val="accent2">
                    <a:lumMod val="75000"/>
                  </a:schemeClr>
                </a:solidFill>
              </a:rPr>
              <a:t> </a:t>
            </a:r>
            <a:r>
              <a:rPr lang="en-US" sz="1600" dirty="0"/>
              <a:t>which must have the subject’s name, email address, telephone numbers, or any other information that could be used alone or in combination to identify the subject removed</a:t>
            </a:r>
            <a:endParaRPr lang="en-US" sz="16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1025525" lvl="2" indent="-215900"/>
            <a:r>
              <a:rPr lang="en-US" dirty="0"/>
              <a:t>The US Department of Health and Human Services provides further guidance regarding </a:t>
            </a:r>
            <a:br>
              <a:rPr lang="en-US" dirty="0"/>
            </a:br>
            <a:r>
              <a:rPr lang="en-US" dirty="0"/>
              <a:t>de-identification </a:t>
            </a: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HERE</a:t>
            </a:r>
            <a:endParaRPr lang="en-US"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25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47"/>
            <a:ext cx="10353762" cy="1734296"/>
          </a:xfrm>
        </p:spPr>
        <p:txBody>
          <a:bodyPr/>
          <a:lstStyle/>
          <a:p>
            <a:r>
              <a:rPr lang="en-US" b="1" dirty="0"/>
              <a:t>HIPAA Legal Overview</a:t>
            </a:r>
          </a:p>
        </p:txBody>
      </p:sp>
      <p:sp>
        <p:nvSpPr>
          <p:cNvPr id="3" name="Content Placeholder 2"/>
          <p:cNvSpPr>
            <a:spLocks noGrp="1"/>
          </p:cNvSpPr>
          <p:nvPr>
            <p:ph idx="1"/>
          </p:nvPr>
        </p:nvSpPr>
        <p:spPr>
          <a:xfrm>
            <a:off x="913795" y="1539502"/>
            <a:ext cx="10353762" cy="4058751"/>
          </a:xfrm>
        </p:spPr>
        <p:txBody>
          <a:bodyPr>
            <a:noAutofit/>
          </a:bodyPr>
          <a:lstStyle/>
          <a:p>
            <a:r>
              <a:rPr lang="en-US" sz="1600" b="1" dirty="0"/>
              <a:t>The Privacy Rule (2003)</a:t>
            </a:r>
          </a:p>
          <a:p>
            <a:pPr lvl="1"/>
            <a:r>
              <a:rPr lang="en-US" sz="1400" dirty="0"/>
              <a:t>Applies to covered entities and provides safeguards to protect PHI</a:t>
            </a:r>
          </a:p>
          <a:p>
            <a:pPr lvl="1"/>
            <a:r>
              <a:rPr lang="en-US" sz="1400" dirty="0"/>
              <a:t>Identifies</a:t>
            </a:r>
            <a:r>
              <a:rPr lang="en-US" sz="1400" i="1" dirty="0"/>
              <a:t> </a:t>
            </a:r>
            <a:r>
              <a:rPr lang="en-US" sz="1400" i="1" dirty="0">
                <a:solidFill>
                  <a:schemeClr val="accent2">
                    <a:lumMod val="75000"/>
                  </a:schemeClr>
                </a:solidFill>
              </a:rPr>
              <a:t>permitted uses and disclosures, rights of individual </a:t>
            </a:r>
            <a:r>
              <a:rPr lang="en-US" sz="1400" dirty="0"/>
              <a:t>to control how their PHI is used and disclosed, establishes </a:t>
            </a:r>
            <a:r>
              <a:rPr lang="en-US" sz="1400" i="1" dirty="0">
                <a:solidFill>
                  <a:schemeClr val="accent2">
                    <a:lumMod val="75000"/>
                  </a:schemeClr>
                </a:solidFill>
              </a:rPr>
              <a:t>administrative requirements</a:t>
            </a:r>
            <a:r>
              <a:rPr lang="en-US" sz="1400" dirty="0"/>
              <a:t>, and </a:t>
            </a:r>
            <a:r>
              <a:rPr lang="en-US" sz="1400" i="1" dirty="0">
                <a:solidFill>
                  <a:schemeClr val="accent2">
                    <a:lumMod val="75000"/>
                  </a:schemeClr>
                </a:solidFill>
              </a:rPr>
              <a:t>application of sanctions</a:t>
            </a:r>
          </a:p>
          <a:p>
            <a:r>
              <a:rPr lang="en-US" sz="1600" b="1" dirty="0"/>
              <a:t>The Security Rule (2005)</a:t>
            </a:r>
          </a:p>
          <a:p>
            <a:pPr lvl="1"/>
            <a:r>
              <a:rPr lang="en-US" sz="1400" dirty="0"/>
              <a:t>Protects the confidentiality, integrity and availability of </a:t>
            </a:r>
            <a:r>
              <a:rPr lang="en-US" sz="1400" i="1" dirty="0">
                <a:solidFill>
                  <a:schemeClr val="accent2">
                    <a:lumMod val="75000"/>
                  </a:schemeClr>
                </a:solidFill>
              </a:rPr>
              <a:t>PHI that is maintained or transmitted electronically</a:t>
            </a:r>
          </a:p>
          <a:p>
            <a:pPr lvl="1"/>
            <a:r>
              <a:rPr lang="en-US" sz="1400" dirty="0"/>
              <a:t>Requires</a:t>
            </a:r>
            <a:r>
              <a:rPr lang="en-US" sz="1400" i="1" dirty="0">
                <a:solidFill>
                  <a:schemeClr val="accent2">
                    <a:lumMod val="40000"/>
                    <a:lumOff val="60000"/>
                  </a:schemeClr>
                </a:solidFill>
              </a:rPr>
              <a:t> </a:t>
            </a:r>
            <a:r>
              <a:rPr lang="en-US" sz="1400" i="1" dirty="0">
                <a:solidFill>
                  <a:schemeClr val="accent2">
                    <a:lumMod val="75000"/>
                  </a:schemeClr>
                </a:solidFill>
              </a:rPr>
              <a:t>administrative, physical and technical safeguards </a:t>
            </a:r>
            <a:r>
              <a:rPr lang="en-US" sz="1400" dirty="0"/>
              <a:t>to protect PHI, safeguards must be </a:t>
            </a:r>
            <a:r>
              <a:rPr lang="en-US" sz="1400" i="1" dirty="0">
                <a:solidFill>
                  <a:schemeClr val="accent2">
                    <a:lumMod val="75000"/>
                  </a:schemeClr>
                </a:solidFill>
              </a:rPr>
              <a:t>addressable</a:t>
            </a:r>
            <a:r>
              <a:rPr lang="en-US" sz="1400" dirty="0">
                <a:solidFill>
                  <a:schemeClr val="accent2">
                    <a:lumMod val="40000"/>
                    <a:lumOff val="60000"/>
                  </a:schemeClr>
                </a:solidFill>
              </a:rPr>
              <a:t> </a:t>
            </a:r>
            <a:r>
              <a:rPr lang="en-US" sz="1400" dirty="0"/>
              <a:t>(can address its applicability for a particular environment) and requires a </a:t>
            </a:r>
            <a:r>
              <a:rPr lang="en-US" sz="1400" i="1" dirty="0">
                <a:solidFill>
                  <a:schemeClr val="accent2">
                    <a:lumMod val="75000"/>
                  </a:schemeClr>
                </a:solidFill>
              </a:rPr>
              <a:t>sanction</a:t>
            </a:r>
            <a:r>
              <a:rPr lang="en-US" sz="1400" i="1" dirty="0">
                <a:solidFill>
                  <a:schemeClr val="accent2">
                    <a:lumMod val="40000"/>
                    <a:lumOff val="60000"/>
                  </a:schemeClr>
                </a:solidFill>
              </a:rPr>
              <a:t> </a:t>
            </a:r>
            <a:r>
              <a:rPr lang="en-US" sz="1400" i="1" dirty="0">
                <a:solidFill>
                  <a:schemeClr val="accent2">
                    <a:lumMod val="75000"/>
                  </a:schemeClr>
                </a:solidFill>
              </a:rPr>
              <a:t>policy</a:t>
            </a:r>
          </a:p>
          <a:p>
            <a:r>
              <a:rPr lang="en-US" sz="1600" b="1" dirty="0"/>
              <a:t>HITECH (2010)</a:t>
            </a:r>
          </a:p>
          <a:p>
            <a:pPr lvl="1"/>
            <a:r>
              <a:rPr lang="en-US" sz="1400" dirty="0"/>
              <a:t>Expands HIPAA Privacy Requirements to directly cover </a:t>
            </a:r>
            <a:r>
              <a:rPr lang="en-US" sz="1400" i="1" dirty="0">
                <a:solidFill>
                  <a:schemeClr val="accent2">
                    <a:lumMod val="75000"/>
                  </a:schemeClr>
                </a:solidFill>
              </a:rPr>
              <a:t>business associates</a:t>
            </a:r>
            <a:r>
              <a:rPr lang="en-US" sz="1400" dirty="0"/>
              <a:t>, who are now required to report to covered entities</a:t>
            </a:r>
          </a:p>
          <a:p>
            <a:r>
              <a:rPr lang="en-US" sz="1600" b="1" dirty="0"/>
              <a:t>Omnibus Rule (2013)</a:t>
            </a:r>
          </a:p>
          <a:p>
            <a:pPr lvl="1"/>
            <a:r>
              <a:rPr lang="en-US" sz="1400" dirty="0"/>
              <a:t>New regulations affecting The Privacy Rule, Security Rule, HITECH</a:t>
            </a:r>
          </a:p>
          <a:p>
            <a:pPr lvl="1"/>
            <a:r>
              <a:rPr lang="en-US" sz="1400" dirty="0"/>
              <a:t>Implemented new regulations such as Genetic Information Nondiscrimination Act (GINA), </a:t>
            </a:r>
            <a:r>
              <a:rPr lang="en-US" sz="1400" i="1" dirty="0">
                <a:solidFill>
                  <a:schemeClr val="accent2">
                    <a:lumMod val="75000"/>
                  </a:schemeClr>
                </a:solidFill>
              </a:rPr>
              <a:t>breach notifications</a:t>
            </a:r>
            <a:r>
              <a:rPr lang="en-US" sz="1400" dirty="0">
                <a:solidFill>
                  <a:schemeClr val="accent2">
                    <a:lumMod val="75000"/>
                  </a:schemeClr>
                </a:solidFill>
              </a:rPr>
              <a:t>, </a:t>
            </a:r>
            <a:r>
              <a:rPr lang="en-US" sz="1400" i="1" dirty="0">
                <a:solidFill>
                  <a:schemeClr val="accent2">
                    <a:lumMod val="75000"/>
                  </a:schemeClr>
                </a:solidFill>
              </a:rPr>
              <a:t>marketing</a:t>
            </a:r>
            <a:r>
              <a:rPr lang="en-US" sz="1400" dirty="0">
                <a:solidFill>
                  <a:schemeClr val="accent2">
                    <a:lumMod val="75000"/>
                  </a:schemeClr>
                </a:solidFill>
              </a:rPr>
              <a:t>, </a:t>
            </a:r>
            <a:r>
              <a:rPr lang="en-US" sz="1400" i="1" dirty="0">
                <a:solidFill>
                  <a:schemeClr val="accent2">
                    <a:lumMod val="75000"/>
                  </a:schemeClr>
                </a:solidFill>
              </a:rPr>
              <a:t>fundraising</a:t>
            </a:r>
            <a:r>
              <a:rPr lang="en-US" sz="1400" dirty="0">
                <a:solidFill>
                  <a:schemeClr val="accent2">
                    <a:lumMod val="75000"/>
                  </a:schemeClr>
                </a:solidFill>
              </a:rPr>
              <a:t>, </a:t>
            </a:r>
            <a:r>
              <a:rPr lang="en-US" sz="1400" i="1" dirty="0">
                <a:solidFill>
                  <a:schemeClr val="accent2">
                    <a:lumMod val="75000"/>
                  </a:schemeClr>
                </a:solidFill>
              </a:rPr>
              <a:t>school immunization records</a:t>
            </a:r>
            <a:r>
              <a:rPr lang="en-US" sz="1400" dirty="0">
                <a:solidFill>
                  <a:schemeClr val="accent2">
                    <a:lumMod val="75000"/>
                  </a:schemeClr>
                </a:solidFill>
              </a:rPr>
              <a:t>, </a:t>
            </a:r>
            <a:r>
              <a:rPr lang="en-US" sz="1400" i="1" dirty="0">
                <a:solidFill>
                  <a:schemeClr val="accent2">
                    <a:lumMod val="75000"/>
                  </a:schemeClr>
                </a:solidFill>
              </a:rPr>
              <a:t>research authorizations </a:t>
            </a:r>
            <a:r>
              <a:rPr lang="en-US" sz="1400" dirty="0"/>
              <a:t>and </a:t>
            </a:r>
            <a:r>
              <a:rPr lang="en-US" sz="1400" i="1" dirty="0">
                <a:solidFill>
                  <a:schemeClr val="accent2">
                    <a:lumMod val="75000"/>
                  </a:schemeClr>
                </a:solidFill>
              </a:rPr>
              <a:t>enforcement</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681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7157"/>
            <a:ext cx="10353762" cy="970450"/>
          </a:xfrm>
        </p:spPr>
        <p:txBody>
          <a:bodyPr/>
          <a:lstStyle/>
          <a:p>
            <a:r>
              <a:rPr lang="en-US" b="1" dirty="0"/>
              <a:t>Penalties for Non-compliance</a:t>
            </a:r>
          </a:p>
        </p:txBody>
      </p:sp>
      <p:sp>
        <p:nvSpPr>
          <p:cNvPr id="3" name="Content Placeholder 2"/>
          <p:cNvSpPr>
            <a:spLocks noGrp="1"/>
          </p:cNvSpPr>
          <p:nvPr>
            <p:ph idx="1"/>
          </p:nvPr>
        </p:nvSpPr>
        <p:spPr>
          <a:xfrm>
            <a:off x="913795" y="1956818"/>
            <a:ext cx="10353762" cy="4058751"/>
          </a:xfrm>
        </p:spPr>
        <p:txBody>
          <a:bodyPr>
            <a:normAutofit/>
          </a:bodyPr>
          <a:lstStyle/>
          <a:p>
            <a:r>
              <a:rPr lang="en-US" sz="2200" dirty="0"/>
              <a:t>Secretary of Health and Human Services (HHS) has authority to impose penalties to non-complying entities.</a:t>
            </a:r>
          </a:p>
          <a:p>
            <a:r>
              <a:rPr lang="en-US" sz="2200" dirty="0"/>
              <a:t>HITECH Act (2010) requires HHS to develop procedures by which an individual harmed by a HIPAA breach of PHI may obtain a percentage of the HHS enforcement penalties.</a:t>
            </a:r>
          </a:p>
          <a:p>
            <a:r>
              <a:rPr lang="en-US" sz="2200" dirty="0"/>
              <a:t>The </a:t>
            </a:r>
            <a:r>
              <a:rPr lang="en-US" sz="2200" i="1" dirty="0">
                <a:solidFill>
                  <a:schemeClr val="accent2">
                    <a:lumMod val="75000"/>
                  </a:schemeClr>
                </a:solidFill>
              </a:rPr>
              <a:t>covered entity and specific individuals </a:t>
            </a:r>
            <a:r>
              <a:rPr lang="en-US" sz="2200" dirty="0"/>
              <a:t>can be investigated and prosecuted with </a:t>
            </a:r>
            <a:r>
              <a:rPr lang="en-US" sz="2200" i="1" dirty="0">
                <a:solidFill>
                  <a:schemeClr val="accent2">
                    <a:lumMod val="75000"/>
                  </a:schemeClr>
                </a:solidFill>
              </a:rPr>
              <a:t>Civil, State, and Federal Criminal penalties</a:t>
            </a:r>
          </a:p>
          <a:p>
            <a:pPr lvl="1"/>
            <a:r>
              <a:rPr lang="en-US" sz="1900" dirty="0"/>
              <a:t>Fines can reach up to $250,000 and 10 years of imprisonment per violation</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1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273236"/>
            <a:ext cx="10353762" cy="970450"/>
          </a:xfrm>
        </p:spPr>
        <p:txBody>
          <a:bodyPr/>
          <a:lstStyle/>
          <a:p>
            <a:r>
              <a:rPr lang="en-US" b="1" dirty="0"/>
              <a:t>Who is Covered by HIPAA?</a:t>
            </a:r>
          </a:p>
        </p:txBody>
      </p:sp>
      <p:sp>
        <p:nvSpPr>
          <p:cNvPr id="3" name="Content Placeholder 2"/>
          <p:cNvSpPr>
            <a:spLocks noGrp="1"/>
          </p:cNvSpPr>
          <p:nvPr>
            <p:ph idx="1"/>
          </p:nvPr>
        </p:nvSpPr>
        <p:spPr>
          <a:xfrm>
            <a:off x="919119" y="1364000"/>
            <a:ext cx="10422797" cy="4620747"/>
          </a:xfrm>
        </p:spPr>
        <p:txBody>
          <a:bodyPr>
            <a:normAutofit fontScale="92500" lnSpcReduction="10000"/>
          </a:bodyPr>
          <a:lstStyle/>
          <a:p>
            <a:pPr indent="-305435"/>
            <a:r>
              <a:rPr lang="en-US" i="1" dirty="0">
                <a:solidFill>
                  <a:schemeClr val="accent2">
                    <a:lumMod val="75000"/>
                  </a:schemeClr>
                </a:solidFill>
              </a:rPr>
              <a:t>Health care providers </a:t>
            </a:r>
            <a:r>
              <a:rPr lang="en-US" dirty="0"/>
              <a:t>who transmit PHI in electronic form in connection with certain electronic transactions defined by federal regulations (e.g. electronic billing and remission of payments electronically)</a:t>
            </a:r>
            <a:endParaRPr lang="en-US"/>
          </a:p>
          <a:p>
            <a:pPr indent="-305435"/>
            <a:r>
              <a:rPr lang="en-US" i="1" dirty="0">
                <a:solidFill>
                  <a:schemeClr val="accent2">
                    <a:lumMod val="75000"/>
                  </a:schemeClr>
                </a:solidFill>
              </a:rPr>
              <a:t>Health care clearinghouses</a:t>
            </a:r>
            <a:endParaRPr lang="en-US" i="1"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a:p>
            <a:pPr indent="-305435"/>
            <a:r>
              <a:rPr lang="en-US" dirty="0"/>
              <a:t>Certain </a:t>
            </a:r>
            <a:r>
              <a:rPr lang="en-US" i="1" dirty="0">
                <a:solidFill>
                  <a:schemeClr val="accent2">
                    <a:lumMod val="75000"/>
                  </a:schemeClr>
                </a:solidFill>
              </a:rPr>
              <a:t>health plans</a:t>
            </a:r>
            <a:endParaRPr lang="en-US" i="1"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a:p>
            <a:pPr indent="-305435"/>
            <a:r>
              <a:rPr lang="en-US" i="1" dirty="0">
                <a:solidFill>
                  <a:schemeClr val="accent2">
                    <a:lumMod val="75000"/>
                  </a:schemeClr>
                </a:solidFill>
              </a:rPr>
              <a:t>HIPAA</a:t>
            </a:r>
            <a:r>
              <a:rPr lang="en-US" dirty="0">
                <a:solidFill>
                  <a:schemeClr val="accent2">
                    <a:lumMod val="75000"/>
                  </a:schemeClr>
                </a:solidFill>
              </a:rPr>
              <a:t> </a:t>
            </a:r>
            <a:r>
              <a:rPr lang="en-US" i="1" dirty="0">
                <a:solidFill>
                  <a:schemeClr val="accent2">
                    <a:lumMod val="75000"/>
                  </a:schemeClr>
                </a:solidFill>
              </a:rPr>
              <a:t>business associate, </a:t>
            </a:r>
            <a:r>
              <a:rPr lang="en-US" dirty="0"/>
              <a:t>which is a person or organization that performs certain business functions on behalf of the covered entity and involves the use, maintenance, or disclosure of PHI</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dirty="0"/>
              <a:t>Prior to disclosing PHI to a business associate, covered entities are </a:t>
            </a:r>
            <a:r>
              <a:rPr lang="en-US" u="sng" dirty="0"/>
              <a:t>required to enter into a written agreement</a:t>
            </a:r>
            <a:r>
              <a:rPr lang="en-US" dirty="0"/>
              <a:t> that imposes safeguards</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449580" lvl="1" indent="0">
              <a:buNone/>
            </a:pP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0" indent="0">
              <a:buNone/>
            </a:pPr>
            <a:r>
              <a:rPr lang="en-US" dirty="0"/>
              <a:t>If your department is covered by HIPAA, is planning to disclose PHI to an outside entity, and you are unsure about whether an agreement is required, </a:t>
            </a:r>
            <a:r>
              <a:rPr lang="en-US" i="1" dirty="0">
                <a:solidFill>
                  <a:schemeClr val="accent2">
                    <a:lumMod val="75000"/>
                  </a:schemeClr>
                </a:solidFill>
              </a:rPr>
              <a:t>ask your HIPAA liaison to contact the </a:t>
            </a:r>
            <a:br>
              <a:rPr lang="en-US" i="1" dirty="0">
                <a:solidFill>
                  <a:schemeClr val="accent2">
                    <a:lumMod val="75000"/>
                  </a:schemeClr>
                </a:solidFill>
              </a:rPr>
            </a:br>
            <a:r>
              <a:rPr lang="en-US" i="1" dirty="0">
                <a:solidFill>
                  <a:schemeClr val="accent2">
                    <a:lumMod val="75000"/>
                  </a:schemeClr>
                </a:solidFill>
              </a:rPr>
              <a:t>HIPAA Privacy Officer</a:t>
            </a:r>
            <a:r>
              <a:rPr lang="en-US" dirty="0">
                <a:solidFill>
                  <a:schemeClr val="accent2">
                    <a:lumMod val="75000"/>
                  </a:schemeClr>
                </a:solidFill>
              </a:rPr>
              <a:t> (Hannah Carroll-Altman, Senior Associate Legal Counsel for Public Safety and Security, legalcounsel@purdue.edu) </a:t>
            </a:r>
            <a:r>
              <a:rPr lang="en-US" i="1" u="sng" dirty="0">
                <a:solidFill>
                  <a:schemeClr val="accent2">
                    <a:lumMod val="75000"/>
                  </a:schemeClr>
                </a:solidFill>
              </a:rPr>
              <a:t>PRIOR</a:t>
            </a:r>
            <a:r>
              <a:rPr lang="en-US" i="1" dirty="0">
                <a:solidFill>
                  <a:schemeClr val="accent2">
                    <a:lumMod val="75000"/>
                  </a:schemeClr>
                </a:solidFill>
              </a:rPr>
              <a:t> to disclosing any PHI!</a:t>
            </a:r>
            <a:endParaRPr lang="en-US" i="1" dirty="0">
              <a:ln>
                <a:solidFill>
                  <a:prstClr val="black">
                    <a:lumMod val="75000"/>
                    <a:lumOff val="25000"/>
                    <a:alpha val="10000"/>
                  </a:prstClr>
                </a:solidFill>
              </a:ln>
              <a:solidFill>
                <a:schemeClr val="accent2">
                  <a:lumMod val="75000"/>
                </a:schemeClr>
              </a:solidFill>
              <a:effectLst>
                <a:outerShdw blurRad="9525" dist="25400" dir="14640000" algn="tl" rotWithShape="0">
                  <a:prstClr val="black">
                    <a:alpha val="30000"/>
                  </a:prstClr>
                </a:outerShdw>
              </a:effectLst>
            </a:endParaRP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7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91487"/>
            <a:ext cx="10353762" cy="970450"/>
          </a:xfrm>
        </p:spPr>
        <p:txBody>
          <a:bodyPr/>
          <a:lstStyle/>
          <a:p>
            <a:r>
              <a:rPr lang="en-US" b="1" dirty="0"/>
              <a:t>How does HIPAA impact Purdue?</a:t>
            </a:r>
          </a:p>
        </p:txBody>
      </p:sp>
      <p:sp>
        <p:nvSpPr>
          <p:cNvPr id="3" name="Content Placeholder 2"/>
          <p:cNvSpPr>
            <a:spLocks noGrp="1"/>
          </p:cNvSpPr>
          <p:nvPr>
            <p:ph idx="1"/>
          </p:nvPr>
        </p:nvSpPr>
        <p:spPr>
          <a:xfrm>
            <a:off x="913795" y="1798513"/>
            <a:ext cx="10353762" cy="4058751"/>
          </a:xfrm>
        </p:spPr>
        <p:txBody>
          <a:bodyPr>
            <a:normAutofit/>
          </a:bodyPr>
          <a:lstStyle/>
          <a:p>
            <a:r>
              <a:rPr lang="en-US" sz="2200" dirty="0"/>
              <a:t>Purdue University is designated as a </a:t>
            </a:r>
            <a:r>
              <a:rPr lang="en-US" sz="2200" i="1" dirty="0">
                <a:solidFill>
                  <a:schemeClr val="accent2">
                    <a:lumMod val="75000"/>
                  </a:schemeClr>
                </a:solidFill>
              </a:rPr>
              <a:t>hybrid entity</a:t>
            </a:r>
          </a:p>
          <a:p>
            <a:pPr lvl="1"/>
            <a:r>
              <a:rPr lang="en-US" sz="1900" dirty="0"/>
              <a:t>All of Purdue is </a:t>
            </a:r>
            <a:r>
              <a:rPr lang="en-US" sz="1900" u="sng" dirty="0"/>
              <a:t>NOT</a:t>
            </a:r>
            <a:r>
              <a:rPr lang="en-US" sz="1900" dirty="0"/>
              <a:t> covered by HIPAA - only </a:t>
            </a:r>
            <a:r>
              <a:rPr lang="en-US" sz="1900" i="1" dirty="0">
                <a:solidFill>
                  <a:schemeClr val="accent2">
                    <a:lumMod val="75000"/>
                  </a:schemeClr>
                </a:solidFill>
              </a:rPr>
              <a:t>those areas that have been formally designated as covered components </a:t>
            </a:r>
            <a:r>
              <a:rPr lang="en-US" sz="1900" dirty="0"/>
              <a:t>by the HIPAA Privacy Officer.</a:t>
            </a:r>
          </a:p>
          <a:p>
            <a:pPr marL="502920" lvl="1" indent="0">
              <a:buNone/>
            </a:pPr>
            <a:endParaRPr lang="en-US" sz="1900" dirty="0"/>
          </a:p>
          <a:p>
            <a:r>
              <a:rPr lang="en-US" sz="2200" dirty="0"/>
              <a:t>Covered components include:</a:t>
            </a:r>
          </a:p>
          <a:p>
            <a:pPr lvl="1"/>
            <a:r>
              <a:rPr lang="en-US" sz="1900" dirty="0"/>
              <a:t>Purdue Student Health Center, Purdue University Pharmacy, Purdue’s North Central Nursing Clinic, Employee Wellness Programs, Student and Receivables Business Services-Accounts Receivable, Purdue IT, Bursar, and others</a:t>
            </a:r>
          </a:p>
          <a:p>
            <a:r>
              <a:rPr lang="en-US" sz="2200" dirty="0"/>
              <a:t>A full list of departments at Purdue that are covered by HIPAA can be found </a:t>
            </a:r>
            <a:r>
              <a:rPr lang="en-US" sz="1800" dirty="0">
                <a:solidFill>
                  <a:schemeClr val="accent2">
                    <a:lumMod val="75000"/>
                  </a:schemeClr>
                </a:solidFill>
                <a:hlinkClick r:id="rId2">
                  <a:extLst>
                    <a:ext uri="{A12FA001-AC4F-418D-AE19-62706E023703}">
                      <ahyp:hlinkClr xmlns:ahyp="http://schemas.microsoft.com/office/drawing/2018/hyperlinkcolor" val="tx"/>
                    </a:ext>
                  </a:extLst>
                </a:hlinkClick>
              </a:rPr>
              <a:t>HERE</a:t>
            </a:r>
            <a:r>
              <a:rPr lang="en-US" sz="2200" dirty="0">
                <a:solidFill>
                  <a:schemeClr val="accent2">
                    <a:lumMod val="75000"/>
                  </a:schemeClr>
                </a:solidFill>
              </a:rPr>
              <a:t> </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58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01" y="99496"/>
            <a:ext cx="10526934" cy="1384471"/>
          </a:xfrm>
        </p:spPr>
        <p:txBody>
          <a:bodyPr/>
          <a:lstStyle/>
          <a:p>
            <a:r>
              <a:rPr lang="en-US" b="1" dirty="0"/>
              <a:t>Covered Components’ Responsibilities</a:t>
            </a:r>
          </a:p>
        </p:txBody>
      </p:sp>
      <p:sp>
        <p:nvSpPr>
          <p:cNvPr id="3" name="Content Placeholder 2"/>
          <p:cNvSpPr>
            <a:spLocks noGrp="1"/>
          </p:cNvSpPr>
          <p:nvPr>
            <p:ph idx="1"/>
          </p:nvPr>
        </p:nvSpPr>
        <p:spPr/>
        <p:txBody>
          <a:bodyPr>
            <a:normAutofit/>
          </a:bodyPr>
          <a:lstStyle/>
          <a:p>
            <a:r>
              <a:rPr lang="en-US" sz="2200" dirty="0"/>
              <a:t>Name a </a:t>
            </a:r>
            <a:r>
              <a:rPr lang="en-US" sz="2200" i="1" dirty="0">
                <a:solidFill>
                  <a:schemeClr val="accent2">
                    <a:lumMod val="75000"/>
                  </a:schemeClr>
                </a:solidFill>
              </a:rPr>
              <a:t>HIPAA Privacy Liaison </a:t>
            </a:r>
            <a:r>
              <a:rPr lang="en-US" sz="2200" dirty="0"/>
              <a:t>who will be responsible for communicating HIPAA policies and procedures, ensuring that training occurs, maintaining documentation for </a:t>
            </a:r>
            <a:r>
              <a:rPr lang="en-US" sz="2200" u="sng" dirty="0"/>
              <a:t>6 years</a:t>
            </a:r>
            <a:r>
              <a:rPr lang="en-US" sz="2200" dirty="0"/>
              <a:t>, and discussing with the HIPAA privacy compliance director any new issues. </a:t>
            </a:r>
            <a:endParaRPr lang="en-US" sz="2200" i="1" dirty="0">
              <a:solidFill>
                <a:schemeClr val="accent2">
                  <a:lumMod val="40000"/>
                  <a:lumOff val="60000"/>
                </a:schemeClr>
              </a:solidFill>
            </a:endParaRPr>
          </a:p>
          <a:p>
            <a:r>
              <a:rPr lang="en-US" sz="2200" dirty="0"/>
              <a:t>Determine and document </a:t>
            </a:r>
            <a:r>
              <a:rPr lang="en-US" sz="2200" dirty="0">
                <a:solidFill>
                  <a:schemeClr val="tx1"/>
                </a:solidFill>
              </a:rPr>
              <a:t>which staff are included in the covered component and determine which roles need access to PHI.</a:t>
            </a:r>
          </a:p>
          <a:p>
            <a:r>
              <a:rPr lang="en-US" sz="2200" dirty="0"/>
              <a:t>Ensure that </a:t>
            </a:r>
            <a:r>
              <a:rPr lang="en-US" sz="2200" i="1" dirty="0">
                <a:solidFill>
                  <a:schemeClr val="accent2">
                    <a:lumMod val="75000"/>
                  </a:schemeClr>
                </a:solidFill>
              </a:rPr>
              <a:t>all HIPAA policies and procedures are followed </a:t>
            </a:r>
            <a:r>
              <a:rPr lang="en-US" sz="2200" dirty="0"/>
              <a:t>and</a:t>
            </a:r>
            <a:r>
              <a:rPr lang="en-US" sz="2200" dirty="0">
                <a:solidFill>
                  <a:schemeClr val="accent2">
                    <a:lumMod val="40000"/>
                    <a:lumOff val="60000"/>
                  </a:schemeClr>
                </a:solidFill>
              </a:rPr>
              <a:t> </a:t>
            </a:r>
            <a:r>
              <a:rPr lang="en-US" sz="2200" dirty="0">
                <a:solidFill>
                  <a:schemeClr val="tx1"/>
                </a:solidFill>
              </a:rPr>
              <a:t>apply sanctions.</a:t>
            </a:r>
          </a:p>
          <a:p>
            <a:r>
              <a:rPr lang="en-US" sz="2200" dirty="0"/>
              <a:t>Identify </a:t>
            </a:r>
            <a:r>
              <a:rPr lang="en-US" sz="2200" dirty="0">
                <a:solidFill>
                  <a:schemeClr val="tx1"/>
                </a:solidFill>
              </a:rPr>
              <a:t>business associates.</a:t>
            </a:r>
          </a:p>
          <a:p>
            <a:r>
              <a:rPr lang="en-US" sz="2200" dirty="0"/>
              <a:t>Ensure that </a:t>
            </a:r>
            <a:r>
              <a:rPr lang="en-US" sz="2200" i="1" dirty="0">
                <a:solidFill>
                  <a:schemeClr val="accent2">
                    <a:lumMod val="75000"/>
                  </a:schemeClr>
                </a:solidFill>
              </a:rPr>
              <a:t>privacy and security safeguards are in place and followed.</a:t>
            </a:r>
          </a:p>
          <a:p>
            <a:endParaRPr lang="en-US" dirty="0"/>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15" y="6075727"/>
            <a:ext cx="1519472" cy="83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69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5405</TotalTime>
  <Words>2439</Words>
  <Application>Microsoft Office PowerPoint</Application>
  <PresentationFormat>Widescreen</PresentationFormat>
  <Paragraphs>171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Slate</vt:lpstr>
      <vt:lpstr>Health Insurance Portability and Accountability Act of 1996 (HIPAA)</vt:lpstr>
      <vt:lpstr>What is HIPAA?</vt:lpstr>
      <vt:lpstr>What is Protected Health Information (PHI)?</vt:lpstr>
      <vt:lpstr>PHI</vt:lpstr>
      <vt:lpstr>HIPAA Legal Overview</vt:lpstr>
      <vt:lpstr>Penalties for Non-compliance</vt:lpstr>
      <vt:lpstr>Who is Covered by HIPAA?</vt:lpstr>
      <vt:lpstr>How does HIPAA impact Purdue?</vt:lpstr>
      <vt:lpstr>Covered Components’ Responsibilities</vt:lpstr>
      <vt:lpstr>Staff Responsibilities within a Covered Component  </vt:lpstr>
      <vt:lpstr>“Minimum Necessary” Rule</vt:lpstr>
      <vt:lpstr>HIPAA Authorizations</vt:lpstr>
      <vt:lpstr>Using and Disclosing PHI</vt:lpstr>
      <vt:lpstr>Disclosure to Family, Friends, and Others  Who are Involved in Patient Care or Payment</vt:lpstr>
      <vt:lpstr>Individual’s Access to PHI</vt:lpstr>
      <vt:lpstr>Individual’s Access to PHI Continued</vt:lpstr>
      <vt:lpstr>Authorization Requirements for Marketing and Sale</vt:lpstr>
      <vt:lpstr>Inadvertent Disclosures</vt:lpstr>
      <vt:lpstr>Breach Reporting</vt:lpstr>
      <vt:lpstr>HIPAA Liaisons and Personnel at Purdue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Insurance Portability and Accountability Act of 1996</dc:title>
  <dc:creator>Rachel Elizabeth Ader</dc:creator>
  <cp:lastModifiedBy>Hannah Carroll-Altman</cp:lastModifiedBy>
  <cp:revision>93</cp:revision>
  <cp:lastPrinted>2020-02-24T14:55:28Z</cp:lastPrinted>
  <dcterms:created xsi:type="dcterms:W3CDTF">2017-11-06T16:14:44Z</dcterms:created>
  <dcterms:modified xsi:type="dcterms:W3CDTF">2025-08-14T20:44:18Z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2023-10-23T15:30:05Z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734cc6c6-f358-41d3-a518-660d88e07110</vt:lpwstr>
  </property>
  <property fmtid="{D5CDD505-2E9C-101B-9397-08002B2CF9AE}" pid="8" name="MSIP_Label_4044bd30-2ed7-4c9d-9d12-46200872a97b_ContentBits">
    <vt:lpwstr>0</vt:lpwstr>
  </property>
</Properties>
</file>