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6" r:id="rId2"/>
    <p:sldMasterId id="2147483662" r:id="rId3"/>
    <p:sldMasterId id="2147483666" r:id="rId4"/>
    <p:sldMasterId id="2147483668" r:id="rId5"/>
  </p:sldMasterIdLst>
  <p:handoutMasterIdLst>
    <p:handoutMasterId r:id="rId7"/>
  </p:handoutMasterIdLst>
  <p:sldIdLst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9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206F0-2245-1344-B1A8-C32C3E30CB29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C63DD-A265-C64D-9624-06B7CD04E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09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8321" y="2744334"/>
            <a:ext cx="8107841" cy="168969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58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3741584" y="5794164"/>
            <a:ext cx="1667423" cy="36512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fld id="{D931E43A-CFAE-0446-AA5D-B9DC7BA7E931}" type="datetimeFigureOut">
              <a:rPr lang="en-US" smtClean="0"/>
              <a:pPr/>
              <a:t>1/10/2025</a:t>
            </a:fld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929500"/>
            <a:ext cx="6400800" cy="62406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 b="0">
                <a:solidFill>
                  <a:srgbClr val="756C66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73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73096" y="2404127"/>
            <a:ext cx="6973878" cy="179879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5400"/>
              </a:lnSpc>
              <a:defRPr sz="5800">
                <a:latin typeface="Impact"/>
                <a:cs typeface="Impac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73096" y="4346058"/>
            <a:ext cx="6849142" cy="62406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0">
                <a:solidFill>
                  <a:srgbClr val="A3792C"/>
                </a:solidFill>
                <a:latin typeface="Impact"/>
                <a:cs typeface="Impac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795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85220"/>
            <a:ext cx="8229600" cy="1143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900"/>
              </a:lnSpc>
              <a:defRPr sz="38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7538" y="1620409"/>
            <a:ext cx="8159262" cy="4368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276" y="6344367"/>
            <a:ext cx="701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b="0" i="0" kern="1200">
                <a:solidFill>
                  <a:srgbClr val="595959"/>
                </a:solidFill>
                <a:latin typeface="Impact"/>
                <a:ea typeface="+mn-ea"/>
                <a:cs typeface="Impac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WWW.PURDUE.EDU/NISO • NISO@PURDUE.EDU</a:t>
            </a:r>
          </a:p>
        </p:txBody>
      </p:sp>
    </p:spTree>
    <p:extLst>
      <p:ext uri="{BB962C8B-B14F-4D97-AF65-F5344CB8AC3E}">
        <p14:creationId xmlns:p14="http://schemas.microsoft.com/office/powerpoint/2010/main" val="3777577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85220"/>
            <a:ext cx="8229600" cy="1143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ts val="3900"/>
              </a:lnSpc>
              <a:defRPr sz="3800">
                <a:solidFill>
                  <a:schemeClr val="bg1"/>
                </a:solidFill>
                <a:latin typeface="Impact"/>
                <a:cs typeface="Impac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7538" y="1620409"/>
            <a:ext cx="3906260" cy="43685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762500" y="1620838"/>
            <a:ext cx="3924300" cy="43688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276" y="6344367"/>
            <a:ext cx="701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b="0" i="0" kern="1200">
                <a:solidFill>
                  <a:srgbClr val="595959"/>
                </a:solidFill>
                <a:latin typeface="Impact"/>
                <a:ea typeface="+mn-ea"/>
                <a:cs typeface="Impac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WWW.PURDUE.EDU/NISO • NISO@PURDUE.EDU</a:t>
            </a:r>
          </a:p>
        </p:txBody>
      </p:sp>
    </p:spTree>
    <p:extLst>
      <p:ext uri="{BB962C8B-B14F-4D97-AF65-F5344CB8AC3E}">
        <p14:creationId xmlns:p14="http://schemas.microsoft.com/office/powerpoint/2010/main" val="239799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36082"/>
            <a:ext cx="9144000" cy="59649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>
                <a:latin typeface="Arial"/>
                <a:cs typeface="Arial"/>
              </a:defRPr>
            </a:lvl1pPr>
            <a:lvl2pPr marL="457200" indent="0">
              <a:buNone/>
              <a:defRPr sz="1400">
                <a:latin typeface="Arial"/>
                <a:cs typeface="Arial"/>
              </a:defRPr>
            </a:lvl2pPr>
            <a:lvl3pPr marL="914400" indent="0">
              <a:buNone/>
              <a:defRPr sz="1400">
                <a:latin typeface="Arial"/>
                <a:cs typeface="Arial"/>
              </a:defRPr>
            </a:lvl3pPr>
            <a:lvl4pPr marL="1371600" indent="0">
              <a:buNone/>
              <a:defRPr sz="1400">
                <a:latin typeface="Arial"/>
                <a:cs typeface="Arial"/>
              </a:defRPr>
            </a:lvl4pPr>
            <a:lvl5pPr marL="1828800" indent="0">
              <a:buNone/>
              <a:defRPr sz="1400">
                <a:latin typeface="Arial"/>
                <a:cs typeface="Arial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317276" y="6344367"/>
            <a:ext cx="701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b="0" i="0" kern="1200">
                <a:solidFill>
                  <a:srgbClr val="595959"/>
                </a:solidFill>
                <a:latin typeface="Impact"/>
                <a:ea typeface="+mn-ea"/>
                <a:cs typeface="Impac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WWW.PURDUE.EDU/NISO • NISO@PURDUE.EDU</a:t>
            </a:r>
          </a:p>
        </p:txBody>
      </p:sp>
    </p:spTree>
    <p:extLst>
      <p:ext uri="{BB962C8B-B14F-4D97-AF65-F5344CB8AC3E}">
        <p14:creationId xmlns:p14="http://schemas.microsoft.com/office/powerpoint/2010/main" val="21960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51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-text.png"/>
          <p:cNvPicPr>
            <a:picLocks noChangeAspect="1"/>
          </p:cNvPicPr>
          <p:nvPr userDrawn="1"/>
        </p:nvPicPr>
        <p:blipFill rotWithShape="1"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319" b="36289"/>
          <a:stretch/>
        </p:blipFill>
        <p:spPr>
          <a:xfrm>
            <a:off x="-174731" y="-9759"/>
            <a:ext cx="10548564" cy="7220210"/>
          </a:xfrm>
          <a:prstGeom prst="rect">
            <a:avLst/>
          </a:prstGeom>
        </p:spPr>
      </p:pic>
      <p:pic>
        <p:nvPicPr>
          <p:cNvPr id="7" name="Picture 6" descr="Title Page.jpg"/>
          <p:cNvPicPr>
            <a:picLocks noChangeAspect="1"/>
          </p:cNvPicPr>
          <p:nvPr/>
        </p:nvPicPr>
        <p:blipFill rotWithShape="1">
          <a:blip r:embed="rId4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49"/>
          <a:stretch/>
        </p:blipFill>
        <p:spPr>
          <a:xfrm>
            <a:off x="0" y="0"/>
            <a:ext cx="9119616" cy="129278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2506189"/>
            <a:ext cx="9144000" cy="231340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ucces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48" y="0"/>
            <a:ext cx="2978017" cy="250618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6947449" y="6728872"/>
            <a:ext cx="1933533" cy="12912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56D253-3AA8-4F5C-AA60-96E680D8A4D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48470" y="6032999"/>
            <a:ext cx="4032512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-text.png"/>
          <p:cNvPicPr>
            <a:picLocks noChangeAspect="1"/>
          </p:cNvPicPr>
          <p:nvPr userDrawn="1"/>
        </p:nvPicPr>
        <p:blipFill rotWithShape="1"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319" b="36289"/>
          <a:stretch/>
        </p:blipFill>
        <p:spPr>
          <a:xfrm>
            <a:off x="-174731" y="-9759"/>
            <a:ext cx="10548564" cy="7220210"/>
          </a:xfrm>
          <a:prstGeom prst="rect">
            <a:avLst/>
          </a:prstGeom>
        </p:spPr>
      </p:pic>
      <p:pic>
        <p:nvPicPr>
          <p:cNvPr id="2" name="Picture 1" descr="Section Divider 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2"/>
          <a:stretch/>
        </p:blipFill>
        <p:spPr>
          <a:xfrm>
            <a:off x="0" y="1940140"/>
            <a:ext cx="13521100" cy="226000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985362" y="0"/>
            <a:ext cx="1933533" cy="1137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BE8596-0CDB-425B-B0B6-0693D96DCDF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4294" y="338825"/>
            <a:ext cx="4032512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6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text.png"/>
          <p:cNvPicPr>
            <a:picLocks noChangeAspect="1"/>
          </p:cNvPicPr>
          <p:nvPr userDrawn="1"/>
        </p:nvPicPr>
        <p:blipFill rotWithShape="1">
          <a:blip r:embed="rId4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319" b="36289"/>
          <a:stretch/>
        </p:blipFill>
        <p:spPr>
          <a:xfrm>
            <a:off x="-174731" y="-9759"/>
            <a:ext cx="10548564" cy="722021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276" y="6344367"/>
            <a:ext cx="701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rgbClr val="595959"/>
                </a:solidFill>
                <a:latin typeface="Impact"/>
                <a:cs typeface="Impact"/>
              </a:defRPr>
            </a:lvl1pPr>
          </a:lstStyle>
          <a:p>
            <a:r>
              <a:rPr lang="en-US" dirty="0"/>
              <a:t>WWW.PURDUE.EDU/NISO • NISO@PURDUE.EDU</a:t>
            </a:r>
          </a:p>
        </p:txBody>
      </p:sp>
      <p:pic>
        <p:nvPicPr>
          <p:cNvPr id="10" name="Picture 9" descr="Content Page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5632"/>
          </a:xfrm>
          <a:prstGeom prst="rect">
            <a:avLst/>
          </a:prstGeom>
        </p:spPr>
      </p:pic>
      <p:pic>
        <p:nvPicPr>
          <p:cNvPr id="6" name="Picture 5" descr="Succes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78" y="27883"/>
            <a:ext cx="1104964" cy="929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EDB98-0F5C-461B-A55A-C431698A559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398130" y="6351494"/>
            <a:ext cx="3457159" cy="3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7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-text.png"/>
          <p:cNvPicPr>
            <a:picLocks noChangeAspect="1"/>
          </p:cNvPicPr>
          <p:nvPr userDrawn="1"/>
        </p:nvPicPr>
        <p:blipFill rotWithShape="1"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319" b="36289"/>
          <a:stretch/>
        </p:blipFill>
        <p:spPr>
          <a:xfrm>
            <a:off x="-174731" y="-9759"/>
            <a:ext cx="10548564" cy="722021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7276" y="6344367"/>
            <a:ext cx="701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 i="0">
                <a:solidFill>
                  <a:srgbClr val="595959"/>
                </a:solidFill>
                <a:latin typeface="Impact"/>
                <a:cs typeface="Impact"/>
              </a:defRPr>
            </a:lvl1pPr>
          </a:lstStyle>
          <a:p>
            <a:r>
              <a:rPr lang="en-US" dirty="0"/>
              <a:t>WWW.PURDUE.EDU/NISO • NISO@PURDUE.EDU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55342" cy="13608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540D63-C867-44DD-8ECD-775227DCC2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8305" y="454131"/>
            <a:ext cx="4032512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55342" cy="13608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background-text.png"/>
          <p:cNvPicPr>
            <a:picLocks noChangeAspect="1"/>
          </p:cNvPicPr>
          <p:nvPr userDrawn="1"/>
        </p:nvPicPr>
        <p:blipFill rotWithShape="1">
          <a:blip r:embed="rId3">
            <a:alphaModFix am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319" b="36289"/>
          <a:stretch/>
        </p:blipFill>
        <p:spPr>
          <a:xfrm>
            <a:off x="-174731" y="-9759"/>
            <a:ext cx="10548564" cy="722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1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76DD46-A526-25A5-2729-3F068550B28C}"/>
              </a:ext>
            </a:extLst>
          </p:cNvPr>
          <p:cNvSpPr/>
          <p:nvPr/>
        </p:nvSpPr>
        <p:spPr>
          <a:xfrm>
            <a:off x="5747450" y="4534"/>
            <a:ext cx="3356077" cy="61738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ulbrightshield.png">
            <a:extLst>
              <a:ext uri="{FF2B5EF4-FFF2-40B4-BE49-F238E27FC236}">
                <a16:creationId xmlns:a16="http://schemas.microsoft.com/office/drawing/2014/main" id="{8E514848-59B9-7A01-2393-FDA98F1A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19" y="228600"/>
            <a:ext cx="2755081" cy="24450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EF0C99-0E1A-0FF3-54CA-95B1571A035B}"/>
              </a:ext>
            </a:extLst>
          </p:cNvPr>
          <p:cNvSpPr txBox="1"/>
          <p:nvPr/>
        </p:nvSpPr>
        <p:spPr>
          <a:xfrm>
            <a:off x="103323" y="991512"/>
            <a:ext cx="53154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/>
              <a:t>Mon 2/17  	                  Kickoff Event               	             HCRN 1066</a:t>
            </a:r>
            <a:endParaRPr lang="en-US" sz="1500" dirty="0"/>
          </a:p>
          <a:p>
            <a:r>
              <a:rPr lang="en-US" sz="1400" dirty="0"/>
              <a:t>6-7:30pm	    Fulbright: Around the World in 90 Minutes</a:t>
            </a:r>
          </a:p>
          <a:p>
            <a:endParaRPr lang="en-US" sz="1400" dirty="0"/>
          </a:p>
          <a:p>
            <a:r>
              <a:rPr lang="en-US" sz="1400" dirty="0"/>
              <a:t>	</a:t>
            </a:r>
            <a:endParaRPr lang="en-US" sz="1400" b="1" dirty="0"/>
          </a:p>
          <a:p>
            <a:r>
              <a:rPr lang="en-US" sz="1500" b="1" u="sng" dirty="0"/>
              <a:t>Tues 2/18	           Information Sessions                             HCRS 1076</a:t>
            </a:r>
            <a:endParaRPr lang="en-US" sz="1500" dirty="0"/>
          </a:p>
          <a:p>
            <a:r>
              <a:rPr lang="en-US" sz="1400" dirty="0"/>
              <a:t>1:30pm	   Fulbright for Graduate Students		</a:t>
            </a:r>
          </a:p>
          <a:p>
            <a:r>
              <a:rPr lang="en-US" sz="1400" dirty="0"/>
              <a:t>5:30pm	   2026-27 Research and Study Grants</a:t>
            </a:r>
          </a:p>
          <a:p>
            <a:r>
              <a:rPr lang="en-US" sz="1400" dirty="0"/>
              <a:t>6:15pm	   2026-27 English Teaching Assistant Grants</a:t>
            </a:r>
          </a:p>
          <a:p>
            <a:endParaRPr lang="en-US" sz="1500" b="1" u="sng" dirty="0"/>
          </a:p>
          <a:p>
            <a:r>
              <a:rPr lang="en-US" sz="1500" b="1" u="sng" dirty="0"/>
              <a:t>Wed 2/19              Information Sessions                             HCRS 1076</a:t>
            </a:r>
            <a:endParaRPr lang="en-US" sz="1400" dirty="0"/>
          </a:p>
          <a:p>
            <a:r>
              <a:rPr lang="en-US" sz="1400" dirty="0"/>
              <a:t>2:30pm	   2026-27 Fulbright for Graduate Students</a:t>
            </a:r>
          </a:p>
          <a:p>
            <a:r>
              <a:rPr lang="en-US" sz="1400" dirty="0"/>
              <a:t>5:00pm            2026-27 English Teaching Assistant Grants</a:t>
            </a:r>
          </a:p>
          <a:p>
            <a:r>
              <a:rPr lang="en-US" sz="1400" dirty="0"/>
              <a:t>6:00pm	   Fulbright for STEM Students </a:t>
            </a:r>
          </a:p>
          <a:p>
            <a:endParaRPr lang="en-US" sz="1500" b="1" u="sng" dirty="0"/>
          </a:p>
          <a:p>
            <a:r>
              <a:rPr lang="en-US" sz="1500" b="1" u="sng" dirty="0"/>
              <a:t>Thurs 2/20           Information Session &amp; Panel             </a:t>
            </a:r>
            <a:r>
              <a:rPr lang="en-US" sz="1500" u="sng" dirty="0"/>
              <a:t>__________</a:t>
            </a:r>
            <a:r>
              <a:rPr lang="en-US" sz="1500" b="1" u="sng" dirty="0"/>
              <a:t>                                                                                      </a:t>
            </a:r>
            <a:r>
              <a:rPr lang="en-US" sz="1400" dirty="0"/>
              <a:t>1:30 pm            2026-27 Research and Study Grants                 </a:t>
            </a:r>
            <a:r>
              <a:rPr lang="en-US" sz="1400" b="1" dirty="0"/>
              <a:t>HCRS 1076</a:t>
            </a:r>
          </a:p>
          <a:p>
            <a:r>
              <a:rPr lang="en-US" sz="1400" dirty="0"/>
              <a:t>6:30-7:30pm    Fulbright Alumni Panel                                               </a:t>
            </a:r>
            <a:r>
              <a:rPr lang="en-US" sz="1400" b="1" dirty="0"/>
              <a:t>Virtual</a:t>
            </a:r>
          </a:p>
          <a:p>
            <a:endParaRPr lang="en-US" sz="1400" dirty="0"/>
          </a:p>
          <a:p>
            <a:endParaRPr lang="en-US" sz="1400" b="1" u="sng" dirty="0"/>
          </a:p>
          <a:p>
            <a:endParaRPr lang="en-US" sz="1400" dirty="0"/>
          </a:p>
          <a:p>
            <a:pPr algn="ctr"/>
            <a:r>
              <a:rPr lang="en-US" sz="1400" dirty="0"/>
              <a:t>All sessions are 45 minutes unless noted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3253C1-77B6-3289-E6E8-6134B8F39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68" y="228600"/>
            <a:ext cx="2849479" cy="533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C789BF-E663-56C9-3FB9-3CFF3C29F375}"/>
              </a:ext>
            </a:extLst>
          </p:cNvPr>
          <p:cNvSpPr txBox="1"/>
          <p:nvPr/>
        </p:nvSpPr>
        <p:spPr>
          <a:xfrm>
            <a:off x="5747451" y="3041639"/>
            <a:ext cx="310302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B99845"/>
                </a:solidFill>
                <a:latin typeface="Impact" panose="020B0806030902050204" pitchFamily="34" charset="0"/>
              </a:rPr>
              <a:t>FEB. 17-20</a:t>
            </a:r>
          </a:p>
          <a:p>
            <a:r>
              <a:rPr lang="en-US" sz="1700" dirty="0">
                <a:solidFill>
                  <a:schemeClr val="bg1"/>
                </a:solidFill>
              </a:rPr>
              <a:t>Juniors can begin applications now for a Fulbright U.S. Student Program grant after graduation in one of 140+ countries. Seniors look ahead a year to 2026-27. Graduate students conduct thesis/dissertation research. Freshmen and sophomores explore options.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B0E7C4B-A962-CF67-B6C6-BD950A0E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702" y="2753706"/>
            <a:ext cx="1281113" cy="28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431168"/>
      </p:ext>
    </p:extLst>
  </p:cSld>
  <p:clrMapOvr>
    <a:masterClrMapping/>
  </p:clrMapOvr>
</p:sld>
</file>

<file path=ppt/theme/theme1.xml><?xml version="1.0" encoding="utf-8"?>
<a:theme xmlns:a="http://schemas.openxmlformats.org/drawingml/2006/main" name="NIS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NISO Theme.thmx</Template>
  <TotalTime>3725</TotalTime>
  <Words>159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Impact</vt:lpstr>
      <vt:lpstr>NISO Theme</vt:lpstr>
      <vt:lpstr>1_Custom Design</vt:lpstr>
      <vt:lpstr>blank</vt:lpstr>
      <vt:lpstr>5_Custom Design</vt:lpstr>
      <vt:lpstr>6_Custom Design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Asia R Thomas</dc:creator>
  <cp:lastModifiedBy>Sheedy, Lindsay</cp:lastModifiedBy>
  <cp:revision>30</cp:revision>
  <dcterms:created xsi:type="dcterms:W3CDTF">2014-08-25T16:59:31Z</dcterms:created>
  <dcterms:modified xsi:type="dcterms:W3CDTF">2025-01-10T15:25:05Z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2024-01-04T20:50:22Z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df8af62f-bd1a-4696-8776-78f07a6bba34</vt:lpwstr>
  </property>
  <property fmtid="{D5CDD505-2E9C-101B-9397-08002B2CF9AE}" pid="8" name="MSIP_Label_4044bd30-2ed7-4c9d-9d12-46200872a97b_ContentBits">
    <vt:lpwstr>0</vt:lpwstr>
  </property>
</Properties>
</file>