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1"/>
  </p:notesMasterIdLst>
  <p:handoutMasterIdLst>
    <p:handoutMasterId r:id="rId12"/>
  </p:handoutMasterIdLst>
  <p:sldIdLst>
    <p:sldId id="267" r:id="rId2"/>
    <p:sldId id="259" r:id="rId3"/>
    <p:sldId id="265" r:id="rId4"/>
    <p:sldId id="266" r:id="rId5"/>
    <p:sldId id="260" r:id="rId6"/>
    <p:sldId id="261" r:id="rId7"/>
    <p:sldId id="262" r:id="rId8"/>
    <p:sldId id="263" r:id="rId9"/>
    <p:sldId id="264" r:id="rId10"/>
  </p:sldIdLst>
  <p:sldSz cx="12192000" cy="6858000"/>
  <p:notesSz cx="6858000" cy="9144000"/>
  <p:embeddedFontLst>
    <p:embeddedFont>
      <p:font typeface="United Sans Cd Md" pitchFamily="50" charset="0"/>
      <p:regular r:id="rId13"/>
    </p:embeddedFont>
    <p:embeddedFont>
      <p:font typeface="Acumin Pro" panose="020B0504020202020204" pitchFamily="34" charset="0"/>
      <p:regular r:id="rId14"/>
      <p:bold r:id="rId15"/>
      <p:italic r:id="rId16"/>
      <p:boldItalic r:id="rId17"/>
    </p:embeddedFont>
    <p:embeddedFont>
      <p:font typeface="Acumin Pro ExtraCondensed" panose="020B050802020202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United Sans Rg Md" pitchFamily="50" charset="0"/>
      <p:regular r:id="rId26"/>
    </p:embeddedFont>
    <p:embeddedFont>
      <p:font typeface="Acumin Pro SemiCondensed" panose="020B0506020202020204" pitchFamily="34" charset="0"/>
      <p:regular r:id="rId27"/>
      <p:bold r:id="rId28"/>
      <p:italic r:id="rId29"/>
      <p:boldItalic r:id="rId30"/>
    </p:embeddedFont>
    <p:embeddedFont>
      <p:font typeface="Acumin Pro Medium" panose="020B0604020202020204" charset="0"/>
      <p:regular r:id="rId31"/>
      <p:italic r:id="rId32"/>
    </p:embeddedFont>
    <p:embeddedFont>
      <p:font typeface="Acumin Pro ExtraCondensed Smbd" panose="020B0604020202020204" charset="0"/>
      <p:regular r:id="rId33"/>
      <p:bold r:id="rId34"/>
      <p:italic r:id="rId35"/>
      <p:boldItalic r:id="rId36"/>
    </p:embeddedFont>
    <p:embeddedFont>
      <p:font typeface="Acumin Pro Semibold" panose="020B060402020202020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1" autoAdjust="0"/>
    <p:restoredTop sz="86501"/>
  </p:normalViewPr>
  <p:slideViewPr>
    <p:cSldViewPr snapToGrid="0" snapToObjects="1">
      <p:cViewPr varScale="1">
        <p:scale>
          <a:sx n="84" d="100"/>
          <a:sy n="84" d="100"/>
        </p:scale>
        <p:origin x="490" y="8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font" Target="fonts/font28.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2/7/2022</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256495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2</a:t>
            </a:fld>
            <a:endParaRPr lang="en-US"/>
          </a:p>
        </p:txBody>
      </p:sp>
    </p:spTree>
    <p:extLst>
      <p:ext uri="{BB962C8B-B14F-4D97-AF65-F5344CB8AC3E}">
        <p14:creationId xmlns:p14="http://schemas.microsoft.com/office/powerpoint/2010/main" val="15063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3</a:t>
            </a:fld>
            <a:endParaRPr lang="en-US"/>
          </a:p>
        </p:txBody>
      </p:sp>
    </p:spTree>
    <p:extLst>
      <p:ext uri="{BB962C8B-B14F-4D97-AF65-F5344CB8AC3E}">
        <p14:creationId xmlns:p14="http://schemas.microsoft.com/office/powerpoint/2010/main" val="371492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4</a:t>
            </a:fld>
            <a:endParaRPr lang="en-US"/>
          </a:p>
        </p:txBody>
      </p:sp>
    </p:spTree>
    <p:extLst>
      <p:ext uri="{BB962C8B-B14F-4D97-AF65-F5344CB8AC3E}">
        <p14:creationId xmlns:p14="http://schemas.microsoft.com/office/powerpoint/2010/main" val="2250713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5</a:t>
            </a:fld>
            <a:endParaRPr lang="en-US"/>
          </a:p>
        </p:txBody>
      </p:sp>
    </p:spTree>
    <p:extLst>
      <p:ext uri="{BB962C8B-B14F-4D97-AF65-F5344CB8AC3E}">
        <p14:creationId xmlns:p14="http://schemas.microsoft.com/office/powerpoint/2010/main" val="3995350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6</a:t>
            </a:fld>
            <a:endParaRPr lang="en-US"/>
          </a:p>
        </p:txBody>
      </p:sp>
    </p:spTree>
    <p:extLst>
      <p:ext uri="{BB962C8B-B14F-4D97-AF65-F5344CB8AC3E}">
        <p14:creationId xmlns:p14="http://schemas.microsoft.com/office/powerpoint/2010/main" val="3867690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7</a:t>
            </a:fld>
            <a:endParaRPr lang="en-US"/>
          </a:p>
        </p:txBody>
      </p:sp>
    </p:spTree>
    <p:extLst>
      <p:ext uri="{BB962C8B-B14F-4D97-AF65-F5344CB8AC3E}">
        <p14:creationId xmlns:p14="http://schemas.microsoft.com/office/powerpoint/2010/main" val="353475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17" name="Purdue Logo" descr="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2/7/2022</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2/7/2022</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2/7/2022</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2/7/2022</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smtClean="0"/>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2/7/2022</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2/7/2022</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2/7/2022</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2/7/2022</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404127"/>
            <a:ext cx="9234309" cy="512448"/>
          </a:xfrm>
        </p:spPr>
        <p:txBody>
          <a:bodyPr/>
          <a:lstStyle/>
          <a:p>
            <a:r>
              <a:rPr lang="en-US" dirty="0" smtClean="0"/>
              <a:t>Name of Office/Service/Department</a:t>
            </a:r>
            <a:endParaRPr lang="en-US" dirty="0"/>
          </a:p>
        </p:txBody>
      </p:sp>
      <p:sp>
        <p:nvSpPr>
          <p:cNvPr id="3" name="Subtitle">
            <a:extLst>
              <a:ext uri="{FF2B5EF4-FFF2-40B4-BE49-F238E27FC236}">
                <a16:creationId xmlns:a16="http://schemas.microsoft.com/office/drawing/2014/main" id="{6A848514-8C09-474A-92D2-7BDFD34F716F}"/>
              </a:ext>
            </a:extLst>
          </p:cNvPr>
          <p:cNvSpPr>
            <a:spLocks noGrp="1"/>
          </p:cNvSpPr>
          <p:nvPr>
            <p:ph type="subTitle" idx="1"/>
          </p:nvPr>
        </p:nvSpPr>
        <p:spPr>
          <a:xfrm>
            <a:off x="1043553" y="1345166"/>
            <a:ext cx="7288495" cy="338554"/>
          </a:xfrm>
        </p:spPr>
        <p:txBody>
          <a:bodyPr/>
          <a:lstStyle/>
          <a:p>
            <a:r>
              <a:rPr lang="en-US" dirty="0" smtClean="0"/>
              <a:t>Description in 5 or less words</a:t>
            </a:r>
            <a:endParaRPr lang="en-US" dirty="0"/>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p:txBody>
          <a:bodyPr>
            <a:normAutofit lnSpcReduction="10000"/>
          </a:bodyPr>
          <a:lstStyle/>
          <a:p>
            <a:pPr lvl="0"/>
            <a:r>
              <a:rPr lang="en-US" dirty="0" smtClean="0"/>
              <a:t>Info about service</a:t>
            </a:r>
            <a:endParaRPr lang="en-US" dirty="0"/>
          </a:p>
          <a:p>
            <a:pPr lvl="0"/>
            <a:endParaRPr lang="en-US" dirty="0"/>
          </a:p>
          <a:p>
            <a:pPr lvl="0"/>
            <a:r>
              <a:rPr lang="en-US" dirty="0" smtClean="0"/>
              <a:t>Info about service</a:t>
            </a:r>
            <a:endParaRPr lang="en-US" dirty="0"/>
          </a:p>
          <a:p>
            <a:pPr lvl="0"/>
            <a:endParaRPr lang="en-US" dirty="0"/>
          </a:p>
          <a:p>
            <a:pPr lvl="0">
              <a:defRPr/>
            </a:pPr>
            <a:r>
              <a:rPr lang="en-US" dirty="0" smtClean="0"/>
              <a:t>Info about service</a:t>
            </a:r>
          </a:p>
          <a:p>
            <a:pPr lvl="0">
              <a:defRPr/>
            </a:pPr>
            <a:endParaRPr lang="en-US" dirty="0"/>
          </a:p>
          <a:p>
            <a:pPr marL="0" lvl="0" indent="0">
              <a:buNone/>
              <a:defRPr/>
            </a:pPr>
            <a:r>
              <a:rPr lang="en-US" dirty="0" smtClean="0"/>
              <a:t>Copy and paste link to service here to be made into a QR code </a:t>
            </a:r>
          </a:p>
          <a:p>
            <a:pPr marL="0" lvl="0" indent="0">
              <a:buNone/>
              <a:defRPr/>
            </a:pPr>
            <a:endParaRPr lang="en-US" dirty="0"/>
          </a:p>
          <a:p>
            <a:pPr marL="0" lvl="0" indent="0">
              <a:buNone/>
              <a:defRPr/>
            </a:pPr>
            <a:r>
              <a:rPr lang="en-US" dirty="0" smtClean="0"/>
              <a:t>Update the below Purdue logo with your office branded logo. If you don’t know how to access your branded logo, the standard Purdue logo will be used. </a:t>
            </a:r>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2/7/2022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553" y="6064372"/>
            <a:ext cx="4324206" cy="461773"/>
          </a:xfrm>
          <a:prstGeom prst="rect">
            <a:avLst/>
          </a:prstGeom>
        </p:spPr>
      </p:pic>
      <p:sp>
        <p:nvSpPr>
          <p:cNvPr id="5" name="Content Placeholder 4"/>
          <p:cNvSpPr>
            <a:spLocks noGrp="1"/>
          </p:cNvSpPr>
          <p:nvPr>
            <p:ph sz="quarter" idx="13"/>
          </p:nvPr>
        </p:nvSpPr>
        <p:spPr/>
        <p:txBody>
          <a:bodyPr/>
          <a:lstStyle/>
          <a:p>
            <a:endParaRPr lang="en-US"/>
          </a:p>
        </p:txBody>
      </p:sp>
    </p:spTree>
    <p:extLst>
      <p:ext uri="{BB962C8B-B14F-4D97-AF65-F5344CB8AC3E}">
        <p14:creationId xmlns:p14="http://schemas.microsoft.com/office/powerpoint/2010/main" val="2989826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404127"/>
            <a:ext cx="9234309" cy="512448"/>
          </a:xfrm>
        </p:spPr>
        <p:txBody>
          <a:bodyPr/>
          <a:lstStyle/>
          <a:p>
            <a:r>
              <a:rPr lang="en-US" dirty="0" smtClean="0"/>
              <a:t>Wellness Coaching</a:t>
            </a:r>
            <a:endParaRPr lang="en-US" dirty="0"/>
          </a:p>
        </p:txBody>
      </p:sp>
      <p:sp>
        <p:nvSpPr>
          <p:cNvPr id="3" name="Subtitle">
            <a:extLst>
              <a:ext uri="{FF2B5EF4-FFF2-40B4-BE49-F238E27FC236}">
                <a16:creationId xmlns:a16="http://schemas.microsoft.com/office/drawing/2014/main" id="{6A848514-8C09-474A-92D2-7BDFD34F716F}"/>
              </a:ext>
            </a:extLst>
          </p:cNvPr>
          <p:cNvSpPr>
            <a:spLocks noGrp="1"/>
          </p:cNvSpPr>
          <p:nvPr>
            <p:ph type="subTitle" idx="1"/>
          </p:nvPr>
        </p:nvSpPr>
        <p:spPr>
          <a:xfrm>
            <a:off x="1043553" y="1345166"/>
            <a:ext cx="7288495" cy="338554"/>
          </a:xfrm>
        </p:spPr>
        <p:txBody>
          <a:bodyPr/>
          <a:lstStyle/>
          <a:p>
            <a:r>
              <a:rPr lang="en-US" dirty="0" smtClean="0"/>
              <a:t>Resources &amp; Accountability for Your Goals</a:t>
            </a:r>
            <a:endParaRPr lang="en-US" dirty="0"/>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p:txBody>
          <a:bodyPr/>
          <a:lstStyle/>
          <a:p>
            <a:pPr lvl="0"/>
            <a:r>
              <a:rPr lang="en-US" dirty="0" smtClean="0"/>
              <a:t>Accountability from Boilermakers that empowers and motivates you.</a:t>
            </a:r>
            <a:endParaRPr lang="en-US" dirty="0"/>
          </a:p>
          <a:p>
            <a:pPr lvl="0"/>
            <a:endParaRPr lang="en-US" dirty="0"/>
          </a:p>
          <a:p>
            <a:pPr lvl="0"/>
            <a:r>
              <a:rPr lang="en-US" dirty="0" smtClean="0"/>
              <a:t>Get unstuck and tap into strength to overcome barriers.</a:t>
            </a:r>
            <a:endParaRPr lang="en-US" dirty="0"/>
          </a:p>
          <a:p>
            <a:pPr lvl="0"/>
            <a:endParaRPr lang="en-US" dirty="0"/>
          </a:p>
          <a:p>
            <a:pPr lvl="0">
              <a:defRPr/>
            </a:pPr>
            <a:r>
              <a:rPr lang="en-US" dirty="0" smtClean="0"/>
              <a:t>Meet with a trained peer coach to begin your well-being transformation. </a:t>
            </a:r>
            <a:endParaRPr lang="en-US" dirty="0"/>
          </a:p>
        </p:txBody>
      </p:sp>
      <p:pic>
        <p:nvPicPr>
          <p:cNvPr id="9" name="Content Placeholder 8"/>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541217" y="1345166"/>
            <a:ext cx="2736645" cy="2736645"/>
          </a:xfrm>
        </p:spPr>
      </p:pic>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2/8/2022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2</a:t>
            </a:fld>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553" y="6064372"/>
            <a:ext cx="4324206" cy="46177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92" y="68882"/>
            <a:ext cx="788197" cy="788197"/>
          </a:xfrm>
          <a:prstGeom prst="rect">
            <a:avLst/>
          </a:prstGeom>
        </p:spPr>
      </p:pic>
    </p:spTree>
    <p:extLst>
      <p:ext uri="{BB962C8B-B14F-4D97-AF65-F5344CB8AC3E}">
        <p14:creationId xmlns:p14="http://schemas.microsoft.com/office/powerpoint/2010/main" val="314975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404127"/>
            <a:ext cx="9234309" cy="512448"/>
          </a:xfrm>
        </p:spPr>
        <p:txBody>
          <a:bodyPr/>
          <a:lstStyle/>
          <a:p>
            <a:r>
              <a:rPr lang="en-US" dirty="0" smtClean="0"/>
              <a:t>CAPS Recovery Support Group</a:t>
            </a:r>
            <a:endParaRPr lang="en-US" dirty="0"/>
          </a:p>
        </p:txBody>
      </p:sp>
      <p:sp>
        <p:nvSpPr>
          <p:cNvPr id="3" name="Subtitle">
            <a:extLst>
              <a:ext uri="{FF2B5EF4-FFF2-40B4-BE49-F238E27FC236}">
                <a16:creationId xmlns:a16="http://schemas.microsoft.com/office/drawing/2014/main" id="{6A848514-8C09-474A-92D2-7BDFD34F716F}"/>
              </a:ext>
            </a:extLst>
          </p:cNvPr>
          <p:cNvSpPr>
            <a:spLocks noGrp="1"/>
          </p:cNvSpPr>
          <p:nvPr>
            <p:ph type="subTitle" idx="1"/>
          </p:nvPr>
        </p:nvSpPr>
        <p:spPr>
          <a:xfrm>
            <a:off x="1043553" y="1345166"/>
            <a:ext cx="7288495" cy="338554"/>
          </a:xfrm>
        </p:spPr>
        <p:txBody>
          <a:bodyPr/>
          <a:lstStyle/>
          <a:p>
            <a:r>
              <a:rPr lang="en-US" dirty="0" smtClean="0"/>
              <a:t>Encouragement and Support for Your Recovery</a:t>
            </a:r>
            <a:endParaRPr lang="en-US" dirty="0"/>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p:txBody>
          <a:bodyPr/>
          <a:lstStyle/>
          <a:p>
            <a:pPr lvl="0"/>
            <a:r>
              <a:rPr lang="en-US" dirty="0" smtClean="0"/>
              <a:t>Open to any stage of recovery or abstinence. </a:t>
            </a:r>
            <a:endParaRPr lang="en-US" dirty="0"/>
          </a:p>
          <a:p>
            <a:pPr lvl="0"/>
            <a:endParaRPr lang="en-US" dirty="0"/>
          </a:p>
          <a:p>
            <a:pPr lvl="0"/>
            <a:r>
              <a:rPr lang="en-US" dirty="0" smtClean="0"/>
              <a:t>Join a like-minded community.</a:t>
            </a:r>
            <a:endParaRPr lang="en-US" dirty="0"/>
          </a:p>
          <a:p>
            <a:pPr lvl="0"/>
            <a:endParaRPr lang="en-US" dirty="0"/>
          </a:p>
          <a:p>
            <a:pPr lvl="0">
              <a:defRPr/>
            </a:pPr>
            <a:r>
              <a:rPr lang="en-US" dirty="0" smtClean="0"/>
              <a:t>Call 765-494-6995 to get started.</a:t>
            </a:r>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2/7/2022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3</a:t>
            </a:fld>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92" y="68882"/>
            <a:ext cx="788197" cy="788197"/>
          </a:xfrm>
          <a:prstGeom prst="rect">
            <a:avLst/>
          </a:prstGeom>
        </p:spPr>
      </p:pic>
      <p:pic>
        <p:nvPicPr>
          <p:cNvPr id="8" name="Content Placeholder 7"/>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7191839" y="1345166"/>
            <a:ext cx="3086023" cy="3086023"/>
          </a:xfrm>
        </p:spPr>
      </p:pic>
    </p:spTree>
    <p:extLst>
      <p:ext uri="{BB962C8B-B14F-4D97-AF65-F5344CB8AC3E}">
        <p14:creationId xmlns:p14="http://schemas.microsoft.com/office/powerpoint/2010/main" val="507813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404127"/>
            <a:ext cx="9234309" cy="512448"/>
          </a:xfrm>
        </p:spPr>
        <p:txBody>
          <a:bodyPr/>
          <a:lstStyle/>
          <a:p>
            <a:r>
              <a:rPr lang="en-US" dirty="0" smtClean="0"/>
              <a:t>Student Legal Services</a:t>
            </a:r>
            <a:endParaRPr lang="en-US" dirty="0"/>
          </a:p>
        </p:txBody>
      </p:sp>
      <p:sp>
        <p:nvSpPr>
          <p:cNvPr id="3" name="Subtitle">
            <a:extLst>
              <a:ext uri="{FF2B5EF4-FFF2-40B4-BE49-F238E27FC236}">
                <a16:creationId xmlns:a16="http://schemas.microsoft.com/office/drawing/2014/main" id="{6A848514-8C09-474A-92D2-7BDFD34F716F}"/>
              </a:ext>
            </a:extLst>
          </p:cNvPr>
          <p:cNvSpPr>
            <a:spLocks noGrp="1"/>
          </p:cNvSpPr>
          <p:nvPr>
            <p:ph type="subTitle" idx="1"/>
          </p:nvPr>
        </p:nvSpPr>
        <p:spPr>
          <a:xfrm>
            <a:off x="1043553" y="1345166"/>
            <a:ext cx="7288495" cy="338554"/>
          </a:xfrm>
        </p:spPr>
        <p:txBody>
          <a:bodyPr/>
          <a:lstStyle/>
          <a:p>
            <a:r>
              <a:rPr lang="en-US" dirty="0" smtClean="0"/>
              <a:t>Legal Guidance and Resources</a:t>
            </a:r>
            <a:endParaRPr lang="en-US" dirty="0"/>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p:txBody>
          <a:bodyPr/>
          <a:lstStyle/>
          <a:p>
            <a:pPr lvl="0"/>
            <a:r>
              <a:rPr lang="en-US" dirty="0" smtClean="0"/>
              <a:t>Free advise for all Boilermakers.</a:t>
            </a:r>
            <a:endParaRPr lang="en-US" dirty="0"/>
          </a:p>
          <a:p>
            <a:pPr lvl="0"/>
            <a:endParaRPr lang="en-US" dirty="0"/>
          </a:p>
          <a:p>
            <a:pPr lvl="0"/>
            <a:r>
              <a:rPr lang="en-US" dirty="0" smtClean="0"/>
              <a:t>Know your rights under the law and how to protect yourself and others. </a:t>
            </a:r>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2/7/2022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4</a:t>
            </a:fld>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92" y="68882"/>
            <a:ext cx="788197" cy="788197"/>
          </a:xfrm>
          <a:prstGeom prst="rect">
            <a:avLst/>
          </a:prstGeom>
        </p:spPr>
      </p:pic>
      <p:pic>
        <p:nvPicPr>
          <p:cNvPr id="9" name="Content Placeholder 8"/>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7003000" y="1318137"/>
            <a:ext cx="3046694" cy="3046694"/>
          </a:xfrm>
        </p:spPr>
      </p:pic>
    </p:spTree>
    <p:extLst>
      <p:ext uri="{BB962C8B-B14F-4D97-AF65-F5344CB8AC3E}">
        <p14:creationId xmlns:p14="http://schemas.microsoft.com/office/powerpoint/2010/main" val="111665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404127"/>
            <a:ext cx="9234309" cy="512448"/>
          </a:xfrm>
        </p:spPr>
        <p:txBody>
          <a:bodyPr/>
          <a:lstStyle/>
          <a:p>
            <a:r>
              <a:rPr lang="en-US" dirty="0" smtClean="0"/>
              <a:t>Nutrition Consultations</a:t>
            </a:r>
            <a:endParaRPr lang="en-US" dirty="0"/>
          </a:p>
        </p:txBody>
      </p:sp>
      <p:sp>
        <p:nvSpPr>
          <p:cNvPr id="3" name="Subtitle">
            <a:extLst>
              <a:ext uri="{FF2B5EF4-FFF2-40B4-BE49-F238E27FC236}">
                <a16:creationId xmlns:a16="http://schemas.microsoft.com/office/drawing/2014/main" id="{6A848514-8C09-474A-92D2-7BDFD34F716F}"/>
              </a:ext>
            </a:extLst>
          </p:cNvPr>
          <p:cNvSpPr>
            <a:spLocks noGrp="1"/>
          </p:cNvSpPr>
          <p:nvPr>
            <p:ph type="subTitle" idx="1"/>
          </p:nvPr>
        </p:nvSpPr>
        <p:spPr>
          <a:xfrm>
            <a:off x="1043553" y="1345166"/>
            <a:ext cx="7288495" cy="338554"/>
          </a:xfrm>
        </p:spPr>
        <p:txBody>
          <a:bodyPr/>
          <a:lstStyle/>
          <a:p>
            <a:r>
              <a:rPr lang="en-US" dirty="0" smtClean="0"/>
              <a:t>Trusted Nutrition Advice </a:t>
            </a:r>
            <a:endParaRPr lang="en-US" dirty="0"/>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p:txBody>
          <a:bodyPr/>
          <a:lstStyle/>
          <a:p>
            <a:pPr lvl="0"/>
            <a:r>
              <a:rPr lang="en-US" dirty="0" smtClean="0"/>
              <a:t>Consultations available with </a:t>
            </a:r>
            <a:r>
              <a:rPr lang="en-US" dirty="0" err="1" smtClean="0"/>
              <a:t>RecWell’s</a:t>
            </a:r>
            <a:r>
              <a:rPr lang="en-US" dirty="0" smtClean="0"/>
              <a:t> Registered Dietitian </a:t>
            </a:r>
            <a:endParaRPr lang="en-US" dirty="0"/>
          </a:p>
          <a:p>
            <a:pPr lvl="0"/>
            <a:endParaRPr lang="en-US" dirty="0"/>
          </a:p>
          <a:p>
            <a:pPr lvl="0"/>
            <a:r>
              <a:rPr lang="en-US" dirty="0" smtClean="0"/>
              <a:t>Meet with a student nutrition coach to review your general nutrition needs</a:t>
            </a:r>
            <a:endParaRPr lang="en-US" dirty="0"/>
          </a:p>
          <a:p>
            <a:pPr lvl="0"/>
            <a:endParaRPr lang="en-US" dirty="0"/>
          </a:p>
          <a:p>
            <a:pPr lvl="0">
              <a:defRPr/>
            </a:pPr>
            <a:r>
              <a:rPr lang="en-US" dirty="0" smtClean="0"/>
              <a:t>Appointments are free to all Boilermakers. </a:t>
            </a:r>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2/7/2022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5</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92" y="68882"/>
            <a:ext cx="788197" cy="78819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553" y="6064372"/>
            <a:ext cx="4324206" cy="461773"/>
          </a:xfrm>
          <a:prstGeom prst="rect">
            <a:avLst/>
          </a:prstGeom>
        </p:spPr>
      </p:pic>
      <p:pic>
        <p:nvPicPr>
          <p:cNvPr id="8" name="Content Placeholder 7"/>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7374194" y="1345166"/>
            <a:ext cx="2800887" cy="2800887"/>
          </a:xfrm>
        </p:spPr>
      </p:pic>
    </p:spTree>
    <p:extLst>
      <p:ext uri="{BB962C8B-B14F-4D97-AF65-F5344CB8AC3E}">
        <p14:creationId xmlns:p14="http://schemas.microsoft.com/office/powerpoint/2010/main" val="3229061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404127"/>
            <a:ext cx="9234309" cy="512448"/>
          </a:xfrm>
        </p:spPr>
        <p:txBody>
          <a:bodyPr/>
          <a:lstStyle/>
          <a:p>
            <a:r>
              <a:rPr lang="en-US" dirty="0" smtClean="0"/>
              <a:t>Boiler Financial Track</a:t>
            </a:r>
            <a:endParaRPr lang="en-US" dirty="0"/>
          </a:p>
        </p:txBody>
      </p:sp>
      <p:sp>
        <p:nvSpPr>
          <p:cNvPr id="3" name="Subtitle">
            <a:extLst>
              <a:ext uri="{FF2B5EF4-FFF2-40B4-BE49-F238E27FC236}">
                <a16:creationId xmlns:a16="http://schemas.microsoft.com/office/drawing/2014/main" id="{6A848514-8C09-474A-92D2-7BDFD34F716F}"/>
              </a:ext>
            </a:extLst>
          </p:cNvPr>
          <p:cNvSpPr>
            <a:spLocks noGrp="1"/>
          </p:cNvSpPr>
          <p:nvPr>
            <p:ph type="subTitle" idx="1"/>
          </p:nvPr>
        </p:nvSpPr>
        <p:spPr>
          <a:xfrm>
            <a:off x="1043553" y="1345166"/>
            <a:ext cx="7288495" cy="338554"/>
          </a:xfrm>
        </p:spPr>
        <p:txBody>
          <a:bodyPr/>
          <a:lstStyle/>
          <a:p>
            <a:r>
              <a:rPr lang="en-US" dirty="0" smtClean="0"/>
              <a:t>Build Your Financial Well-being</a:t>
            </a:r>
            <a:endParaRPr lang="en-US" dirty="0"/>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p:txBody>
          <a:bodyPr/>
          <a:lstStyle/>
          <a:p>
            <a:pPr lvl="0"/>
            <a:r>
              <a:rPr lang="en-US" dirty="0" smtClean="0"/>
              <a:t>Consultations available with </a:t>
            </a:r>
            <a:r>
              <a:rPr lang="en-US" dirty="0" err="1" smtClean="0"/>
              <a:t>RecWell’s</a:t>
            </a:r>
            <a:r>
              <a:rPr lang="en-US" dirty="0" smtClean="0"/>
              <a:t> Financial Counselor</a:t>
            </a:r>
            <a:endParaRPr lang="en-US" dirty="0"/>
          </a:p>
          <a:p>
            <a:pPr lvl="0"/>
            <a:endParaRPr lang="en-US" dirty="0"/>
          </a:p>
          <a:p>
            <a:pPr lvl="0"/>
            <a:r>
              <a:rPr lang="en-US" dirty="0" smtClean="0"/>
              <a:t>Meet with a student financial educator to build foundational financial skills.</a:t>
            </a:r>
            <a:endParaRPr lang="en-US" dirty="0"/>
          </a:p>
          <a:p>
            <a:pPr lvl="0"/>
            <a:endParaRPr lang="en-US" dirty="0"/>
          </a:p>
          <a:p>
            <a:pPr lvl="0">
              <a:defRPr/>
            </a:pPr>
            <a:r>
              <a:rPr lang="en-US" dirty="0" smtClean="0"/>
              <a:t>Appointments are free to all Boilermakers. </a:t>
            </a:r>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2/7/2022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6</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92" y="68882"/>
            <a:ext cx="788197" cy="78819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553" y="6064372"/>
            <a:ext cx="4324206" cy="461773"/>
          </a:xfrm>
          <a:prstGeom prst="rect">
            <a:avLst/>
          </a:prstGeom>
        </p:spPr>
      </p:pic>
      <p:pic>
        <p:nvPicPr>
          <p:cNvPr id="9" name="Content Placeholder 8"/>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7268065" y="1345165"/>
            <a:ext cx="3009797" cy="3009797"/>
          </a:xfrm>
        </p:spPr>
      </p:pic>
    </p:spTree>
    <p:extLst>
      <p:ext uri="{BB962C8B-B14F-4D97-AF65-F5344CB8AC3E}">
        <p14:creationId xmlns:p14="http://schemas.microsoft.com/office/powerpoint/2010/main" val="1709498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404127"/>
            <a:ext cx="9234309" cy="512448"/>
          </a:xfrm>
        </p:spPr>
        <p:txBody>
          <a:bodyPr/>
          <a:lstStyle/>
          <a:p>
            <a:r>
              <a:rPr lang="en-US" dirty="0" err="1" smtClean="0"/>
              <a:t>eCHECKUP</a:t>
            </a:r>
            <a:r>
              <a:rPr lang="en-US" dirty="0" smtClean="0"/>
              <a:t> TO GO</a:t>
            </a:r>
            <a:endParaRPr lang="en-US" dirty="0"/>
          </a:p>
        </p:txBody>
      </p:sp>
      <p:sp>
        <p:nvSpPr>
          <p:cNvPr id="3" name="Subtitle">
            <a:extLst>
              <a:ext uri="{FF2B5EF4-FFF2-40B4-BE49-F238E27FC236}">
                <a16:creationId xmlns:a16="http://schemas.microsoft.com/office/drawing/2014/main" id="{6A848514-8C09-474A-92D2-7BDFD34F716F}"/>
              </a:ext>
            </a:extLst>
          </p:cNvPr>
          <p:cNvSpPr>
            <a:spLocks noGrp="1"/>
          </p:cNvSpPr>
          <p:nvPr>
            <p:ph type="subTitle" idx="1"/>
          </p:nvPr>
        </p:nvSpPr>
        <p:spPr>
          <a:xfrm>
            <a:off x="1043553" y="1345166"/>
            <a:ext cx="7288495" cy="338554"/>
          </a:xfrm>
        </p:spPr>
        <p:txBody>
          <a:bodyPr/>
          <a:lstStyle/>
          <a:p>
            <a:r>
              <a:rPr lang="en-US" dirty="0" smtClean="0"/>
              <a:t>Understand Your Drinking Choices</a:t>
            </a:r>
            <a:endParaRPr lang="en-US" dirty="0"/>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p:txBody>
          <a:bodyPr/>
          <a:lstStyle/>
          <a:p>
            <a:pPr lvl="0"/>
            <a:r>
              <a:rPr lang="en-US" dirty="0" smtClean="0"/>
              <a:t>Private online module that provides insight to your alcohol drinking habits</a:t>
            </a:r>
            <a:endParaRPr lang="en-US" dirty="0"/>
          </a:p>
          <a:p>
            <a:pPr lvl="0"/>
            <a:endParaRPr lang="en-US" dirty="0"/>
          </a:p>
          <a:p>
            <a:pPr lvl="0"/>
            <a:r>
              <a:rPr lang="en-US" dirty="0" smtClean="0"/>
              <a:t>Feedback and resources </a:t>
            </a:r>
            <a:endParaRPr lang="en-US" dirty="0"/>
          </a:p>
          <a:p>
            <a:pPr lvl="0"/>
            <a:endParaRPr lang="en-US" dirty="0"/>
          </a:p>
          <a:p>
            <a:pPr lvl="0">
              <a:defRPr/>
            </a:pPr>
            <a:r>
              <a:rPr lang="en-US" dirty="0"/>
              <a:t>Personalized results tailored to your situation</a:t>
            </a:r>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2/7/2022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7</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553" y="6064372"/>
            <a:ext cx="4324206" cy="461773"/>
          </a:xfrm>
          <a:prstGeom prst="rect">
            <a:avLst/>
          </a:prstGeom>
        </p:spPr>
      </p:pic>
      <p:pic>
        <p:nvPicPr>
          <p:cNvPr id="11" name="Content Placeholder 10"/>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7211504" y="1345166"/>
            <a:ext cx="3066358" cy="3066358"/>
          </a:xfr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92" y="68882"/>
            <a:ext cx="788197" cy="788197"/>
          </a:xfrm>
          <a:prstGeom prst="rect">
            <a:avLst/>
          </a:prstGeom>
        </p:spPr>
      </p:pic>
    </p:spTree>
    <p:extLst>
      <p:ext uri="{BB962C8B-B14F-4D97-AF65-F5344CB8AC3E}">
        <p14:creationId xmlns:p14="http://schemas.microsoft.com/office/powerpoint/2010/main" val="1465578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Did you know?</a:t>
            </a:r>
            <a:endParaRPr lang="en-US" dirty="0"/>
          </a:p>
        </p:txBody>
      </p:sp>
      <p:sp>
        <p:nvSpPr>
          <p:cNvPr id="3" name="Subtitle 2"/>
          <p:cNvSpPr>
            <a:spLocks noGrp="1"/>
          </p:cNvSpPr>
          <p:nvPr>
            <p:ph type="subTitle" idx="1"/>
          </p:nvPr>
        </p:nvSpPr>
        <p:spPr>
          <a:xfrm>
            <a:off x="1043553" y="1345167"/>
            <a:ext cx="7321993" cy="677108"/>
          </a:xfrm>
        </p:spPr>
        <p:txBody>
          <a:bodyPr/>
          <a:lstStyle/>
          <a:p>
            <a:r>
              <a:rPr lang="en-US" dirty="0" smtClean="0"/>
              <a:t>68% of Boilermakers reported no binge drinking in the last two weeks. </a:t>
            </a:r>
            <a:endParaRPr lang="en-US" dirty="0"/>
          </a:p>
        </p:txBody>
      </p:sp>
      <p:sp>
        <p:nvSpPr>
          <p:cNvPr id="4" name="Text Placeholder 3"/>
          <p:cNvSpPr>
            <a:spLocks noGrp="1"/>
          </p:cNvSpPr>
          <p:nvPr>
            <p:ph type="body" sz="quarter" idx="14"/>
          </p:nvPr>
        </p:nvSpPr>
        <p:spPr>
          <a:xfrm>
            <a:off x="1950849" y="2218179"/>
            <a:ext cx="7366000" cy="3411537"/>
          </a:xfrm>
        </p:spPr>
        <p:txBody>
          <a:bodyPr/>
          <a:lstStyle/>
          <a:p>
            <a:r>
              <a:rPr lang="en-US" dirty="0" smtClean="0"/>
              <a:t>Binge drinking defined as consuming 4 or more drinks in a row for females and 5 or more drinks in a row for males.</a:t>
            </a:r>
          </a:p>
          <a:p>
            <a:pPr marL="0" indent="0">
              <a:buNone/>
            </a:pPr>
            <a:endParaRPr lang="en-US" dirty="0" smtClean="0"/>
          </a:p>
          <a:p>
            <a:r>
              <a:rPr lang="en-US" dirty="0" smtClean="0"/>
              <a:t>Party </a:t>
            </a:r>
            <a:r>
              <a:rPr lang="en-US" dirty="0"/>
              <a:t>s</a:t>
            </a:r>
            <a:r>
              <a:rPr lang="en-US" dirty="0" smtClean="0"/>
              <a:t>mart and know that others around you are making smart decisions too. </a:t>
            </a:r>
          </a:p>
          <a:p>
            <a:endParaRPr lang="en-US" dirty="0"/>
          </a:p>
          <a:p>
            <a:pPr marL="0" indent="0">
              <a:buNone/>
            </a:pPr>
            <a:r>
              <a:rPr lang="en-US" sz="1400" dirty="0" smtClean="0"/>
              <a:t>(Spring 2021 ICSUS Survey)</a:t>
            </a:r>
            <a:endParaRPr lang="en-US" sz="1400" dirty="0"/>
          </a:p>
        </p:txBody>
      </p:sp>
      <p:sp>
        <p:nvSpPr>
          <p:cNvPr id="5" name="Date Placeholder 4"/>
          <p:cNvSpPr>
            <a:spLocks noGrp="1"/>
          </p:cNvSpPr>
          <p:nvPr>
            <p:ph type="dt" sz="half" idx="2"/>
          </p:nvPr>
        </p:nvSpPr>
        <p:spPr/>
        <p:txBody>
          <a:bodyPr/>
          <a:lstStyle/>
          <a:p>
            <a:fld id="{E0C8DACD-4E35-4E4C-AC75-C3DE50F04E7E}" type="datetime1">
              <a:rPr lang="en-US" smtClean="0"/>
              <a:pPr/>
              <a:t>2/7/2022</a:t>
            </a:fld>
            <a:endParaRPr lang="en-US" dirty="0"/>
          </a:p>
        </p:txBody>
      </p:sp>
      <p:sp>
        <p:nvSpPr>
          <p:cNvPr id="6" name="Slide Number Placeholder 5"/>
          <p:cNvSpPr>
            <a:spLocks noGrp="1"/>
          </p:cNvSpPr>
          <p:nvPr>
            <p:ph type="sldNum" sz="quarter" idx="4"/>
          </p:nvPr>
        </p:nvSpPr>
        <p:spPr/>
        <p:txBody>
          <a:bodyPr/>
          <a:lstStyle/>
          <a:p>
            <a:fld id="{8A7A6979-0714-4377-B894-6BE4C2D6E202}" type="slidenum">
              <a:rPr lang="en-US" smtClean="0"/>
              <a:pPr/>
              <a:t>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553" y="6064372"/>
            <a:ext cx="4324206" cy="461773"/>
          </a:xfrm>
          <a:prstGeom prst="rect">
            <a:avLst/>
          </a:prstGeom>
        </p:spPr>
      </p:pic>
    </p:spTree>
    <p:extLst>
      <p:ext uri="{BB962C8B-B14F-4D97-AF65-F5344CB8AC3E}">
        <p14:creationId xmlns:p14="http://schemas.microsoft.com/office/powerpoint/2010/main" val="2830075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Did you know?</a:t>
            </a:r>
            <a:endParaRPr lang="en-US" dirty="0"/>
          </a:p>
        </p:txBody>
      </p:sp>
      <p:sp>
        <p:nvSpPr>
          <p:cNvPr id="3" name="Subtitle 2"/>
          <p:cNvSpPr>
            <a:spLocks noGrp="1"/>
          </p:cNvSpPr>
          <p:nvPr>
            <p:ph type="subTitle" idx="1"/>
          </p:nvPr>
        </p:nvSpPr>
        <p:spPr>
          <a:xfrm>
            <a:off x="1043553" y="1345167"/>
            <a:ext cx="7321993" cy="677108"/>
          </a:xfrm>
        </p:spPr>
        <p:txBody>
          <a:bodyPr/>
          <a:lstStyle/>
          <a:p>
            <a:r>
              <a:rPr lang="en-US" dirty="0" smtClean="0"/>
              <a:t>You might be overestimating how much other Boilermakers typically drink?</a:t>
            </a:r>
            <a:endParaRPr lang="en-US" dirty="0"/>
          </a:p>
        </p:txBody>
      </p:sp>
      <p:sp>
        <p:nvSpPr>
          <p:cNvPr id="4" name="Text Placeholder 3"/>
          <p:cNvSpPr>
            <a:spLocks noGrp="1"/>
          </p:cNvSpPr>
          <p:nvPr>
            <p:ph type="body" sz="quarter" idx="14"/>
          </p:nvPr>
        </p:nvSpPr>
        <p:spPr>
          <a:xfrm>
            <a:off x="1950849" y="2218179"/>
            <a:ext cx="7366000" cy="3411537"/>
          </a:xfrm>
        </p:spPr>
        <p:txBody>
          <a:bodyPr/>
          <a:lstStyle/>
          <a:p>
            <a:r>
              <a:rPr lang="en-US" dirty="0" smtClean="0"/>
              <a:t>65% of Boilermakers report </a:t>
            </a:r>
            <a:r>
              <a:rPr lang="en-US" b="1" dirty="0" smtClean="0"/>
              <a:t>typically having 1-3 </a:t>
            </a:r>
            <a:r>
              <a:rPr lang="en-US" dirty="0" smtClean="0"/>
              <a:t>drinks vs the perceived 2-4.  </a:t>
            </a:r>
          </a:p>
          <a:p>
            <a:pPr marL="0" indent="0">
              <a:buNone/>
            </a:pPr>
            <a:endParaRPr lang="en-US" dirty="0" smtClean="0"/>
          </a:p>
          <a:p>
            <a:r>
              <a:rPr lang="en-US" dirty="0" smtClean="0"/>
              <a:t>Party </a:t>
            </a:r>
            <a:r>
              <a:rPr lang="en-US" dirty="0"/>
              <a:t>s</a:t>
            </a:r>
            <a:r>
              <a:rPr lang="en-US" dirty="0" smtClean="0"/>
              <a:t>mart and know that others around you are making smart decisions too. </a:t>
            </a:r>
          </a:p>
          <a:p>
            <a:endParaRPr lang="en-US" dirty="0"/>
          </a:p>
          <a:p>
            <a:pPr marL="0" indent="0">
              <a:buNone/>
            </a:pPr>
            <a:r>
              <a:rPr lang="en-US" sz="1400" dirty="0" smtClean="0"/>
              <a:t>(Spring 2021 ICSUS Survey)</a:t>
            </a:r>
            <a:endParaRPr lang="en-US" sz="1400" dirty="0"/>
          </a:p>
        </p:txBody>
      </p:sp>
      <p:sp>
        <p:nvSpPr>
          <p:cNvPr id="5" name="Date Placeholder 4"/>
          <p:cNvSpPr>
            <a:spLocks noGrp="1"/>
          </p:cNvSpPr>
          <p:nvPr>
            <p:ph type="dt" sz="half" idx="2"/>
          </p:nvPr>
        </p:nvSpPr>
        <p:spPr/>
        <p:txBody>
          <a:bodyPr/>
          <a:lstStyle/>
          <a:p>
            <a:fld id="{E0C8DACD-4E35-4E4C-AC75-C3DE50F04E7E}" type="datetime1">
              <a:rPr lang="en-US" smtClean="0"/>
              <a:pPr/>
              <a:t>2/7/2022</a:t>
            </a:fld>
            <a:endParaRPr lang="en-US" dirty="0"/>
          </a:p>
        </p:txBody>
      </p:sp>
      <p:sp>
        <p:nvSpPr>
          <p:cNvPr id="6" name="Slide Number Placeholder 5"/>
          <p:cNvSpPr>
            <a:spLocks noGrp="1"/>
          </p:cNvSpPr>
          <p:nvPr>
            <p:ph type="sldNum" sz="quarter" idx="4"/>
          </p:nvPr>
        </p:nvSpPr>
        <p:spPr/>
        <p:txBody>
          <a:bodyPr/>
          <a:lstStyle/>
          <a:p>
            <a:fld id="{8A7A6979-0714-4377-B894-6BE4C2D6E202}" type="slidenum">
              <a:rPr lang="en-US" smtClean="0"/>
              <a:pPr/>
              <a:t>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553" y="6064372"/>
            <a:ext cx="4324206" cy="461773"/>
          </a:xfrm>
          <a:prstGeom prst="rect">
            <a:avLst/>
          </a:prstGeom>
        </p:spPr>
      </p:pic>
    </p:spTree>
    <p:extLst>
      <p:ext uri="{BB962C8B-B14F-4D97-AF65-F5344CB8AC3E}">
        <p14:creationId xmlns:p14="http://schemas.microsoft.com/office/powerpoint/2010/main" val="3182524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8455E22C-3EB5-4DBC-9DC5-3FF6858F910F}" vid="{ACE38C47-7851-43D5-8B5C-90E80E08C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Gold Theme Wide Screen</Template>
  <TotalTime>1614</TotalTime>
  <Words>384</Words>
  <Application>Microsoft Office PowerPoint</Application>
  <PresentationFormat>Widescreen</PresentationFormat>
  <Paragraphs>90</Paragraphs>
  <Slides>9</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United Sans Cd Md</vt:lpstr>
      <vt:lpstr>Acumin Pro</vt:lpstr>
      <vt:lpstr>Acumin Pro ExtraCondensed</vt:lpstr>
      <vt:lpstr>Calibri</vt:lpstr>
      <vt:lpstr>United Sans Rg Md</vt:lpstr>
      <vt:lpstr>Acumin Pro SemiCondensed</vt:lpstr>
      <vt:lpstr>Acumin Pro Medium</vt:lpstr>
      <vt:lpstr>Wingdings</vt:lpstr>
      <vt:lpstr>Acumin Pro ExtraCondensed Smbd</vt:lpstr>
      <vt:lpstr>Acumin Pro Semibold</vt:lpstr>
      <vt:lpstr>Arial</vt:lpstr>
      <vt:lpstr>Purdue1</vt:lpstr>
      <vt:lpstr>Name of Office/Service/Department</vt:lpstr>
      <vt:lpstr>Wellness Coaching</vt:lpstr>
      <vt:lpstr>CAPS Recovery Support Group</vt:lpstr>
      <vt:lpstr>Student Legal Services</vt:lpstr>
      <vt:lpstr>Nutrition Consultations</vt:lpstr>
      <vt:lpstr>Boiler Financial Track</vt:lpstr>
      <vt:lpstr>eCHECKUP TO GO</vt:lpstr>
      <vt:lpstr>Did you know?</vt:lpstr>
      <vt:lpstr>Did you know?</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William G</dc:creator>
  <cp:lastModifiedBy>Evans, William G</cp:lastModifiedBy>
  <cp:revision>12</cp:revision>
  <dcterms:created xsi:type="dcterms:W3CDTF">2022-02-07T16:59:50Z</dcterms:created>
  <dcterms:modified xsi:type="dcterms:W3CDTF">2022-02-08T19:54:09Z</dcterms:modified>
</cp:coreProperties>
</file>