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8" r:id="rId3"/>
  </p:sldMasterIdLst>
  <p:sldIdLst>
    <p:sldId id="256" r:id="rId4"/>
    <p:sldId id="257" r:id="rId5"/>
    <p:sldId id="261"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p:restoredTop sz="96327"/>
  </p:normalViewPr>
  <p:slideViewPr>
    <p:cSldViewPr snapToGrid="0" snapToObjects="1">
      <p:cViewPr varScale="1">
        <p:scale>
          <a:sx n="124" d="100"/>
          <a:sy n="124" d="100"/>
        </p:scale>
        <p:origin x="5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EMBRIO -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4F5E1-27CE-7F4B-9AF7-F9ED494EF885}"/>
              </a:ext>
            </a:extLst>
          </p:cNvPr>
          <p:cNvSpPr>
            <a:spLocks noGrp="1"/>
          </p:cNvSpPr>
          <p:nvPr>
            <p:ph type="ctrTitle" hasCustomPrompt="1"/>
          </p:nvPr>
        </p:nvSpPr>
        <p:spPr>
          <a:xfrm>
            <a:off x="1036321" y="548640"/>
            <a:ext cx="8630194" cy="3169919"/>
          </a:xfrm>
          <a:prstGeom prst="rect">
            <a:avLst/>
          </a:prstGeom>
        </p:spPr>
        <p:txBody>
          <a:bodyPr anchor="ctr"/>
          <a:lstStyle>
            <a:lvl1pPr algn="l">
              <a:defRPr sz="4000">
                <a:solidFill>
                  <a:schemeClr val="bg1"/>
                </a:solidFill>
              </a:defRPr>
            </a:lvl1pPr>
          </a:lstStyle>
          <a:p>
            <a:r>
              <a:rPr lang="en-US" dirty="0"/>
              <a:t>TITLE SLIDE – Impact Font, 40 point</a:t>
            </a:r>
            <a:br>
              <a:rPr lang="en-US" dirty="0"/>
            </a:br>
            <a:r>
              <a:rPr lang="en-US" dirty="0"/>
              <a:t>Can make text smaller if necessary to fit copy</a:t>
            </a:r>
          </a:p>
        </p:txBody>
      </p:sp>
      <p:sp>
        <p:nvSpPr>
          <p:cNvPr id="3" name="Subtitle 2">
            <a:extLst>
              <a:ext uri="{FF2B5EF4-FFF2-40B4-BE49-F238E27FC236}">
                <a16:creationId xmlns:a16="http://schemas.microsoft.com/office/drawing/2014/main" id="{23FA7404-13D2-4348-8D35-F93F96452121}"/>
              </a:ext>
            </a:extLst>
          </p:cNvPr>
          <p:cNvSpPr>
            <a:spLocks noGrp="1"/>
          </p:cNvSpPr>
          <p:nvPr>
            <p:ph type="subTitle" idx="1" hasCustomPrompt="1"/>
          </p:nvPr>
        </p:nvSpPr>
        <p:spPr>
          <a:xfrm>
            <a:off x="1036321" y="4093029"/>
            <a:ext cx="8630194" cy="1767839"/>
          </a:xfrm>
          <a:prstGeom prst="rect">
            <a:avLst/>
          </a:prstGeom>
        </p:spPr>
        <p:txBody>
          <a:bodyPr anchor="ct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for Title Slide – Name, Department, Date, etc.</a:t>
            </a:r>
          </a:p>
          <a:p>
            <a:r>
              <a:rPr lang="en-US" dirty="0"/>
              <a:t>Book Antiqua Regular, 24 point</a:t>
            </a:r>
          </a:p>
        </p:txBody>
      </p:sp>
    </p:spTree>
    <p:extLst>
      <p:ext uri="{BB962C8B-B14F-4D97-AF65-F5344CB8AC3E}">
        <p14:creationId xmlns:p14="http://schemas.microsoft.com/office/powerpoint/2010/main" val="244996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MBRIO - Copy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069ECE0-1B82-874B-B3CC-0F20A735DCE5}"/>
              </a:ext>
            </a:extLst>
          </p:cNvPr>
          <p:cNvSpPr>
            <a:spLocks noGrp="1"/>
          </p:cNvSpPr>
          <p:nvPr>
            <p:ph type="title" hasCustomPrompt="1"/>
          </p:nvPr>
        </p:nvSpPr>
        <p:spPr>
          <a:xfrm>
            <a:off x="1507786" y="342901"/>
            <a:ext cx="9592014" cy="1295399"/>
          </a:xfrm>
          <a:prstGeom prst="rect">
            <a:avLst/>
          </a:prstGeom>
        </p:spPr>
        <p:txBody>
          <a:bodyPr vert="horz" lIns="91440" tIns="45720" rIns="91440" bIns="45720" rtlCol="0" anchor="ctr">
            <a:normAutofit/>
          </a:bodyPr>
          <a:lstStyle>
            <a:lvl1pPr>
              <a:defRPr sz="3600"/>
            </a:lvl1pPr>
          </a:lstStyle>
          <a:p>
            <a:r>
              <a:rPr lang="en-US" dirty="0"/>
              <a:t>HEADER – Impact Font, 36 point</a:t>
            </a:r>
          </a:p>
        </p:txBody>
      </p:sp>
      <p:sp>
        <p:nvSpPr>
          <p:cNvPr id="4" name="Text Placeholder 2">
            <a:extLst>
              <a:ext uri="{FF2B5EF4-FFF2-40B4-BE49-F238E27FC236}">
                <a16:creationId xmlns:a16="http://schemas.microsoft.com/office/drawing/2014/main" id="{90D6D954-8330-AC44-9B88-DC9FC0AA79BE}"/>
              </a:ext>
            </a:extLst>
          </p:cNvPr>
          <p:cNvSpPr>
            <a:spLocks noGrp="1"/>
          </p:cNvSpPr>
          <p:nvPr>
            <p:ph idx="1"/>
          </p:nvPr>
        </p:nvSpPr>
        <p:spPr>
          <a:xfrm>
            <a:off x="1507786" y="1790701"/>
            <a:ext cx="9592014" cy="4127500"/>
          </a:xfrm>
          <a:prstGeom prst="rect">
            <a:avLst/>
          </a:prstGeom>
        </p:spPr>
        <p:txBody>
          <a:bodyPr vert="horz" lIns="91440" tIns="45720" rIns="91440" bIns="45720" rtlCol="0">
            <a:normAutofit/>
          </a:bodyPr>
          <a:lstStyle/>
          <a:p>
            <a:pPr lvl="0"/>
            <a:r>
              <a:rPr lang="en-US" dirty="0"/>
              <a:t>Body copy – Book Antiqua font, 28 point</a:t>
            </a:r>
          </a:p>
          <a:p>
            <a:pPr lvl="0"/>
            <a:endParaRPr lang="en-US" dirty="0"/>
          </a:p>
        </p:txBody>
      </p:sp>
    </p:spTree>
    <p:extLst>
      <p:ext uri="{BB962C8B-B14F-4D97-AF65-F5344CB8AC3E}">
        <p14:creationId xmlns:p14="http://schemas.microsoft.com/office/powerpoint/2010/main" val="268788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EMBRIO - Two Column Bulle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20A8D-674D-9C4A-8186-30B5CE42D2F9}"/>
              </a:ext>
            </a:extLst>
          </p:cNvPr>
          <p:cNvSpPr>
            <a:spLocks noGrp="1"/>
          </p:cNvSpPr>
          <p:nvPr>
            <p:ph type="title" hasCustomPrompt="1"/>
          </p:nvPr>
        </p:nvSpPr>
        <p:spPr>
          <a:xfrm>
            <a:off x="1507786" y="342901"/>
            <a:ext cx="9592014" cy="1295399"/>
          </a:xfrm>
          <a:prstGeom prst="rect">
            <a:avLst/>
          </a:prstGeom>
        </p:spPr>
        <p:txBody>
          <a:bodyPr anchor="ctr"/>
          <a:lstStyle>
            <a:lvl1pPr>
              <a:defRPr sz="3600"/>
            </a:lvl1pPr>
          </a:lstStyle>
          <a:p>
            <a:r>
              <a:rPr lang="en-US" dirty="0"/>
              <a:t>HEADER – Impact Font, 36 point</a:t>
            </a:r>
          </a:p>
        </p:txBody>
      </p:sp>
      <p:sp>
        <p:nvSpPr>
          <p:cNvPr id="3" name="Content Placeholder 2">
            <a:extLst>
              <a:ext uri="{FF2B5EF4-FFF2-40B4-BE49-F238E27FC236}">
                <a16:creationId xmlns:a16="http://schemas.microsoft.com/office/drawing/2014/main" id="{D058E62C-67A9-3642-9C46-A97772AC85FA}"/>
              </a:ext>
            </a:extLst>
          </p:cNvPr>
          <p:cNvSpPr>
            <a:spLocks noGrp="1"/>
          </p:cNvSpPr>
          <p:nvPr>
            <p:ph sz="half" idx="1" hasCustomPrompt="1"/>
          </p:nvPr>
        </p:nvSpPr>
        <p:spPr>
          <a:xfrm>
            <a:off x="1507785" y="1930399"/>
            <a:ext cx="4512016" cy="4246563"/>
          </a:xfrm>
          <a:prstGeom prst="rect">
            <a:avLst/>
          </a:prstGeom>
        </p:spPr>
        <p:txBody>
          <a:bodyPr/>
          <a:lstStyle>
            <a:lvl1pPr marL="228600" indent="-228600">
              <a:buFont typeface="Wingdings" pitchFamily="2" charset="2"/>
              <a:buChar char="§"/>
              <a:defRPr/>
            </a:lvl1pPr>
            <a:lvl2pPr marL="685800" indent="-228600">
              <a:buFont typeface="Wingdings" pitchFamily="2" charset="2"/>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E9AAEF3-87B1-BE4F-8A07-E21D10647E5E}"/>
              </a:ext>
            </a:extLst>
          </p:cNvPr>
          <p:cNvSpPr>
            <a:spLocks noGrp="1"/>
          </p:cNvSpPr>
          <p:nvPr>
            <p:ph sz="half" idx="2" hasCustomPrompt="1"/>
          </p:nvPr>
        </p:nvSpPr>
        <p:spPr>
          <a:xfrm>
            <a:off x="6587784" y="1930399"/>
            <a:ext cx="4512016" cy="4246564"/>
          </a:xfrm>
          <a:prstGeom prst="rect">
            <a:avLst/>
          </a:prstGeom>
        </p:spPr>
        <p:txBody>
          <a:bodyPr/>
          <a:lstStyle>
            <a:lvl1pPr marL="228600" indent="-228600">
              <a:buFont typeface="Wingdings" pitchFamily="2" charset="2"/>
              <a:buChar char="§"/>
              <a:defRPr/>
            </a:lvl1pPr>
            <a:lvl2pPr marL="685800" indent="-228600">
              <a:buFont typeface="Wingdings" pitchFamily="2" charset="2"/>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117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MBRIO - Pictur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854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EMBRIO -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4F5E1-27CE-7F4B-9AF7-F9ED494EF885}"/>
              </a:ext>
            </a:extLst>
          </p:cNvPr>
          <p:cNvSpPr>
            <a:spLocks noGrp="1"/>
          </p:cNvSpPr>
          <p:nvPr>
            <p:ph type="ctrTitle" hasCustomPrompt="1"/>
          </p:nvPr>
        </p:nvSpPr>
        <p:spPr>
          <a:xfrm>
            <a:off x="910046" y="1153886"/>
            <a:ext cx="7458891" cy="2387600"/>
          </a:xfrm>
          <a:prstGeom prst="rect">
            <a:avLst/>
          </a:prstGeom>
        </p:spPr>
        <p:txBody>
          <a:bodyPr anchor="ctr"/>
          <a:lstStyle>
            <a:lvl1pPr algn="l">
              <a:defRPr sz="4000">
                <a:solidFill>
                  <a:schemeClr val="bg1"/>
                </a:solidFill>
              </a:defRPr>
            </a:lvl1pPr>
          </a:lstStyle>
          <a:p>
            <a:r>
              <a:rPr lang="en-US" dirty="0"/>
              <a:t>THANK YOU SLIDE – Impact Font, 40 point</a:t>
            </a:r>
          </a:p>
        </p:txBody>
      </p:sp>
      <p:sp>
        <p:nvSpPr>
          <p:cNvPr id="3" name="Subtitle 2">
            <a:extLst>
              <a:ext uri="{FF2B5EF4-FFF2-40B4-BE49-F238E27FC236}">
                <a16:creationId xmlns:a16="http://schemas.microsoft.com/office/drawing/2014/main" id="{23FA7404-13D2-4348-8D35-F93F96452121}"/>
              </a:ext>
            </a:extLst>
          </p:cNvPr>
          <p:cNvSpPr>
            <a:spLocks noGrp="1"/>
          </p:cNvSpPr>
          <p:nvPr>
            <p:ph type="subTitle" idx="1" hasCustomPrompt="1"/>
          </p:nvPr>
        </p:nvSpPr>
        <p:spPr>
          <a:xfrm>
            <a:off x="910045" y="4127863"/>
            <a:ext cx="7458892" cy="1680754"/>
          </a:xfrm>
          <a:prstGeom prst="rect">
            <a:avLst/>
          </a:prstGeom>
        </p:spPr>
        <p:txBody>
          <a:bodyPr anchor="ct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Contact info, call to action, etc.</a:t>
            </a:r>
          </a:p>
          <a:p>
            <a:r>
              <a:rPr lang="en-US" dirty="0"/>
              <a:t>Book Antiqua Regular, 24 point</a:t>
            </a:r>
          </a:p>
        </p:txBody>
      </p:sp>
      <p:sp>
        <p:nvSpPr>
          <p:cNvPr id="4" name="Content Placeholder 3">
            <a:extLst>
              <a:ext uri="{FF2B5EF4-FFF2-40B4-BE49-F238E27FC236}">
                <a16:creationId xmlns:a16="http://schemas.microsoft.com/office/drawing/2014/main" id="{683F0444-FE4C-64E1-5CA8-4210D8EE8081}"/>
              </a:ext>
            </a:extLst>
          </p:cNvPr>
          <p:cNvSpPr txBox="1">
            <a:spLocks/>
          </p:cNvSpPr>
          <p:nvPr userDrawn="1"/>
        </p:nvSpPr>
        <p:spPr>
          <a:xfrm>
            <a:off x="9085812" y="157942"/>
            <a:ext cx="3039687" cy="781396"/>
          </a:xfrm>
          <a:prstGeom prst="rect">
            <a:avLst/>
          </a:prstGeom>
        </p:spPr>
        <p:txBody>
          <a:bodyPr anchor="ctr"/>
          <a:lstStyle>
            <a:lvl1pPr indent="0" algn="ctr">
              <a:lnSpc>
                <a:spcPct val="90000"/>
              </a:lnSpc>
              <a:spcBef>
                <a:spcPts val="1000"/>
              </a:spcBef>
              <a:buFont typeface="Arial" panose="020B0604020202020204" pitchFamily="34" charset="0"/>
              <a:buNone/>
              <a:defRPr sz="3200" b="0" i="0">
                <a:solidFill>
                  <a:schemeClr val="bg1"/>
                </a:solidFill>
                <a:effectLst/>
                <a:latin typeface="Impact" panose="020B0806030902050204" pitchFamily="34" charset="0"/>
                <a:ea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b="0" i="0">
                <a:latin typeface="Book Antiqua" panose="02040602050305030304" pitchFamily="18" charset="0"/>
              </a:defRPr>
            </a:lvl2pPr>
            <a:lvl3pPr indent="0" algn="ctr">
              <a:lnSpc>
                <a:spcPct val="90000"/>
              </a:lnSpc>
              <a:spcBef>
                <a:spcPts val="500"/>
              </a:spcBef>
              <a:buFont typeface="Arial" panose="020B0604020202020204" pitchFamily="34" charset="0"/>
              <a:buNone/>
              <a:defRPr b="0" i="0">
                <a:latin typeface="Book Antiqua" panose="02040602050305030304" pitchFamily="18" charset="0"/>
              </a:defRPr>
            </a:lvl3pPr>
            <a:lvl4pPr indent="0" algn="ctr">
              <a:lnSpc>
                <a:spcPct val="90000"/>
              </a:lnSpc>
              <a:spcBef>
                <a:spcPts val="500"/>
              </a:spcBef>
              <a:buFont typeface="Arial" panose="020B0604020202020204" pitchFamily="34" charset="0"/>
              <a:buNone/>
              <a:defRPr sz="1600" b="0" i="0">
                <a:latin typeface="Book Antiqua" panose="02040602050305030304" pitchFamily="18" charset="0"/>
              </a:defRPr>
            </a:lvl4pPr>
            <a:lvl5pPr indent="0" algn="ctr">
              <a:lnSpc>
                <a:spcPct val="90000"/>
              </a:lnSpc>
              <a:spcBef>
                <a:spcPts val="500"/>
              </a:spcBef>
              <a:buFont typeface="Arial" panose="020B0604020202020204" pitchFamily="34" charset="0"/>
              <a:buNone/>
              <a:defRPr sz="1600" b="0" i="0">
                <a:latin typeface="Book Antiqua" panose="02040602050305030304" pitchFamily="18" charset="0"/>
              </a:defRPr>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algn="l">
              <a:lnSpc>
                <a:spcPct val="100000"/>
              </a:lnSpc>
              <a:spcBef>
                <a:spcPts val="0"/>
              </a:spcBef>
            </a:pPr>
            <a:r>
              <a:rPr lang="en-US" sz="1100" dirty="0">
                <a:solidFill>
                  <a:schemeClr val="tx1"/>
                </a:solidFill>
                <a:latin typeface="Book Antiqua" panose="02040602050305030304" pitchFamily="18" charset="0"/>
              </a:rPr>
              <a:t>This work is based upon efforts supported by the EMBRIO Institute, contract #2120200, a National Science Foundation (NSF) Biology Integration Institute</a:t>
            </a:r>
          </a:p>
        </p:txBody>
      </p:sp>
    </p:spTree>
    <p:extLst>
      <p:ext uri="{BB962C8B-B14F-4D97-AF65-F5344CB8AC3E}">
        <p14:creationId xmlns:p14="http://schemas.microsoft.com/office/powerpoint/2010/main" val="3811566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E7848B3F-A8E6-9740-A88F-BAA6C7593D45}"/>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602203750"/>
      </p:ext>
    </p:extLst>
  </p:cSld>
  <p:clrMap bg1="lt1" tx1="dk1" bg2="lt2" tx2="dk2" accent1="accent1" accent2="accent2" accent3="accent3" accent4="accent4" accent5="accent5" accent6="accent6" hlink="hlink" folHlink="folHlink"/>
  <p:sldLayoutIdLst>
    <p:sldLayoutId id="2147483649" r:id="rId1"/>
  </p:sldLayoutIdLst>
  <p:txStyles>
    <p:titleStyle>
      <a:lvl1pPr marL="0" marR="0" indent="0" algn="l" defTabSz="914400" rtl="0" eaLnBrk="1" fontAlgn="auto" latinLnBrk="0" hangingPunct="1">
        <a:lnSpc>
          <a:spcPct val="90000"/>
        </a:lnSpc>
        <a:spcBef>
          <a:spcPct val="0"/>
        </a:spcBef>
        <a:spcAft>
          <a:spcPts val="0"/>
        </a:spcAft>
        <a:buClrTx/>
        <a:buSzTx/>
        <a:buFontTx/>
        <a:buNone/>
        <a:tabLst/>
        <a:defRPr sz="6000" kern="1200">
          <a:solidFill>
            <a:schemeClr val="bg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ckground pattern&#10;&#10;Description automatically generated with low confidence">
            <a:extLst>
              <a:ext uri="{FF2B5EF4-FFF2-40B4-BE49-F238E27FC236}">
                <a16:creationId xmlns:a16="http://schemas.microsoft.com/office/drawing/2014/main" id="{DE569C10-0699-1640-9FEF-00068F5E1D19}"/>
              </a:ext>
            </a:extLst>
          </p:cNvPr>
          <p:cNvPicPr>
            <a:picLocks noChangeAspect="1"/>
          </p:cNvPicPr>
          <p:nvPr userDrawn="1"/>
        </p:nvPicPr>
        <p:blipFill>
          <a:blip r:embed="rId5"/>
          <a:stretch>
            <a:fillRect/>
          </a:stretch>
        </p:blipFill>
        <p:spPr>
          <a:xfrm>
            <a:off x="0" y="0"/>
            <a:ext cx="12192000" cy="6858000"/>
          </a:xfrm>
          <a:prstGeom prst="rect">
            <a:avLst/>
          </a:prstGeom>
        </p:spPr>
      </p:pic>
    </p:spTree>
    <p:extLst>
      <p:ext uri="{BB962C8B-B14F-4D97-AF65-F5344CB8AC3E}">
        <p14:creationId xmlns:p14="http://schemas.microsoft.com/office/powerpoint/2010/main" val="3885008522"/>
      </p:ext>
    </p:extLst>
  </p:cSld>
  <p:clrMap bg1="lt1" tx1="dk1" bg2="lt2" tx2="dk2" accent1="accent1" accent2="accent2" accent3="accent3" accent4="accent4" accent5="accent5" accent6="accent6" hlink="hlink" folHlink="folHlink"/>
  <p:sldLayoutIdLst>
    <p:sldLayoutId id="2147483667" r:id="rId1"/>
    <p:sldLayoutId id="2147483664" r:id="rId2"/>
    <p:sldLayoutId id="2147483666" r:id="rId3"/>
  </p:sldLayoutIdLst>
  <p:txStyles>
    <p:title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raphical user interface&#10;&#10;Description automatically generated with medium confidence">
            <a:extLst>
              <a:ext uri="{FF2B5EF4-FFF2-40B4-BE49-F238E27FC236}">
                <a16:creationId xmlns:a16="http://schemas.microsoft.com/office/drawing/2014/main" id="{67144BA4-B8AF-2847-88C9-403215E6582D}"/>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826906935"/>
      </p:ext>
    </p:extLst>
  </p:cSld>
  <p:clrMap bg1="lt1" tx1="dk1" bg2="lt2" tx2="dk2" accent1="accent1" accent2="accent2" accent3="accent3" accent4="accent4" accent5="accent5" accent6="accent6" hlink="hlink" folHlink="folHlink"/>
  <p:sldLayoutIdLst>
    <p:sldLayoutId id="2147483669" r:id="rId1"/>
  </p:sldLayoutIdLst>
  <p:txStyles>
    <p:titleStyle>
      <a:lvl1pPr marL="0" marR="0" indent="0" algn="l" defTabSz="914400" rtl="0" eaLnBrk="1" fontAlgn="auto" latinLnBrk="0" hangingPunct="1">
        <a:lnSpc>
          <a:spcPct val="90000"/>
        </a:lnSpc>
        <a:spcBef>
          <a:spcPct val="0"/>
        </a:spcBef>
        <a:spcAft>
          <a:spcPts val="0"/>
        </a:spcAft>
        <a:buClrTx/>
        <a:buSzTx/>
        <a:buFontTx/>
        <a:buNone/>
        <a:tabLst/>
        <a:defRPr sz="6000" kern="1200">
          <a:solidFill>
            <a:schemeClr val="bg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1EAA-C504-0A45-A7C5-1C760ECD5860}"/>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A00367E-BF1D-E542-BE4F-54E29010E89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1484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8A749E38-0727-AD1E-7210-790A4AF425D5}"/>
              </a:ext>
            </a:extLst>
          </p:cNvPr>
          <p:cNvSpPr txBox="1">
            <a:spLocks/>
          </p:cNvSpPr>
          <p:nvPr/>
        </p:nvSpPr>
        <p:spPr>
          <a:xfrm>
            <a:off x="970849" y="896964"/>
            <a:ext cx="9591675" cy="3631250"/>
          </a:xfrm>
          <a:prstGeom prst="rect">
            <a:avLst/>
          </a:prstGeom>
          <a:noFill/>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marR="203835" indent="-742950">
              <a:spcBef>
                <a:spcPts val="0"/>
              </a:spcBef>
              <a:spcAft>
                <a:spcPts val="600"/>
              </a:spcAft>
              <a:tabLst>
                <a:tab pos="596265" algn="l"/>
                <a:tab pos="596900" algn="l"/>
              </a:tabLst>
            </a:pPr>
            <a:r>
              <a:rPr lang="en-US" sz="2000" b="1" i="1" dirty="0">
                <a:ea typeface="Arial" panose="020B0604020202020204" pitchFamily="34" charset="0"/>
              </a:rPr>
              <a:t>Theme for Thrust Project Talks at 2024 Annual Retreat: </a:t>
            </a:r>
          </a:p>
          <a:p>
            <a:pPr marL="9525" marR="203835" indent="-9525">
              <a:spcBef>
                <a:spcPts val="0"/>
              </a:spcBef>
              <a:spcAft>
                <a:spcPts val="600"/>
              </a:spcAft>
              <a:tabLst>
                <a:tab pos="595313" algn="l"/>
                <a:tab pos="596900" algn="l"/>
              </a:tabLst>
            </a:pPr>
            <a:endParaRPr lang="en-US" sz="1400" dirty="0">
              <a:solidFill>
                <a:srgbClr val="333333"/>
              </a:solidFill>
              <a:highlight>
                <a:srgbClr val="FFFFFF"/>
              </a:highlight>
              <a:latin typeface="Aptos" panose="020B0004020202020204" pitchFamily="34" charset="0"/>
              <a:ea typeface="Arial" panose="020B0604020202020204" pitchFamily="34" charset="0"/>
            </a:endParaRPr>
          </a:p>
          <a:p>
            <a:pPr marL="9525" marR="203835" indent="-9525">
              <a:spcBef>
                <a:spcPts val="0"/>
              </a:spcBef>
              <a:spcAft>
                <a:spcPts val="600"/>
              </a:spcAft>
              <a:tabLst>
                <a:tab pos="595313" algn="l"/>
                <a:tab pos="596900" algn="l"/>
              </a:tabLst>
            </a:pPr>
            <a:r>
              <a:rPr lang="en-US" sz="1400" b="1" i="1" dirty="0">
                <a:solidFill>
                  <a:srgbClr val="333333"/>
                </a:solidFill>
                <a:highlight>
                  <a:srgbClr val="FFFFFF"/>
                </a:highlight>
                <a:latin typeface="Aptos" panose="020B0004020202020204" pitchFamily="34" charset="0"/>
                <a:ea typeface="Arial" panose="020B0604020202020204" pitchFamily="34" charset="0"/>
              </a:rPr>
              <a:t>NSF is most interested in what our collective synergy as an institute is producing. Is our collaborative network discovering and producing resulting in greater tangible outcomes vs. the sum of our individual labs acting alone?</a:t>
            </a:r>
          </a:p>
          <a:p>
            <a:pPr marL="9525" marR="203835" indent="-9525">
              <a:spcBef>
                <a:spcPts val="0"/>
              </a:spcBef>
              <a:spcAft>
                <a:spcPts val="600"/>
              </a:spcAft>
              <a:tabLst>
                <a:tab pos="595313" algn="l"/>
                <a:tab pos="596900" algn="l"/>
              </a:tabLst>
            </a:pPr>
            <a:r>
              <a:rPr lang="en-US" sz="1400" dirty="0">
                <a:solidFill>
                  <a:srgbClr val="333333"/>
                </a:solidFill>
                <a:highlight>
                  <a:srgbClr val="FFFFFF"/>
                </a:highlight>
                <a:latin typeface="Aptos" panose="020B0004020202020204" pitchFamily="34" charset="0"/>
                <a:ea typeface="Arial" panose="020B0604020202020204" pitchFamily="34" charset="0"/>
              </a:rPr>
              <a:t>Although foundational within lab research is critical to our Institute success, please fo</a:t>
            </a:r>
            <a:r>
              <a:rPr lang="en-US" sz="1400" b="0" i="0" dirty="0">
                <a:solidFill>
                  <a:srgbClr val="333333"/>
                </a:solidFill>
                <a:effectLst/>
                <a:highlight>
                  <a:srgbClr val="FFFFFF"/>
                </a:highlight>
                <a:latin typeface="Aptos" panose="020B0004020202020204" pitchFamily="34" charset="0"/>
              </a:rPr>
              <a:t>cus your thrust presentations on one or a few significant outcomes specifically in the context of the objectives from our NSF proposal </a:t>
            </a:r>
            <a:r>
              <a:rPr lang="en-US" sz="1400" b="0" i="0" u="sng" dirty="0">
                <a:solidFill>
                  <a:srgbClr val="333333"/>
                </a:solidFill>
                <a:effectLst/>
                <a:highlight>
                  <a:srgbClr val="FFFFFF"/>
                </a:highlight>
                <a:latin typeface="Aptos" panose="020B0004020202020204" pitchFamily="34" charset="0"/>
              </a:rPr>
              <a:t>that occurred due to collaborations at some level</a:t>
            </a:r>
            <a:r>
              <a:rPr lang="en-US" sz="1400" b="0" i="0" dirty="0">
                <a:solidFill>
                  <a:srgbClr val="333333"/>
                </a:solidFill>
                <a:effectLst/>
                <a:highlight>
                  <a:srgbClr val="FFFFFF"/>
                </a:highlight>
                <a:latin typeface="Aptos" panose="020B0004020202020204" pitchFamily="34" charset="0"/>
              </a:rPr>
              <a:t> (within and beyond EMBRIO). Detail the collaboration(s), the exchanges, learning, and discovery that has taken place. Also, touch on any exciting new results not yet presented to EMBRIO. The final slide speaks to plans for Y4 (Sept 2024 – Aug 2025) – especially touch on activity that will require the Institute network (and/or perhaps others not currently in the network) in order to result in successful outcomes.</a:t>
            </a:r>
          </a:p>
          <a:p>
            <a:pPr marL="9525" marR="203835" indent="-9525">
              <a:spcBef>
                <a:spcPts val="0"/>
              </a:spcBef>
              <a:spcAft>
                <a:spcPts val="600"/>
              </a:spcAft>
              <a:tabLst>
                <a:tab pos="595313" algn="l"/>
                <a:tab pos="596900" algn="l"/>
              </a:tabLst>
            </a:pPr>
            <a:endParaRPr lang="en-US" sz="1400" dirty="0">
              <a:solidFill>
                <a:srgbClr val="333333"/>
              </a:solidFill>
              <a:highlight>
                <a:srgbClr val="FFFFFF"/>
              </a:highlight>
              <a:latin typeface="Aptos" panose="020B0004020202020204" pitchFamily="34" charset="0"/>
              <a:ea typeface="Arial" panose="020B0604020202020204" pitchFamily="34" charset="0"/>
            </a:endParaRPr>
          </a:p>
          <a:p>
            <a:pPr marL="9525" marR="203835" indent="-9525">
              <a:spcBef>
                <a:spcPts val="0"/>
              </a:spcBef>
              <a:spcAft>
                <a:spcPts val="600"/>
              </a:spcAft>
              <a:tabLst>
                <a:tab pos="595313" algn="l"/>
                <a:tab pos="596900" algn="l"/>
              </a:tabLst>
            </a:pPr>
            <a:r>
              <a:rPr lang="en-US" sz="1400" i="1" dirty="0">
                <a:solidFill>
                  <a:srgbClr val="333333"/>
                </a:solidFill>
                <a:highlight>
                  <a:srgbClr val="FFFFFF"/>
                </a:highlight>
                <a:latin typeface="Aptos" panose="020B0004020202020204" pitchFamily="34" charset="0"/>
                <a:ea typeface="Arial" panose="020B0604020202020204" pitchFamily="34" charset="0"/>
              </a:rPr>
              <a:t>Each Thrust Lead/Project will have 30 min total (e.g. Thrust 1A – 30 min, Thrust 1B – 30 min) – recommend aiming for 20 – 25 minutes max to ensure at least 5 min for discussion. Pulling in your CORE and other collaborators to tag-team the talk is encouraged, as is including your trainees in the presentation.</a:t>
            </a:r>
            <a:endParaRPr lang="en-US" sz="2000" i="1" dirty="0">
              <a:ea typeface="Arial" panose="020B0604020202020204" pitchFamily="34" charset="0"/>
            </a:endParaRPr>
          </a:p>
          <a:p>
            <a:pPr marL="742950" marR="203835" indent="-742950">
              <a:spcBef>
                <a:spcPts val="0"/>
              </a:spcBef>
              <a:spcAft>
                <a:spcPts val="600"/>
              </a:spcAft>
              <a:tabLst>
                <a:tab pos="596265" algn="l"/>
                <a:tab pos="596900" algn="l"/>
              </a:tabLst>
            </a:pPr>
            <a:endParaRPr lang="en-US" sz="2000" b="1" i="1" dirty="0">
              <a:ea typeface="Arial" panose="020B0604020202020204" pitchFamily="34" charset="0"/>
            </a:endParaRPr>
          </a:p>
        </p:txBody>
      </p:sp>
    </p:spTree>
    <p:extLst>
      <p:ext uri="{BB962C8B-B14F-4D97-AF65-F5344CB8AC3E}">
        <p14:creationId xmlns:p14="http://schemas.microsoft.com/office/powerpoint/2010/main" val="49009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22C54DF-F538-8791-78E5-404DE82F0C87}"/>
              </a:ext>
            </a:extLst>
          </p:cNvPr>
          <p:cNvSpPr txBox="1">
            <a:spLocks noGrp="1"/>
          </p:cNvSpPr>
          <p:nvPr>
            <p:ph idx="1"/>
          </p:nvPr>
        </p:nvSpPr>
        <p:spPr>
          <a:xfrm>
            <a:off x="970849" y="4109176"/>
            <a:ext cx="9591675" cy="19898396"/>
          </a:xfrm>
          <a:prstGeom prst="rect">
            <a:avLst/>
          </a:prstGeom>
          <a:noFill/>
        </p:spPr>
        <p:txBody>
          <a:bodyPr wrap="square">
            <a:spAutoFit/>
          </a:bodyPr>
          <a:lstStyle/>
          <a:p>
            <a:pPr marL="742950" marR="203835" indent="-742950">
              <a:spcBef>
                <a:spcPts val="0"/>
              </a:spcBef>
              <a:spcAft>
                <a:spcPts val="600"/>
              </a:spcAft>
              <a:tabLst>
                <a:tab pos="596265" algn="l"/>
                <a:tab pos="596900" algn="l"/>
              </a:tabLst>
            </a:pPr>
            <a:r>
              <a:rPr lang="en-US" sz="2000" b="1" i="1" dirty="0">
                <a:effectLst/>
                <a:latin typeface="Book Antiqua" panose="02040602050305030304" pitchFamily="18" charset="0"/>
                <a:ea typeface="Arial" panose="020B0604020202020204" pitchFamily="34" charset="0"/>
              </a:rPr>
              <a:t>Project C1</a:t>
            </a:r>
            <a:r>
              <a:rPr lang="en-US" sz="2000" i="1" dirty="0">
                <a:effectLst/>
                <a:latin typeface="Book Antiqua" panose="02040602050305030304" pitchFamily="18" charset="0"/>
                <a:ea typeface="Arial" panose="020B0604020202020204" pitchFamily="34" charset="0"/>
              </a:rPr>
              <a:t>:</a:t>
            </a:r>
            <a:r>
              <a:rPr lang="en-US" sz="2000" dirty="0">
                <a:effectLst/>
                <a:latin typeface="Book Antiqua" panose="02040602050305030304" pitchFamily="18" charset="0"/>
                <a:ea typeface="Arial" panose="020B0604020202020204" pitchFamily="34" charset="0"/>
              </a:rPr>
              <a:t> Develop</a:t>
            </a:r>
            <a:r>
              <a:rPr lang="en-US" sz="2000" spc="-1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a</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shared-resource</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platform</a:t>
            </a:r>
            <a:r>
              <a:rPr lang="en-US" sz="2000" spc="-1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hosting</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simulation</a:t>
            </a:r>
            <a:r>
              <a:rPr lang="en-US" sz="2000" spc="-1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tools</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for</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various</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scales</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(from</a:t>
            </a:r>
            <a:r>
              <a:rPr lang="en-US" sz="2000" spc="-1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intracellular</a:t>
            </a:r>
            <a:r>
              <a:rPr lang="en-US" sz="2000" spc="-26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signaling</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to</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multi-cellular</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organization)</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and</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multi-modal</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biological</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cues.</a:t>
            </a:r>
          </a:p>
          <a:p>
            <a:pPr marL="742950" marR="161290" indent="-742950">
              <a:spcBef>
                <a:spcPts val="0"/>
              </a:spcBef>
              <a:spcAft>
                <a:spcPts val="600"/>
              </a:spcAft>
              <a:tabLst>
                <a:tab pos="596265" algn="l"/>
                <a:tab pos="596900" algn="l"/>
              </a:tabLst>
            </a:pPr>
            <a:r>
              <a:rPr lang="en-US" sz="2000" b="1" i="1" dirty="0">
                <a:latin typeface="Book Antiqua" panose="02040602050305030304" pitchFamily="18" charset="0"/>
              </a:rPr>
              <a:t>Project C2</a:t>
            </a:r>
            <a:r>
              <a:rPr lang="en-US" sz="2000" i="1" dirty="0">
                <a:effectLst/>
                <a:latin typeface="Book Antiqua" panose="02040602050305030304" pitchFamily="18" charset="0"/>
                <a:ea typeface="Arial" panose="020B0604020202020204" pitchFamily="34" charset="0"/>
              </a:rPr>
              <a:t>:</a:t>
            </a:r>
            <a:r>
              <a:rPr lang="en-US" sz="2000" dirty="0">
                <a:effectLst/>
                <a:latin typeface="Book Antiqua" panose="02040602050305030304" pitchFamily="18" charset="0"/>
                <a:ea typeface="Arial" panose="020B0604020202020204" pitchFamily="34" charset="0"/>
              </a:rPr>
              <a:t> Develop machine learning (ML) and artificial intelligence (AI) tools to 1) bridge across scales from</a:t>
            </a:r>
            <a:r>
              <a:rPr lang="en-US" sz="2000" spc="-27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single cell behavior to multicellular coupled cell responses, 2) bridge experimental data and</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simulations</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across</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biological</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contexts.</a:t>
            </a:r>
          </a:p>
          <a:p>
            <a:pPr marL="742950" marR="500380" indent="-742950">
              <a:spcBef>
                <a:spcPts val="0"/>
              </a:spcBef>
              <a:spcAft>
                <a:spcPts val="600"/>
              </a:spcAft>
              <a:tabLst>
                <a:tab pos="596265" algn="l"/>
                <a:tab pos="596900" algn="l"/>
              </a:tabLst>
            </a:pPr>
            <a:r>
              <a:rPr lang="en-US" sz="2000" b="1" i="1" dirty="0">
                <a:latin typeface="Book Antiqua" panose="02040602050305030304" pitchFamily="18" charset="0"/>
              </a:rPr>
              <a:t>Project C3</a:t>
            </a:r>
            <a:r>
              <a:rPr lang="en-US" sz="2000" i="1" dirty="0">
                <a:effectLst/>
                <a:latin typeface="Book Antiqua" panose="02040602050305030304" pitchFamily="18" charset="0"/>
                <a:ea typeface="Arial" panose="020B0604020202020204" pitchFamily="34" charset="0"/>
              </a:rPr>
              <a:t>:</a:t>
            </a:r>
            <a:r>
              <a:rPr lang="en-US" sz="2000" dirty="0">
                <a:effectLst/>
                <a:latin typeface="Book Antiqua" panose="02040602050305030304" pitchFamily="18" charset="0"/>
                <a:ea typeface="Arial" panose="020B0604020202020204" pitchFamily="34" charset="0"/>
              </a:rPr>
              <a:t> Develop</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shared</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measurement</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systems</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and</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protocols</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including</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high</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resolution</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imaging</a:t>
            </a:r>
            <a:r>
              <a:rPr lang="en-US" sz="2000" spc="-1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and atomic force</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microscopy</a:t>
            </a:r>
            <a:r>
              <a:rPr lang="en-US" sz="2000" spc="-5"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(AFM).</a:t>
            </a:r>
          </a:p>
          <a:p>
            <a:pPr marL="742950" marR="0" indent="-742950">
              <a:spcBef>
                <a:spcPts val="0"/>
              </a:spcBef>
              <a:spcAft>
                <a:spcPts val="600"/>
              </a:spcAft>
            </a:pPr>
            <a:r>
              <a:rPr lang="en-US" sz="2000" dirty="0">
                <a:effectLst/>
                <a:latin typeface="Book Antiqua" panose="02040602050305030304" pitchFamily="18" charset="0"/>
                <a:ea typeface="Arial" panose="020B0604020202020204" pitchFamily="34" charset="0"/>
              </a:rPr>
              <a:t> </a:t>
            </a:r>
          </a:p>
          <a:p>
            <a:pPr marL="0" marR="0">
              <a:spcBef>
                <a:spcPts val="0"/>
              </a:spcBef>
              <a:spcAft>
                <a:spcPts val="600"/>
              </a:spcAft>
            </a:pPr>
            <a:r>
              <a:rPr lang="en-US" sz="2000" b="1" dirty="0">
                <a:solidFill>
                  <a:srgbClr val="000000"/>
                </a:solidFill>
                <a:effectLst/>
                <a:latin typeface="Book Antiqua" panose="02040602050305030304" pitchFamily="18" charset="0"/>
                <a:ea typeface="Arial" panose="020B0604020202020204" pitchFamily="34" charset="0"/>
              </a:rPr>
              <a:t>Thrust 1: Intracellular cellular signaling and integration</a:t>
            </a:r>
            <a:endParaRPr lang="en-US" sz="2000" b="1" dirty="0">
              <a:effectLst/>
              <a:latin typeface="Book Antiqua" panose="02040602050305030304" pitchFamily="18" charset="0"/>
              <a:ea typeface="Arial" panose="020B0604020202020204" pitchFamily="34" charset="0"/>
            </a:endParaRPr>
          </a:p>
          <a:p>
            <a:pPr marL="914400" marR="0" indent="-914400">
              <a:spcBef>
                <a:spcPts val="0"/>
              </a:spcBef>
              <a:spcAft>
                <a:spcPts val="600"/>
              </a:spcAft>
              <a:tabLst>
                <a:tab pos="914400" algn="l"/>
              </a:tabLst>
            </a:pPr>
            <a:r>
              <a:rPr lang="en-US" sz="2000" b="1" i="1" dirty="0">
                <a:latin typeface="Book Antiqua" panose="02040602050305030304" pitchFamily="18" charset="0"/>
              </a:rPr>
              <a:t>Project 1A1</a:t>
            </a:r>
            <a:r>
              <a:rPr lang="en-US" sz="2000"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Times New Roman" panose="02020603050405020304" pitchFamily="18" charset="0"/>
              </a:rPr>
              <a:t>Quantitatively analyze </a:t>
            </a:r>
            <a:r>
              <a:rPr lang="en-US" sz="2000" dirty="0">
                <a:effectLst/>
                <a:latin typeface="Book Antiqua" panose="02040602050305030304" pitchFamily="18" charset="0"/>
                <a:ea typeface="Arial" panose="020B0604020202020204" pitchFamily="34" charset="0"/>
              </a:rPr>
              <a:t>integration of Ca</a:t>
            </a:r>
            <a:r>
              <a:rPr lang="en-US" sz="2000" baseline="30000" dirty="0">
                <a:effectLst/>
                <a:latin typeface="Book Antiqua" panose="02040602050305030304" pitchFamily="18" charset="0"/>
                <a:ea typeface="Arial" panose="020B0604020202020204" pitchFamily="34" charset="0"/>
              </a:rPr>
              <a:t>2+</a:t>
            </a:r>
            <a:r>
              <a:rPr lang="en-US" sz="2000" dirty="0">
                <a:effectLst/>
                <a:latin typeface="Book Antiqua" panose="02040602050305030304" pitchFamily="18" charset="0"/>
                <a:ea typeface="Arial" panose="020B0604020202020204" pitchFamily="34" charset="0"/>
              </a:rPr>
              <a:t>-flux signals by intracellular protein networks that regulate actin polymerization, and conversely how actin polymerization regulates localization of key Ca</a:t>
            </a:r>
            <a:r>
              <a:rPr lang="en-US" sz="2000" baseline="30000" dirty="0">
                <a:effectLst/>
                <a:latin typeface="Book Antiqua" panose="02040602050305030304" pitchFamily="18" charset="0"/>
                <a:ea typeface="Arial" panose="020B0604020202020204" pitchFamily="34" charset="0"/>
              </a:rPr>
              <a:t>2+</a:t>
            </a:r>
            <a:r>
              <a:rPr lang="en-US" sz="2000" dirty="0">
                <a:effectLst/>
                <a:latin typeface="Book Antiqua" panose="02040602050305030304" pitchFamily="18" charset="0"/>
                <a:ea typeface="Arial" panose="020B0604020202020204" pitchFamily="34" charset="0"/>
              </a:rPr>
              <a:t>-dependent proteins during long term potentiation. </a:t>
            </a:r>
          </a:p>
          <a:p>
            <a:pPr marL="914400" marR="0" indent="-914400">
              <a:spcBef>
                <a:spcPts val="0"/>
              </a:spcBef>
              <a:spcAft>
                <a:spcPts val="600"/>
              </a:spcAft>
              <a:tabLst>
                <a:tab pos="914400" algn="l"/>
              </a:tabLst>
            </a:pPr>
            <a:r>
              <a:rPr lang="en-US" sz="2000" b="1" i="1" dirty="0">
                <a:latin typeface="Book Antiqua" panose="02040602050305030304" pitchFamily="18" charset="0"/>
              </a:rPr>
              <a:t>Project 1A2</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Experimentally establish the bidirectional regulation of actin network and the Ca2+/</a:t>
            </a:r>
            <a:r>
              <a:rPr lang="en-US" sz="2000" dirty="0" err="1">
                <a:effectLst/>
                <a:latin typeface="Book Antiqua" panose="02040602050305030304" pitchFamily="18" charset="0"/>
                <a:ea typeface="Arial" panose="020B0604020202020204" pitchFamily="34" charset="0"/>
              </a:rPr>
              <a:t>CaM</a:t>
            </a:r>
            <a:r>
              <a:rPr lang="en-US" sz="2000" dirty="0">
                <a:effectLst/>
                <a:latin typeface="Book Antiqua" panose="02040602050305030304" pitchFamily="18" charset="0"/>
                <a:ea typeface="Arial" panose="020B0604020202020204" pitchFamily="34" charset="0"/>
              </a:rPr>
              <a:t>/CaMKII signaling axis in neuronal dendritic spines. Understand the biophysical and biochemical homologies across cell types and systems.</a:t>
            </a:r>
          </a:p>
          <a:p>
            <a:pPr marL="914400" marR="0" indent="-914400">
              <a:spcBef>
                <a:spcPts val="0"/>
              </a:spcBef>
              <a:spcAft>
                <a:spcPts val="600"/>
              </a:spcAft>
              <a:tabLst>
                <a:tab pos="914400" algn="l"/>
              </a:tabLst>
            </a:pPr>
            <a:r>
              <a:rPr lang="en-US" sz="2000" b="1" i="1" dirty="0">
                <a:latin typeface="Book Antiqua" panose="02040602050305030304" pitchFamily="18" charset="0"/>
              </a:rPr>
              <a:t>Project 1B</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Determine how whole cell Ca2+ signaling facilitates whole cell actomyosin- mediated reorganization by studying how eggs prevent </a:t>
            </a:r>
            <a:r>
              <a:rPr lang="en-US" sz="2000" dirty="0" err="1">
                <a:effectLst/>
                <a:latin typeface="Book Antiqua" panose="02040602050305030304" pitchFamily="18" charset="0"/>
                <a:ea typeface="Arial" panose="020B0604020202020204" pitchFamily="34" charset="0"/>
              </a:rPr>
              <a:t>polyspermic</a:t>
            </a:r>
            <a:r>
              <a:rPr lang="en-US" sz="2000" dirty="0">
                <a:effectLst/>
                <a:latin typeface="Book Antiqua" panose="02040602050305030304" pitchFamily="18" charset="0"/>
                <a:ea typeface="Arial" panose="020B0604020202020204" pitchFamily="34" charset="0"/>
              </a:rPr>
              <a:t> fertilization.</a:t>
            </a:r>
          </a:p>
          <a:p>
            <a:pPr marL="914400" marR="0" indent="-914400">
              <a:spcBef>
                <a:spcPts val="0"/>
              </a:spcBef>
              <a:spcAft>
                <a:spcPts val="600"/>
              </a:spcAft>
              <a:tabLst>
                <a:tab pos="914400" algn="l"/>
              </a:tabLst>
            </a:pPr>
            <a:endParaRPr lang="en-US" sz="2000" dirty="0">
              <a:effectLst/>
              <a:latin typeface="Book Antiqua" panose="02040602050305030304" pitchFamily="18" charset="0"/>
              <a:ea typeface="Arial" panose="020B0604020202020204" pitchFamily="34" charset="0"/>
            </a:endParaRPr>
          </a:p>
          <a:p>
            <a:pPr marL="0" marR="0">
              <a:spcBef>
                <a:spcPts val="0"/>
              </a:spcBef>
              <a:spcAft>
                <a:spcPts val="600"/>
              </a:spcAft>
            </a:pPr>
            <a:r>
              <a:rPr lang="en-US" sz="2000" b="1" dirty="0">
                <a:solidFill>
                  <a:srgbClr val="000000"/>
                </a:solidFill>
                <a:effectLst/>
                <a:latin typeface="Book Antiqua" panose="02040602050305030304" pitchFamily="18" charset="0"/>
                <a:ea typeface="Arial" panose="020B0604020202020204" pitchFamily="34" charset="0"/>
              </a:rPr>
              <a:t>Thrust 2: Cellular to multicellular communication and coordination</a:t>
            </a:r>
            <a:endParaRPr lang="en-US" sz="2000" dirty="0">
              <a:effectLst/>
              <a:latin typeface="Book Antiqua" panose="02040602050305030304" pitchFamily="18" charset="0"/>
              <a:ea typeface="Arial" panose="020B0604020202020204" pitchFamily="34" charset="0"/>
            </a:endParaRPr>
          </a:p>
          <a:p>
            <a:pPr marL="914400" marR="0" indent="-914400">
              <a:spcBef>
                <a:spcPts val="0"/>
              </a:spcBef>
              <a:spcAft>
                <a:spcPts val="600"/>
              </a:spcAft>
              <a:tabLst>
                <a:tab pos="914400" algn="l"/>
              </a:tabLst>
            </a:pPr>
            <a:r>
              <a:rPr lang="en-US" sz="2000" b="1" i="1" dirty="0">
                <a:latin typeface="Book Antiqua" panose="02040602050305030304" pitchFamily="18" charset="0"/>
              </a:rPr>
              <a:t>Project 2A1</a:t>
            </a:r>
            <a:r>
              <a:rPr lang="en-US" sz="2000" dirty="0">
                <a:effectLst/>
                <a:latin typeface="Book Antiqua" panose="02040602050305030304" pitchFamily="18" charset="0"/>
                <a:ea typeface="Arial" panose="020B0604020202020204" pitchFamily="34" charset="0"/>
              </a:rPr>
              <a:t>:	Quantitatively analyze Ca2+ signaling and determining how it functions upstream of actin dynamics or cytoskeletal remodeling during the plant defense response elicited by a local or global PAMP/DAMP (biochemical) stimulus.</a:t>
            </a:r>
          </a:p>
          <a:p>
            <a:pPr marL="914400" marR="0" indent="-914400">
              <a:spcBef>
                <a:spcPts val="0"/>
              </a:spcBef>
              <a:spcAft>
                <a:spcPts val="600"/>
              </a:spcAft>
              <a:tabLst>
                <a:tab pos="914400" algn="l"/>
              </a:tabLst>
            </a:pPr>
            <a:r>
              <a:rPr lang="en-US" sz="2000" b="1" i="1" dirty="0">
                <a:latin typeface="Book Antiqua" panose="02040602050305030304" pitchFamily="18" charset="0"/>
              </a:rPr>
              <a:t>Project 2A2</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Identify plant mechanoreceptors involved in perception of fungal/oomycete attack and determine their role in Ca2+ signaling to actin organization/dynamics.</a:t>
            </a:r>
          </a:p>
          <a:p>
            <a:pPr marL="914400" marR="0" indent="-914400">
              <a:spcBef>
                <a:spcPts val="0"/>
              </a:spcBef>
              <a:spcAft>
                <a:spcPts val="600"/>
              </a:spcAft>
              <a:tabLst>
                <a:tab pos="914400" algn="l"/>
              </a:tabLst>
            </a:pPr>
            <a:r>
              <a:rPr lang="en-US" sz="2000" b="1" i="1" dirty="0">
                <a:latin typeface="Book Antiqua" panose="02040602050305030304" pitchFamily="18" charset="0"/>
              </a:rPr>
              <a:t>Project 2B1</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Characterize the effect of perturbing Piezo expression and function on cell and tissue mechanics in the Drosophila wing disc.</a:t>
            </a:r>
          </a:p>
          <a:p>
            <a:pPr marL="914400" marR="0" indent="-914400">
              <a:spcBef>
                <a:spcPts val="0"/>
              </a:spcBef>
              <a:spcAft>
                <a:spcPts val="600"/>
              </a:spcAft>
              <a:tabLst>
                <a:tab pos="914400" algn="l"/>
              </a:tabLst>
            </a:pPr>
            <a:r>
              <a:rPr lang="en-US" sz="2000" b="1" i="1" dirty="0">
                <a:latin typeface="Book Antiqua" panose="02040602050305030304" pitchFamily="18" charset="0"/>
              </a:rPr>
              <a:t>Project 2B2</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Investigate shared mechanisms of encoding and encoding information through second messenger signaling.</a:t>
            </a:r>
          </a:p>
          <a:p>
            <a:pPr marL="914400" marR="0" indent="-914400">
              <a:spcBef>
                <a:spcPts val="0"/>
              </a:spcBef>
              <a:spcAft>
                <a:spcPts val="600"/>
              </a:spcAft>
              <a:tabLst>
                <a:tab pos="914400" algn="l"/>
              </a:tabLst>
            </a:pPr>
            <a:r>
              <a:rPr lang="en-US" sz="2000" b="1" i="1" dirty="0">
                <a:latin typeface="Book Antiqua" panose="02040602050305030304" pitchFamily="18" charset="0"/>
              </a:rPr>
              <a:t>Project 2B3</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Explore connections between the </a:t>
            </a:r>
            <a:r>
              <a:rPr lang="en-US" sz="2000" dirty="0" err="1">
                <a:effectLst/>
                <a:latin typeface="Book Antiqua" panose="02040602050305030304" pitchFamily="18" charset="0"/>
                <a:ea typeface="Arial" panose="020B0604020202020204" pitchFamily="34" charset="0"/>
              </a:rPr>
              <a:t>mechanosensors</a:t>
            </a:r>
            <a:r>
              <a:rPr lang="en-US" sz="2000" dirty="0">
                <a:effectLst/>
                <a:latin typeface="Book Antiqua" panose="02040602050305030304" pitchFamily="18" charset="0"/>
                <a:ea typeface="Arial" panose="020B0604020202020204" pitchFamily="34" charset="0"/>
              </a:rPr>
              <a:t> and innate immune response to infections.</a:t>
            </a:r>
          </a:p>
          <a:p>
            <a:pPr marL="0" marR="139065">
              <a:spcBef>
                <a:spcPts val="0"/>
              </a:spcBef>
              <a:spcAft>
                <a:spcPts val="600"/>
              </a:spcAft>
              <a:tabLst>
                <a:tab pos="596265" algn="l"/>
                <a:tab pos="596900" algn="l"/>
              </a:tabLst>
            </a:pPr>
            <a:r>
              <a:rPr lang="en-US" sz="2000" dirty="0">
                <a:effectLst/>
                <a:latin typeface="Book Antiqua" panose="02040602050305030304" pitchFamily="18" charset="0"/>
                <a:ea typeface="Arial" panose="020B0604020202020204" pitchFamily="34" charset="0"/>
              </a:rPr>
              <a:t> </a:t>
            </a:r>
          </a:p>
          <a:p>
            <a:pPr marL="0" marR="0">
              <a:spcBef>
                <a:spcPts val="0"/>
              </a:spcBef>
              <a:spcAft>
                <a:spcPts val="600"/>
              </a:spcAft>
            </a:pPr>
            <a:r>
              <a:rPr lang="en-US" sz="2000" b="1" dirty="0">
                <a:solidFill>
                  <a:srgbClr val="000000"/>
                </a:solidFill>
                <a:effectLst/>
                <a:latin typeface="Book Antiqua" panose="02040602050305030304" pitchFamily="18" charset="0"/>
                <a:ea typeface="Arial" panose="020B0604020202020204" pitchFamily="34" charset="0"/>
              </a:rPr>
              <a:t>Thrust 3: Multicellular to organism-wide coordination and emergence</a:t>
            </a:r>
            <a:endParaRPr lang="en-US" sz="2000" b="1" dirty="0">
              <a:effectLst/>
              <a:latin typeface="Book Antiqua" panose="02040602050305030304" pitchFamily="18" charset="0"/>
              <a:ea typeface="Arial" panose="020B0604020202020204" pitchFamily="34" charset="0"/>
            </a:endParaRPr>
          </a:p>
          <a:p>
            <a:pPr marL="914400" marR="0" indent="-914400">
              <a:spcBef>
                <a:spcPts val="0"/>
              </a:spcBef>
              <a:spcAft>
                <a:spcPts val="600"/>
              </a:spcAft>
              <a:tabLst>
                <a:tab pos="914400" algn="l"/>
              </a:tabLst>
            </a:pPr>
            <a:r>
              <a:rPr lang="en-US" sz="2000" b="1" i="1" dirty="0">
                <a:latin typeface="Book Antiqua" panose="02040602050305030304" pitchFamily="18" charset="0"/>
              </a:rPr>
              <a:t>Project 3A1</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Quantitate Ca2+ transients in the three distinct cell layers that undergo the morphogenetic movement of epiboly in the zebrafish embryo.</a:t>
            </a:r>
          </a:p>
          <a:p>
            <a:pPr marL="914400" marR="0" indent="-914400">
              <a:spcBef>
                <a:spcPts val="0"/>
              </a:spcBef>
              <a:spcAft>
                <a:spcPts val="600"/>
              </a:spcAft>
              <a:tabLst>
                <a:tab pos="914400" algn="l"/>
              </a:tabLst>
            </a:pPr>
            <a:r>
              <a:rPr lang="en-US" sz="2000" b="1" i="1" dirty="0">
                <a:latin typeface="Book Antiqua" panose="02040602050305030304" pitchFamily="18" charset="0"/>
              </a:rPr>
              <a:t>Project 3A2</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Test the mechanical properties and their regulation in the different cell layers of the yolk cell actomyosin ring.</a:t>
            </a:r>
            <a:r>
              <a:rPr lang="en-US" sz="2000" i="1" dirty="0">
                <a:effectLst/>
                <a:latin typeface="Book Antiqua" panose="02040602050305030304" pitchFamily="18" charset="0"/>
                <a:ea typeface="Arial" panose="020B0604020202020204" pitchFamily="34" charset="0"/>
              </a:rPr>
              <a:t> </a:t>
            </a:r>
            <a:endParaRPr lang="en-US" sz="2000" dirty="0">
              <a:effectLst/>
              <a:latin typeface="Book Antiqua" panose="02040602050305030304" pitchFamily="18" charset="0"/>
              <a:ea typeface="Arial" panose="020B0604020202020204" pitchFamily="34" charset="0"/>
            </a:endParaRPr>
          </a:p>
          <a:p>
            <a:pPr marL="914400" marR="0" indent="-914400">
              <a:spcBef>
                <a:spcPts val="0"/>
              </a:spcBef>
              <a:spcAft>
                <a:spcPts val="600"/>
              </a:spcAft>
              <a:tabLst>
                <a:tab pos="914400" algn="l"/>
              </a:tabLst>
            </a:pPr>
            <a:r>
              <a:rPr lang="en-US" sz="2000" b="1" i="1" dirty="0">
                <a:latin typeface="Book Antiqua" panose="02040602050305030304" pitchFamily="18" charset="0"/>
              </a:rPr>
              <a:t>Project 3B</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Determine how tissue-wide organization of connected epithelial sheets emerges from large-scale multicellular coordination through the study of wound sealing in zebrafish.</a:t>
            </a:r>
            <a:r>
              <a:rPr lang="en-US" sz="2000" i="1" dirty="0">
                <a:effectLst/>
                <a:latin typeface="Book Antiqua" panose="02040602050305030304" pitchFamily="18" charset="0"/>
                <a:ea typeface="Arial" panose="020B0604020202020204" pitchFamily="34" charset="0"/>
              </a:rPr>
              <a:t> </a:t>
            </a:r>
            <a:endParaRPr lang="en-US" sz="2000" dirty="0">
              <a:effectLst/>
              <a:latin typeface="Book Antiqua" panose="02040602050305030304" pitchFamily="18" charset="0"/>
              <a:ea typeface="Arial" panose="020B0604020202020204" pitchFamily="34" charset="0"/>
            </a:endParaRPr>
          </a:p>
          <a:p>
            <a:pPr marL="0" marR="0">
              <a:spcBef>
                <a:spcPts val="0"/>
              </a:spcBef>
              <a:spcAft>
                <a:spcPts val="600"/>
              </a:spcAft>
            </a:pPr>
            <a:r>
              <a:rPr lang="en-US" sz="2000" dirty="0">
                <a:effectLst/>
                <a:latin typeface="Book Antiqua" panose="02040602050305030304" pitchFamily="18" charset="0"/>
                <a:ea typeface="Arial" panose="020B0604020202020204" pitchFamily="34" charset="0"/>
              </a:rPr>
              <a:t> </a:t>
            </a:r>
          </a:p>
          <a:p>
            <a:pPr marL="0" marR="0">
              <a:spcBef>
                <a:spcPts val="0"/>
              </a:spcBef>
              <a:spcAft>
                <a:spcPts val="600"/>
              </a:spcAft>
            </a:pPr>
            <a:r>
              <a:rPr lang="en-US" sz="2000" b="1" dirty="0">
                <a:solidFill>
                  <a:srgbClr val="000000"/>
                </a:solidFill>
                <a:effectLst/>
                <a:latin typeface="Book Antiqua" panose="02040602050305030304" pitchFamily="18" charset="0"/>
                <a:ea typeface="Arial" panose="020B0604020202020204" pitchFamily="34" charset="0"/>
              </a:rPr>
              <a:t>Thrust 4: Pedagogical Research, Training, Diversity, and Outreach</a:t>
            </a:r>
            <a:endParaRPr lang="en-US" sz="2000" b="1" dirty="0">
              <a:effectLst/>
              <a:latin typeface="Book Antiqua" panose="02040602050305030304" pitchFamily="18" charset="0"/>
              <a:ea typeface="Arial" panose="020B0604020202020204" pitchFamily="34" charset="0"/>
            </a:endParaRPr>
          </a:p>
          <a:p>
            <a:pPr marL="914400" marR="0" indent="-914400">
              <a:spcBef>
                <a:spcPts val="0"/>
              </a:spcBef>
              <a:spcAft>
                <a:spcPts val="600"/>
              </a:spcAft>
              <a:tabLst>
                <a:tab pos="914400" algn="l"/>
              </a:tabLst>
            </a:pPr>
            <a:r>
              <a:rPr lang="en-US" sz="2000" b="1" i="1" dirty="0">
                <a:latin typeface="Book Antiqua" panose="02040602050305030304" pitchFamily="18" charset="0"/>
              </a:rPr>
              <a:t>Project 4A1</a:t>
            </a:r>
            <a:r>
              <a:rPr lang="en-US" sz="2000" dirty="0">
                <a:effectLst/>
                <a:latin typeface="Book Antiqua" panose="02040602050305030304" pitchFamily="18" charset="0"/>
                <a:ea typeface="Arial" panose="020B0604020202020204" pitchFamily="34" charset="0"/>
              </a:rPr>
              <a:t>:	Develop knowledge about evidence-based practices that promote the integration of disciplinary knowledge with computational practices via design-based research approaches.</a:t>
            </a:r>
            <a:r>
              <a:rPr lang="en-US" sz="2000" i="1" dirty="0">
                <a:effectLst/>
                <a:latin typeface="Book Antiqua" panose="02040602050305030304" pitchFamily="18" charset="0"/>
                <a:ea typeface="Arial" panose="020B0604020202020204" pitchFamily="34" charset="0"/>
              </a:rPr>
              <a:t> </a:t>
            </a:r>
          </a:p>
          <a:p>
            <a:pPr marL="914400" marR="0" indent="-914400">
              <a:spcBef>
                <a:spcPts val="0"/>
              </a:spcBef>
              <a:spcAft>
                <a:spcPts val="600"/>
              </a:spcAft>
              <a:tabLst>
                <a:tab pos="914400" algn="l"/>
              </a:tabLst>
            </a:pPr>
            <a:r>
              <a:rPr lang="en-US" sz="2000" b="1" i="1" dirty="0">
                <a:latin typeface="Book Antiqua" panose="02040602050305030304" pitchFamily="18" charset="0"/>
              </a:rPr>
              <a:t>Project 4A2</a:t>
            </a:r>
            <a:r>
              <a:rPr lang="en-US" sz="2000" dirty="0">
                <a:effectLst/>
                <a:latin typeface="Book Antiqua" panose="02040602050305030304" pitchFamily="18" charset="0"/>
                <a:ea typeface="Arial" panose="020B0604020202020204" pitchFamily="34" charset="0"/>
              </a:rPr>
              <a:t>:	Investigate how students develop integrative understandings of biological systems through the bridging of research and education via Course-based Undergraduate Research Experiences (CUREs).</a:t>
            </a:r>
          </a:p>
          <a:p>
            <a:pPr marL="914400" marR="0" indent="-914400">
              <a:spcBef>
                <a:spcPts val="0"/>
              </a:spcBef>
              <a:spcAft>
                <a:spcPts val="600"/>
              </a:spcAft>
              <a:tabLst>
                <a:tab pos="914400" algn="l"/>
              </a:tabLst>
            </a:pPr>
            <a:r>
              <a:rPr lang="en-US" sz="2000" b="1" i="1" dirty="0">
                <a:latin typeface="Book Antiqua" panose="02040602050305030304" pitchFamily="18" charset="0"/>
              </a:rPr>
              <a:t>Project 4B1</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Provide professional development to faculty, postdocs and graduate students to develop their pedagogical content knowledge on integrative biology.</a:t>
            </a:r>
            <a:r>
              <a:rPr lang="en-US" sz="2000" i="1" dirty="0">
                <a:effectLst/>
                <a:latin typeface="Book Antiqua" panose="02040602050305030304" pitchFamily="18" charset="0"/>
                <a:ea typeface="Arial" panose="020B0604020202020204" pitchFamily="34" charset="0"/>
              </a:rPr>
              <a:t> </a:t>
            </a:r>
            <a:endParaRPr lang="en-US" sz="2000" dirty="0">
              <a:effectLst/>
              <a:latin typeface="Book Antiqua" panose="02040602050305030304" pitchFamily="18" charset="0"/>
              <a:ea typeface="Arial" panose="020B0604020202020204" pitchFamily="34" charset="0"/>
            </a:endParaRPr>
          </a:p>
          <a:p>
            <a:pPr marL="914400" marR="0" indent="-914400">
              <a:spcBef>
                <a:spcPts val="0"/>
              </a:spcBef>
              <a:spcAft>
                <a:spcPts val="600"/>
              </a:spcAft>
              <a:tabLst>
                <a:tab pos="914400" algn="l"/>
              </a:tabLst>
            </a:pPr>
            <a:r>
              <a:rPr lang="en-US" sz="2000" b="1" i="1" dirty="0">
                <a:latin typeface="Book Antiqua" panose="02040602050305030304" pitchFamily="18" charset="0"/>
              </a:rPr>
              <a:t>Project 4B2</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Engage in best practices for promoting cross-disciplinary collaboration and mentoring, and establish communities of practice to develop faculty and student integrated thinking of concepts and methods.</a:t>
            </a:r>
          </a:p>
          <a:p>
            <a:pPr marL="914400" marR="0" indent="-914400">
              <a:spcBef>
                <a:spcPts val="0"/>
              </a:spcBef>
              <a:spcAft>
                <a:spcPts val="600"/>
              </a:spcAft>
              <a:tabLst>
                <a:tab pos="914400" algn="l"/>
              </a:tabLst>
            </a:pPr>
            <a:r>
              <a:rPr lang="en-US" sz="2000" b="1" i="1" dirty="0">
                <a:latin typeface="Book Antiqua" panose="02040602050305030304" pitchFamily="18" charset="0"/>
              </a:rPr>
              <a:t>Project 4C1</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How do students’ STEM identities and sense of belonging change as they participate in student-led collaborative projects?</a:t>
            </a:r>
          </a:p>
          <a:p>
            <a:pPr marL="914400" marR="0" indent="-914400">
              <a:spcBef>
                <a:spcPts val="0"/>
              </a:spcBef>
              <a:spcAft>
                <a:spcPts val="600"/>
              </a:spcAft>
              <a:tabLst>
                <a:tab pos="914400" algn="l"/>
              </a:tabLst>
            </a:pPr>
            <a:r>
              <a:rPr lang="en-US" sz="2000" b="1" i="1" dirty="0">
                <a:effectLst/>
                <a:latin typeface="Book Antiqua" panose="02040602050305030304" pitchFamily="18" charset="0"/>
                <a:ea typeface="Arial" panose="020B0604020202020204" pitchFamily="34" charset="0"/>
              </a:rPr>
              <a:t>Project 4C2</a:t>
            </a:r>
            <a:r>
              <a:rPr lang="en-US" sz="2000" dirty="0">
                <a:effectLst/>
                <a:latin typeface="Book Antiqua" panose="02040602050305030304" pitchFamily="18" charset="0"/>
                <a:ea typeface="Arial" panose="020B0604020202020204" pitchFamily="34" charset="0"/>
              </a:rPr>
              <a:t>:</a:t>
            </a:r>
            <a:r>
              <a:rPr lang="en-US" sz="2000" i="1" dirty="0">
                <a:effectLst/>
                <a:latin typeface="Book Antiqua" panose="02040602050305030304" pitchFamily="18" charset="0"/>
                <a:ea typeface="Arial" panose="020B0604020202020204" pitchFamily="34" charset="0"/>
              </a:rPr>
              <a:t> 	</a:t>
            </a:r>
            <a:r>
              <a:rPr lang="en-US" sz="2000" dirty="0">
                <a:effectLst/>
                <a:latin typeface="Book Antiqua" panose="02040602050305030304" pitchFamily="18" charset="0"/>
                <a:ea typeface="Arial" panose="020B0604020202020204" pitchFamily="34" charset="0"/>
              </a:rPr>
              <a:t>What are individuals’ perceptions of the interplay between their cultural self-awareness and teamwork interactions?</a:t>
            </a:r>
          </a:p>
        </p:txBody>
      </p:sp>
      <p:sp>
        <p:nvSpPr>
          <p:cNvPr id="5" name="Content Placeholder 3">
            <a:extLst>
              <a:ext uri="{FF2B5EF4-FFF2-40B4-BE49-F238E27FC236}">
                <a16:creationId xmlns:a16="http://schemas.microsoft.com/office/drawing/2014/main" id="{8A749E38-0727-AD1E-7210-790A4AF425D5}"/>
              </a:ext>
            </a:extLst>
          </p:cNvPr>
          <p:cNvSpPr txBox="1">
            <a:spLocks/>
          </p:cNvSpPr>
          <p:nvPr/>
        </p:nvSpPr>
        <p:spPr>
          <a:xfrm>
            <a:off x="970849" y="896964"/>
            <a:ext cx="9591675" cy="2893741"/>
          </a:xfrm>
          <a:prstGeom prst="rect">
            <a:avLst/>
          </a:prstGeom>
          <a:noFill/>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marR="203835" indent="-742950">
              <a:spcBef>
                <a:spcPts val="0"/>
              </a:spcBef>
              <a:spcAft>
                <a:spcPts val="600"/>
              </a:spcAft>
              <a:tabLst>
                <a:tab pos="596265" algn="l"/>
                <a:tab pos="596900" algn="l"/>
              </a:tabLst>
            </a:pPr>
            <a:r>
              <a:rPr lang="en-US" sz="2000" b="1" i="1" dirty="0">
                <a:ea typeface="Arial" panose="020B0604020202020204" pitchFamily="34" charset="0"/>
              </a:rPr>
              <a:t>Project: </a:t>
            </a:r>
            <a:r>
              <a:rPr lang="en-US" sz="2000" dirty="0">
                <a:solidFill>
                  <a:srgbClr val="FF0000"/>
                </a:solidFill>
                <a:ea typeface="Arial" panose="020B0604020202020204" pitchFamily="34" charset="0"/>
              </a:rPr>
              <a:t>(copy &amp; paste from list below)</a:t>
            </a:r>
          </a:p>
          <a:p>
            <a:pPr marL="742950" marR="203835" indent="-742950">
              <a:spcBef>
                <a:spcPts val="0"/>
              </a:spcBef>
              <a:spcAft>
                <a:spcPts val="600"/>
              </a:spcAft>
              <a:tabLst>
                <a:tab pos="596265" algn="l"/>
                <a:tab pos="596900" algn="l"/>
              </a:tabLst>
            </a:pPr>
            <a:endParaRPr lang="en-US" sz="2000" dirty="0">
              <a:solidFill>
                <a:srgbClr val="FF0000"/>
              </a:solidFill>
              <a:ea typeface="Arial" panose="020B0604020202020204" pitchFamily="34" charset="0"/>
            </a:endParaRPr>
          </a:p>
          <a:p>
            <a:pPr marL="742950" marR="203835" indent="-742950">
              <a:spcBef>
                <a:spcPts val="0"/>
              </a:spcBef>
              <a:spcAft>
                <a:spcPts val="600"/>
              </a:spcAft>
              <a:tabLst>
                <a:tab pos="596265" algn="l"/>
                <a:tab pos="596900" algn="l"/>
              </a:tabLst>
            </a:pPr>
            <a:r>
              <a:rPr lang="en-US" sz="2000" b="1" i="1" dirty="0">
                <a:ea typeface="Arial" panose="020B0604020202020204" pitchFamily="34" charset="0"/>
              </a:rPr>
              <a:t>Thrust Integration:</a:t>
            </a:r>
            <a:r>
              <a:rPr lang="en-US" sz="2000" dirty="0">
                <a:solidFill>
                  <a:srgbClr val="FF0000"/>
                </a:solidFill>
                <a:ea typeface="Arial" panose="020B0604020202020204" pitchFamily="34" charset="0"/>
              </a:rPr>
              <a:t> (faculty &amp; student presenters should be collaborating with faculty/lab from a different Core/Thrust on their project efforts)</a:t>
            </a:r>
          </a:p>
          <a:p>
            <a:pPr marL="742950" marR="203835" indent="-742950">
              <a:spcBef>
                <a:spcPts val="0"/>
              </a:spcBef>
              <a:spcAft>
                <a:spcPts val="600"/>
              </a:spcAft>
              <a:tabLst>
                <a:tab pos="596265" algn="l"/>
                <a:tab pos="596900" algn="l"/>
              </a:tabLst>
            </a:pPr>
            <a:endParaRPr lang="en-US" sz="2000" dirty="0">
              <a:solidFill>
                <a:srgbClr val="FF0000"/>
              </a:solidFill>
              <a:ea typeface="Arial" panose="020B0604020202020204" pitchFamily="34" charset="0"/>
            </a:endParaRPr>
          </a:p>
          <a:p>
            <a:pPr marL="742950" marR="203835" indent="-742950">
              <a:spcBef>
                <a:spcPts val="0"/>
              </a:spcBef>
              <a:spcAft>
                <a:spcPts val="600"/>
              </a:spcAft>
              <a:tabLst>
                <a:tab pos="596265" algn="l"/>
                <a:tab pos="596900" algn="l"/>
              </a:tabLst>
            </a:pPr>
            <a:r>
              <a:rPr lang="en-US" sz="2000" b="1" i="1" dirty="0">
                <a:ea typeface="Arial" panose="020B0604020202020204" pitchFamily="34" charset="0"/>
              </a:rPr>
              <a:t>EMBRIO Committee:</a:t>
            </a:r>
            <a:r>
              <a:rPr lang="en-US" sz="2000" dirty="0">
                <a:ea typeface="Arial" panose="020B0604020202020204" pitchFamily="34" charset="0"/>
              </a:rPr>
              <a:t> </a:t>
            </a:r>
            <a:r>
              <a:rPr lang="en-US" sz="2000" dirty="0">
                <a:solidFill>
                  <a:srgbClr val="FF0000"/>
                </a:solidFill>
                <a:ea typeface="Arial" panose="020B0604020202020204" pitchFamily="34" charset="0"/>
              </a:rPr>
              <a:t>(student presenters should have an EMBRIO faculty member from a different Core/Thrust on their graduate committee (if you don’t have someone yet, discuss the expertise sought in the final, challenges slide)</a:t>
            </a:r>
            <a:endParaRPr lang="en-US" sz="2000" dirty="0">
              <a:ea typeface="Arial" panose="020B0604020202020204" pitchFamily="34" charset="0"/>
            </a:endParaRPr>
          </a:p>
        </p:txBody>
      </p:sp>
    </p:spTree>
    <p:extLst>
      <p:ext uri="{BB962C8B-B14F-4D97-AF65-F5344CB8AC3E}">
        <p14:creationId xmlns:p14="http://schemas.microsoft.com/office/powerpoint/2010/main" val="297072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D102-3753-B645-9AD2-7959F8A38E1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D116D88-4686-E946-9E09-C18A4EA15C44}"/>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419DE0A2-EACF-6349-8D60-A0FB51E45FE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85450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A7B83-3CE0-C04C-83D5-372C93F67D97}"/>
              </a:ext>
            </a:extLst>
          </p:cNvPr>
          <p:cNvSpPr>
            <a:spLocks noGrp="1"/>
          </p:cNvSpPr>
          <p:nvPr>
            <p:ph type="title" idx="4294967295"/>
          </p:nvPr>
        </p:nvSpPr>
        <p:spPr>
          <a:xfrm>
            <a:off x="1507786" y="342901"/>
            <a:ext cx="9592014" cy="1295399"/>
          </a:xfrm>
          <a:prstGeom prst="rect">
            <a:avLst/>
          </a:prstGeom>
        </p:spPr>
        <p:txBody>
          <a:bodyPr/>
          <a:lstStyle/>
          <a:p>
            <a:endParaRPr lang="en-US" dirty="0"/>
          </a:p>
        </p:txBody>
      </p:sp>
      <p:sp>
        <p:nvSpPr>
          <p:cNvPr id="3" name="Picture Placeholder 2">
            <a:extLst>
              <a:ext uri="{FF2B5EF4-FFF2-40B4-BE49-F238E27FC236}">
                <a16:creationId xmlns:a16="http://schemas.microsoft.com/office/drawing/2014/main" id="{D6EF10A1-8FDE-044D-A7B1-3BEBEC558A82}"/>
              </a:ext>
            </a:extLst>
          </p:cNvPr>
          <p:cNvSpPr>
            <a:spLocks noGrp="1"/>
          </p:cNvSpPr>
          <p:nvPr>
            <p:ph type="pic" sz="quarter" idx="4294967295"/>
          </p:nvPr>
        </p:nvSpPr>
        <p:spPr>
          <a:xfrm>
            <a:off x="1507786" y="1928191"/>
            <a:ext cx="9592014" cy="4104861"/>
          </a:xfrm>
          <a:prstGeom prst="rect">
            <a:avLst/>
          </a:prstGeom>
        </p:spPr>
        <p:txBody>
          <a:bodyPr/>
          <a:lstStyle/>
          <a:p>
            <a:endParaRPr lang="en-US"/>
          </a:p>
        </p:txBody>
      </p:sp>
    </p:spTree>
    <p:extLst>
      <p:ext uri="{BB962C8B-B14F-4D97-AF65-F5344CB8AC3E}">
        <p14:creationId xmlns:p14="http://schemas.microsoft.com/office/powerpoint/2010/main" val="159519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7336645-3C7B-D24E-AF3F-2B9D06930418}"/>
              </a:ext>
            </a:extLst>
          </p:cNvPr>
          <p:cNvSpPr>
            <a:spLocks noGrp="1"/>
          </p:cNvSpPr>
          <p:nvPr>
            <p:ph type="subTitle" idx="1"/>
          </p:nvPr>
        </p:nvSpPr>
        <p:spPr>
          <a:xfrm>
            <a:off x="313361" y="129300"/>
            <a:ext cx="8295947" cy="1343038"/>
          </a:xfrm>
        </p:spPr>
        <p:txBody>
          <a:bodyPr/>
          <a:lstStyle/>
          <a:p>
            <a:pPr algn="ctr"/>
            <a:r>
              <a:rPr lang="en-US" sz="3200" dirty="0">
                <a:effectLst/>
                <a:latin typeface="Impact" panose="020B0806030902050204" pitchFamily="34" charset="0"/>
                <a:ea typeface="Calibri" panose="020F0502020204030204" pitchFamily="34" charset="0"/>
                <a:cs typeface="Times New Roman" panose="02020603050405020304" pitchFamily="18" charset="0"/>
              </a:rPr>
              <a:t>Significant </a:t>
            </a:r>
            <a:r>
              <a:rPr lang="en-US" sz="3600" dirty="0">
                <a:effectLst/>
                <a:latin typeface="Impact" panose="020B0806030902050204" pitchFamily="34" charset="0"/>
                <a:ea typeface="Calibri" panose="020F0502020204030204" pitchFamily="34" charset="0"/>
                <a:cs typeface="Times New Roman" panose="02020603050405020304" pitchFamily="18" charset="0"/>
              </a:rPr>
              <a:t>activities</a:t>
            </a:r>
            <a:r>
              <a:rPr lang="en-US" sz="3200" dirty="0">
                <a:effectLst/>
                <a:latin typeface="Impact" panose="020B0806030902050204" pitchFamily="34" charset="0"/>
                <a:ea typeface="Calibri" panose="020F0502020204030204" pitchFamily="34" charset="0"/>
                <a:cs typeface="Times New Roman" panose="02020603050405020304" pitchFamily="18" charset="0"/>
              </a:rPr>
              <a:t>, approaches, and challenges to be addressed in Year 4</a:t>
            </a:r>
            <a:endParaRPr lang="en-US" sz="3200" dirty="0">
              <a:latin typeface="Impact" panose="020B0806030902050204" pitchFamily="34" charset="0"/>
            </a:endParaRPr>
          </a:p>
        </p:txBody>
      </p:sp>
      <p:sp>
        <p:nvSpPr>
          <p:cNvPr id="4" name="Content Placeholder 3">
            <a:extLst>
              <a:ext uri="{FF2B5EF4-FFF2-40B4-BE49-F238E27FC236}">
                <a16:creationId xmlns:a16="http://schemas.microsoft.com/office/drawing/2014/main" id="{3BE93619-5E4B-594A-E54C-22A1A981874A}"/>
              </a:ext>
            </a:extLst>
          </p:cNvPr>
          <p:cNvSpPr txBox="1">
            <a:spLocks/>
          </p:cNvSpPr>
          <p:nvPr/>
        </p:nvSpPr>
        <p:spPr>
          <a:xfrm>
            <a:off x="313361" y="2108819"/>
            <a:ext cx="7954986" cy="369717"/>
          </a:xfrm>
          <a:prstGeom prst="rect">
            <a:avLst/>
          </a:prstGeom>
          <a:noFill/>
        </p:spPr>
        <p:txBody>
          <a:bodyPr wrap="square" anchor="ctr">
            <a:sp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bg1"/>
                </a:solidFill>
                <a:latin typeface="Book Antiqua" panose="020406020503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Book Antiqua" panose="020406020503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Book Antiqua" panose="020406020503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Book Antiqua" panose="020406020503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Book Antiqua" panose="020406020503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R="139065">
              <a:spcBef>
                <a:spcPts val="0"/>
              </a:spcBef>
              <a:spcAft>
                <a:spcPts val="600"/>
              </a:spcAft>
              <a:tabLst>
                <a:tab pos="596265" algn="l"/>
                <a:tab pos="596900" algn="l"/>
              </a:tabLst>
            </a:pPr>
            <a:r>
              <a:rPr lang="en-US" sz="2000" b="1" dirty="0">
                <a:solidFill>
                  <a:srgbClr val="000000"/>
                </a:solidFill>
                <a:ea typeface="Arial" panose="020B0604020202020204" pitchFamily="34" charset="0"/>
              </a:rPr>
              <a:t>, </a:t>
            </a:r>
            <a:endParaRPr lang="en-US" sz="2000" dirty="0">
              <a:ea typeface="Arial" panose="020B0604020202020204" pitchFamily="34" charset="0"/>
            </a:endParaRPr>
          </a:p>
        </p:txBody>
      </p:sp>
      <p:sp>
        <p:nvSpPr>
          <p:cNvPr id="2" name="TextBox 1">
            <a:extLst>
              <a:ext uri="{FF2B5EF4-FFF2-40B4-BE49-F238E27FC236}">
                <a16:creationId xmlns:a16="http://schemas.microsoft.com/office/drawing/2014/main" id="{284BC97D-E7BC-E7E4-DD60-4F3C20500752}"/>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3457851870"/>
      </p:ext>
    </p:extLst>
  </p:cSld>
  <p:clrMapOvr>
    <a:masterClrMapping/>
  </p:clrMapOvr>
</p:sld>
</file>

<file path=ppt/theme/theme1.xml><?xml version="1.0" encoding="utf-8"?>
<a:theme xmlns:a="http://schemas.openxmlformats.org/drawingml/2006/main" name="EMBRIO Institute Theme - 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AC54A18-DE59-7140-9EA1-8E579993F392}" vid="{89D7CD7C-9479-354E-B5EA-731A4F964C78}"/>
    </a:ext>
  </a:extLst>
</a:theme>
</file>

<file path=ppt/theme/theme2.xml><?xml version="1.0" encoding="utf-8"?>
<a:theme xmlns:a="http://schemas.openxmlformats.org/drawingml/2006/main" name="EMBRIO - secondary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AC54A18-DE59-7140-9EA1-8E579993F392}" vid="{A8CEB455-7342-9A4E-B17B-723DC5877056}"/>
    </a:ext>
  </a:extLst>
</a:theme>
</file>

<file path=ppt/theme/theme3.xml><?xml version="1.0" encoding="utf-8"?>
<a:theme xmlns:a="http://schemas.openxmlformats.org/drawingml/2006/main" name="EMBRIO Institute Theme - Clos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AC54A18-DE59-7140-9EA1-8E579993F392}" vid="{24C1CADD-675C-E045-A216-8F12B740C192}"/>
    </a:ext>
  </a:extLst>
</a:theme>
</file>

<file path=docProps/app.xml><?xml version="1.0" encoding="utf-8"?>
<Properties xmlns="http://schemas.openxmlformats.org/officeDocument/2006/extended-properties" xmlns:vt="http://schemas.openxmlformats.org/officeDocument/2006/docPropsVTypes">
  <Template>EMBRIO-ppt-widescreen (1)</Template>
  <TotalTime>49</TotalTime>
  <Words>921</Words>
  <Application>Microsoft Macintosh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Aptos</vt:lpstr>
      <vt:lpstr>Arial</vt:lpstr>
      <vt:lpstr>Book Antiqua</vt:lpstr>
      <vt:lpstr>Impact</vt:lpstr>
      <vt:lpstr>Wingdings</vt:lpstr>
      <vt:lpstr>EMBRIO Institute Theme - Title</vt:lpstr>
      <vt:lpstr>EMBRIO - secondary slide</vt:lpstr>
      <vt:lpstr>EMBRIO Institute Theme - Closer</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Huetteman, Carl A</dc:creator>
  <cp:lastModifiedBy>Ladd, Brent Thomas</cp:lastModifiedBy>
  <cp:revision>8</cp:revision>
  <dcterms:created xsi:type="dcterms:W3CDTF">2022-07-06T23:37:41Z</dcterms:created>
  <dcterms:modified xsi:type="dcterms:W3CDTF">2024-06-19T16:32:17Z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2023-02-01T20:18:49Z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8b43dff3-cba9-4529-a8c4-77555b33f52e</vt:lpwstr>
  </property>
  <property fmtid="{D5CDD505-2E9C-101B-9397-08002B2CF9AE}" pid="8" name="MSIP_Label_4044bd30-2ed7-4c9d-9d12-46200872a97b_ContentBits">
    <vt:lpwstr>0</vt:lpwstr>
  </property>
</Properties>
</file>