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2fa5fd98547_0_4: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2fa5fd98547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2fa5fd98547_0_11: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2fa5fd9854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2fa5fd98547_0_1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2fa5fd98547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600" cy="7226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264900" y="161606"/>
            <a:ext cx="7242600" cy="11202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Apollo</a:t>
            </a:r>
            <a:endParaRPr/>
          </a:p>
        </p:txBody>
      </p:sp>
      <p:sp>
        <p:nvSpPr>
          <p:cNvPr id="55" name="Google Shape;55;p13"/>
          <p:cNvSpPr txBox="1"/>
          <p:nvPr>
            <p:ph idx="1" type="subTitle"/>
          </p:nvPr>
        </p:nvSpPr>
        <p:spPr>
          <a:xfrm>
            <a:off x="264900" y="1281792"/>
            <a:ext cx="7242600" cy="402600"/>
          </a:xfrm>
          <a:prstGeom prst="rect">
            <a:avLst/>
          </a:prstGeom>
        </p:spPr>
        <p:txBody>
          <a:bodyPr anchorCtr="0" anchor="t" bIns="91425" lIns="91425" spcFirstLastPara="1" rIns="91425" wrap="square" tIns="91425">
            <a:normAutofit fontScale="62500" lnSpcReduction="20000"/>
          </a:bodyPr>
          <a:lstStyle/>
          <a:p>
            <a:pPr indent="0" lvl="0" marL="0" rtl="0" algn="ctr">
              <a:spcBef>
                <a:spcPts val="0"/>
              </a:spcBef>
              <a:spcAft>
                <a:spcPts val="0"/>
              </a:spcAft>
              <a:buNone/>
            </a:pPr>
            <a:r>
              <a:rPr i="1" lang="en"/>
              <a:t>Using Games to Inspire Learning</a:t>
            </a:r>
            <a:endParaRPr i="1"/>
          </a:p>
        </p:txBody>
      </p:sp>
      <p:sp>
        <p:nvSpPr>
          <p:cNvPr id="56" name="Google Shape;56;p13"/>
          <p:cNvSpPr txBox="1"/>
          <p:nvPr/>
        </p:nvSpPr>
        <p:spPr>
          <a:xfrm>
            <a:off x="367200" y="2202175"/>
            <a:ext cx="6779400" cy="1549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ctr">
              <a:spcBef>
                <a:spcPts val="0"/>
              </a:spcBef>
              <a:spcAft>
                <a:spcPts val="0"/>
              </a:spcAft>
              <a:buNone/>
            </a:pPr>
            <a:r>
              <a:rPr b="1" lang="en">
                <a:solidFill>
                  <a:schemeClr val="dk2"/>
                </a:solidFill>
              </a:rPr>
              <a:t>Overview:</a:t>
            </a:r>
            <a:endParaRPr b="1">
              <a:solidFill>
                <a:schemeClr val="dk2"/>
              </a:solidFill>
            </a:endParaRPr>
          </a:p>
          <a:p>
            <a:pPr indent="0" lvl="0" marL="0" rtl="0" algn="ctr">
              <a:lnSpc>
                <a:spcPct val="115000"/>
              </a:lnSpc>
              <a:spcBef>
                <a:spcPts val="0"/>
              </a:spcBef>
              <a:spcAft>
                <a:spcPts val="0"/>
              </a:spcAft>
              <a:buClr>
                <a:schemeClr val="dk1"/>
              </a:buClr>
              <a:buSzPts val="1100"/>
              <a:buFont typeface="Arial"/>
              <a:buNone/>
            </a:pPr>
            <a:r>
              <a:rPr b="1" lang="en" sz="1100">
                <a:solidFill>
                  <a:schemeClr val="dk1"/>
                </a:solidFill>
              </a:rPr>
              <a:t>A Game Inspired by NASA Moon Missions</a:t>
            </a:r>
            <a:r>
              <a:rPr lang="en" sz="1100">
                <a:solidFill>
                  <a:schemeClr val="dk1"/>
                </a:solidFill>
              </a:rPr>
              <a:t> is a cooperative board game where players experience the excitement and tension of managing a NASA Apollo mission, focusing on historical space exploration, particularly the moon landings. Developed by </a:t>
            </a:r>
            <a:r>
              <a:rPr b="1" lang="en" sz="1100">
                <a:solidFill>
                  <a:schemeClr val="dk1"/>
                </a:solidFill>
              </a:rPr>
              <a:t>Buffalo Games</a:t>
            </a:r>
            <a:r>
              <a:rPr lang="en" sz="1100">
                <a:solidFill>
                  <a:schemeClr val="dk1"/>
                </a:solidFill>
              </a:rPr>
              <a:t> in partnership with NASA, it allows players to take on the roles of </a:t>
            </a:r>
            <a:r>
              <a:rPr b="1" lang="en" sz="1100">
                <a:solidFill>
                  <a:schemeClr val="dk1"/>
                </a:solidFill>
              </a:rPr>
              <a:t>Mission Control</a:t>
            </a:r>
            <a:r>
              <a:rPr lang="en" sz="1100">
                <a:solidFill>
                  <a:schemeClr val="dk1"/>
                </a:solidFill>
              </a:rPr>
              <a:t> or </a:t>
            </a:r>
            <a:r>
              <a:rPr b="1" lang="en" sz="1100">
                <a:solidFill>
                  <a:schemeClr val="dk1"/>
                </a:solidFill>
              </a:rPr>
              <a:t>Astronauts</a:t>
            </a:r>
            <a:r>
              <a:rPr lang="en" sz="1100">
                <a:solidFill>
                  <a:schemeClr val="dk1"/>
                </a:solidFill>
              </a:rPr>
              <a:t>, working together to complete successful space missions.</a:t>
            </a:r>
            <a:endParaRPr b="1" sz="1200">
              <a:solidFill>
                <a:schemeClr val="dk2"/>
              </a:solidFill>
            </a:endParaRPr>
          </a:p>
        </p:txBody>
      </p:sp>
      <p:sp>
        <p:nvSpPr>
          <p:cNvPr id="57" name="Google Shape;57;p13"/>
          <p:cNvSpPr txBox="1"/>
          <p:nvPr/>
        </p:nvSpPr>
        <p:spPr>
          <a:xfrm>
            <a:off x="598125" y="3859625"/>
            <a:ext cx="6168300" cy="1162200"/>
          </a:xfrm>
          <a:prstGeom prst="rect">
            <a:avLst/>
          </a:prstGeom>
          <a:solidFill>
            <a:srgbClr val="FFE599"/>
          </a:solidFill>
          <a:ln cap="flat" cmpd="sng" w="19050">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1100">
                <a:solidFill>
                  <a:schemeClr val="dk1"/>
                </a:solidFill>
              </a:rPr>
              <a:t>A </a:t>
            </a:r>
            <a:r>
              <a:rPr b="1" lang="en" sz="1100">
                <a:solidFill>
                  <a:schemeClr val="dk1"/>
                </a:solidFill>
              </a:rPr>
              <a:t>role-playing game (RPG)</a:t>
            </a:r>
            <a:r>
              <a:rPr lang="en" sz="1100">
                <a:solidFill>
                  <a:schemeClr val="dk1"/>
                </a:solidFill>
              </a:rPr>
              <a:t> is a type of game where players assume the roles of characters in a fictional setting. Players make decisions and take actions based on the personalities, goals, and abilities of their characters, often within the framework of a story guided by a game master (GM) or through a set of predefined rules. In an RPG, players explore, solve problems, fight battles, and develop their characters by acquiring skills, experience, and equipment.</a:t>
            </a:r>
            <a:endParaRPr sz="1800">
              <a:solidFill>
                <a:schemeClr val="dk2"/>
              </a:solidFill>
            </a:endParaRPr>
          </a:p>
        </p:txBody>
      </p:sp>
      <p:sp>
        <p:nvSpPr>
          <p:cNvPr id="58" name="Google Shape;58;p13"/>
          <p:cNvSpPr txBox="1"/>
          <p:nvPr/>
        </p:nvSpPr>
        <p:spPr>
          <a:xfrm>
            <a:off x="401700" y="5092900"/>
            <a:ext cx="7018800" cy="43695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a:solidFill>
                  <a:schemeClr val="dk1"/>
                </a:solidFill>
              </a:rPr>
              <a:t>Objective</a:t>
            </a:r>
            <a:r>
              <a:rPr b="1" lang="en" sz="1100">
                <a:solidFill>
                  <a:schemeClr val="dk1"/>
                </a:solidFill>
              </a:rPr>
              <a:t>: </a:t>
            </a:r>
            <a:r>
              <a:rPr lang="en" sz="1100">
                <a:solidFill>
                  <a:schemeClr val="dk1"/>
                </a:solidFill>
              </a:rPr>
              <a:t>The main goal is to safely land on the moon and return, or to achieve the objectives of other Apollo missions, while overcoming the many obstacles that arise during the mission.</a:t>
            </a:r>
            <a:endParaRPr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rPr>
              <a:t>Apollo</a:t>
            </a:r>
            <a:r>
              <a:rPr lang="en" sz="1100">
                <a:solidFill>
                  <a:schemeClr val="dk1"/>
                </a:solidFill>
              </a:rPr>
              <a:t> provides an engaging mix of strategy, teamwork, and historical learning, making it ideal for space enthusiasts and fans of cooperative board games.</a:t>
            </a:r>
            <a:endParaRPr b="1"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300">
                <a:solidFill>
                  <a:schemeClr val="dk1"/>
                </a:solidFill>
              </a:rPr>
              <a:t>Here's how Apollo works:</a:t>
            </a:r>
            <a:endParaRPr b="1" sz="13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rPr>
              <a:t>Roles</a:t>
            </a:r>
            <a:r>
              <a:rPr lang="en" sz="1100">
                <a:solidFill>
                  <a:schemeClr val="dk1"/>
                </a:solidFill>
              </a:rPr>
              <a:t>: Players choose between being part of Mission Control or Astronauts. The team dynamics and communication between these two groups are key to success.</a:t>
            </a:r>
            <a:endParaRPr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rPr>
              <a:t>Mission Phases</a:t>
            </a:r>
            <a:r>
              <a:rPr lang="en" sz="1100">
                <a:solidFill>
                  <a:schemeClr val="dk1"/>
                </a:solidFill>
              </a:rPr>
              <a:t>: The game is divided into distinct phases:</a:t>
            </a:r>
            <a:endParaRPr sz="1100">
              <a:solidFill>
                <a:schemeClr val="dk1"/>
              </a:solidFill>
            </a:endParaRPr>
          </a:p>
          <a:p>
            <a:pPr indent="-298450" lvl="0" marL="457200" rtl="0" algn="l">
              <a:lnSpc>
                <a:spcPct val="115000"/>
              </a:lnSpc>
              <a:spcBef>
                <a:spcPts val="1200"/>
              </a:spcBef>
              <a:spcAft>
                <a:spcPts val="0"/>
              </a:spcAft>
              <a:buClr>
                <a:schemeClr val="dk1"/>
              </a:buClr>
              <a:buSzPts val="1100"/>
              <a:buChar char="●"/>
            </a:pPr>
            <a:r>
              <a:rPr b="1" lang="en" sz="1100">
                <a:solidFill>
                  <a:schemeClr val="dk1"/>
                </a:solidFill>
              </a:rPr>
              <a:t>Preparation</a:t>
            </a:r>
            <a:r>
              <a:rPr lang="en" sz="1100">
                <a:solidFill>
                  <a:schemeClr val="dk1"/>
                </a:solidFill>
              </a:rPr>
              <a:t>: The mission is planned, and roles are assigned.</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b="1" lang="en" sz="1100">
                <a:solidFill>
                  <a:schemeClr val="dk1"/>
                </a:solidFill>
              </a:rPr>
              <a:t>Launch</a:t>
            </a:r>
            <a:r>
              <a:rPr lang="en" sz="1100">
                <a:solidFill>
                  <a:schemeClr val="dk1"/>
                </a:solidFill>
              </a:rPr>
              <a:t>: The mission takes off with the goal of landing on the moon (in Apollo 11) or completing objectives based on specific missions.</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b="1" lang="en" sz="1100">
                <a:solidFill>
                  <a:schemeClr val="dk1"/>
                </a:solidFill>
              </a:rPr>
              <a:t>Challenges &amp; Problem-Solving</a:t>
            </a:r>
            <a:r>
              <a:rPr lang="en" sz="1100">
                <a:solidFill>
                  <a:schemeClr val="dk1"/>
                </a:solidFill>
              </a:rPr>
              <a:t>: Throughout the mission, technical issues arise, and players need to manage resources, fix malfunctions, and communicate effectively to keep everything on track.</a:t>
            </a:r>
            <a:endParaRPr sz="1100">
              <a:solidFill>
                <a:schemeClr val="dk1"/>
              </a:solidFill>
            </a:endParaRPr>
          </a:p>
          <a:p>
            <a:pPr indent="-298450" lvl="0" marL="457200" rtl="0" algn="l">
              <a:lnSpc>
                <a:spcPct val="115000"/>
              </a:lnSpc>
              <a:spcBef>
                <a:spcPts val="0"/>
              </a:spcBef>
              <a:spcAft>
                <a:spcPts val="0"/>
              </a:spcAft>
              <a:buClr>
                <a:schemeClr val="dk1"/>
              </a:buClr>
              <a:buSzPts val="1100"/>
              <a:buChar char="●"/>
            </a:pPr>
            <a:r>
              <a:rPr b="1" lang="en" sz="1100">
                <a:solidFill>
                  <a:schemeClr val="dk1"/>
                </a:solidFill>
              </a:rPr>
              <a:t>Success or Failure</a:t>
            </a:r>
            <a:r>
              <a:rPr lang="en" sz="1100">
                <a:solidFill>
                  <a:schemeClr val="dk1"/>
                </a:solidFill>
              </a:rPr>
              <a:t>: The game concludes either with the successful completion of the mission or failure due to mismanagement or critical errors.</a:t>
            </a:r>
            <a:endParaRPr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rPr>
              <a:t>Mission-Specific Scenarios</a:t>
            </a:r>
            <a:r>
              <a:rPr lang="en" sz="1100">
                <a:solidFill>
                  <a:schemeClr val="dk1"/>
                </a:solidFill>
              </a:rPr>
              <a:t>: Players may re-enact famous missions like </a:t>
            </a:r>
            <a:r>
              <a:rPr b="1" lang="en" sz="1100">
                <a:solidFill>
                  <a:schemeClr val="dk1"/>
                </a:solidFill>
              </a:rPr>
              <a:t>Apollo 11</a:t>
            </a:r>
            <a:r>
              <a:rPr lang="en" sz="1100">
                <a:solidFill>
                  <a:schemeClr val="dk1"/>
                </a:solidFill>
              </a:rPr>
              <a:t>, adding educational value and historical context to the gameplay.</a:t>
            </a:r>
            <a:endParaRPr sz="1100">
              <a:solidFill>
                <a:schemeClr val="dk1"/>
              </a:solidFill>
            </a:endParaRPr>
          </a:p>
          <a:p>
            <a:pPr indent="0" lvl="0" marL="0" rtl="0" algn="l">
              <a:lnSpc>
                <a:spcPct val="115000"/>
              </a:lnSpc>
              <a:spcBef>
                <a:spcPts val="1200"/>
              </a:spcBef>
              <a:spcAft>
                <a:spcPts val="0"/>
              </a:spcAft>
              <a:buClr>
                <a:schemeClr val="dk1"/>
              </a:buClr>
              <a:buSzPts val="1100"/>
              <a:buFont typeface="Arial"/>
              <a:buNone/>
            </a:pPr>
            <a:r>
              <a:t/>
            </a:r>
            <a:endParaRPr b="1" sz="1300">
              <a:solidFill>
                <a:schemeClr val="dk1"/>
              </a:solidFill>
            </a:endParaRPr>
          </a:p>
          <a:p>
            <a:pPr indent="0" lvl="0" marL="0" rtl="0" algn="ctr">
              <a:lnSpc>
                <a:spcPct val="115000"/>
              </a:lnSpc>
              <a:spcBef>
                <a:spcPts val="1200"/>
              </a:spcBef>
              <a:spcAft>
                <a:spcPts val="800"/>
              </a:spcAft>
              <a:buClr>
                <a:schemeClr val="dk1"/>
              </a:buClr>
              <a:buSzPts val="1100"/>
              <a:buFont typeface="Arial"/>
              <a:buNone/>
            </a:pPr>
            <a:r>
              <a:t/>
            </a:r>
            <a:endParaRPr sz="1200">
              <a:solidFill>
                <a:schemeClr val="dk1"/>
              </a:solidFill>
            </a:endParaRPr>
          </a:p>
        </p:txBody>
      </p:sp>
      <p:sp>
        <p:nvSpPr>
          <p:cNvPr id="59" name="Google Shape;59;p13"/>
          <p:cNvSpPr txBox="1"/>
          <p:nvPr/>
        </p:nvSpPr>
        <p:spPr>
          <a:xfrm>
            <a:off x="744850" y="9538325"/>
            <a:ext cx="6400800" cy="457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Time to play: 45-60 minutes</a:t>
            </a:r>
            <a:endParaRPr sz="1800">
              <a:solidFill>
                <a:schemeClr val="dk2"/>
              </a:solidFill>
            </a:endParaRPr>
          </a:p>
        </p:txBody>
      </p:sp>
      <p:pic>
        <p:nvPicPr>
          <p:cNvPr id="60" name="Google Shape;60;p13"/>
          <p:cNvPicPr preferRelativeResize="0"/>
          <p:nvPr/>
        </p:nvPicPr>
        <p:blipFill>
          <a:blip r:embed="rId3">
            <a:alphaModFix/>
          </a:blip>
          <a:stretch>
            <a:fillRect/>
          </a:stretch>
        </p:blipFill>
        <p:spPr>
          <a:xfrm>
            <a:off x="264900" y="161600"/>
            <a:ext cx="1676400" cy="1714500"/>
          </a:xfrm>
          <a:prstGeom prst="rect">
            <a:avLst/>
          </a:prstGeom>
          <a:noFill/>
          <a:ln>
            <a:noFill/>
          </a:ln>
        </p:spPr>
      </p:pic>
      <p:pic>
        <p:nvPicPr>
          <p:cNvPr id="61" name="Google Shape;61;p13"/>
          <p:cNvPicPr preferRelativeResize="0"/>
          <p:nvPr/>
        </p:nvPicPr>
        <p:blipFill>
          <a:blip r:embed="rId3">
            <a:alphaModFix/>
          </a:blip>
          <a:stretch>
            <a:fillRect/>
          </a:stretch>
        </p:blipFill>
        <p:spPr>
          <a:xfrm>
            <a:off x="5598425" y="161600"/>
            <a:ext cx="1676400" cy="1714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4"/>
          <p:cNvSpPr txBox="1"/>
          <p:nvPr>
            <p:ph idx="1" type="body"/>
          </p:nvPr>
        </p:nvSpPr>
        <p:spPr>
          <a:xfrm>
            <a:off x="264950" y="361175"/>
            <a:ext cx="7242600" cy="70188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b="1" lang="en" sz="6000">
                <a:solidFill>
                  <a:schemeClr val="dk1"/>
                </a:solidFill>
              </a:rPr>
              <a:t>Learning Goals: </a:t>
            </a:r>
            <a:endParaRPr sz="6000">
              <a:solidFill>
                <a:schemeClr val="dk1"/>
              </a:solidFill>
            </a:endParaRPr>
          </a:p>
          <a:p>
            <a:pPr indent="0" lvl="0" marL="0" rtl="0" algn="l">
              <a:spcBef>
                <a:spcPts val="1200"/>
              </a:spcBef>
              <a:spcAft>
                <a:spcPts val="0"/>
              </a:spcAft>
              <a:buNone/>
            </a:pPr>
            <a:r>
              <a:rPr lang="en" sz="4300">
                <a:solidFill>
                  <a:schemeClr val="dk1"/>
                </a:solidFill>
              </a:rPr>
              <a:t>The </a:t>
            </a:r>
            <a:r>
              <a:rPr b="1" lang="en" sz="4300">
                <a:solidFill>
                  <a:schemeClr val="dk1"/>
                </a:solidFill>
              </a:rPr>
              <a:t>learning goals</a:t>
            </a:r>
            <a:r>
              <a:rPr lang="en" sz="4300">
                <a:solidFill>
                  <a:schemeClr val="dk1"/>
                </a:solidFill>
              </a:rPr>
              <a:t> of the </a:t>
            </a:r>
            <a:r>
              <a:rPr i="1" lang="en" sz="4300">
                <a:solidFill>
                  <a:schemeClr val="dk1"/>
                </a:solidFill>
              </a:rPr>
              <a:t>Apollo</a:t>
            </a:r>
            <a:r>
              <a:rPr lang="en" sz="4300">
                <a:solidFill>
                  <a:schemeClr val="dk1"/>
                </a:solidFill>
              </a:rPr>
              <a:t> board game are centered around understanding space exploration, teamwork, problem-solving, and resource management. Here are some key learning objectives:</a:t>
            </a:r>
            <a:endParaRPr sz="4700">
              <a:solidFill>
                <a:schemeClr val="dk1"/>
              </a:solidFill>
            </a:endParaRPr>
          </a:p>
          <a:p>
            <a:pPr indent="0" lvl="0" marL="0" rtl="0" algn="l">
              <a:spcBef>
                <a:spcPts val="1400"/>
              </a:spcBef>
              <a:spcAft>
                <a:spcPts val="0"/>
              </a:spcAft>
              <a:buNone/>
            </a:pPr>
            <a:r>
              <a:rPr b="1" lang="en" sz="4283">
                <a:solidFill>
                  <a:schemeClr val="dk1"/>
                </a:solidFill>
              </a:rPr>
              <a:t>1. Understanding Historical Space Exploration:</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Players gain insight into the </a:t>
            </a:r>
            <a:r>
              <a:rPr b="1" lang="en" sz="4083">
                <a:solidFill>
                  <a:schemeClr val="dk1"/>
                </a:solidFill>
              </a:rPr>
              <a:t>Apollo missions</a:t>
            </a:r>
            <a:r>
              <a:rPr lang="en" sz="4083">
                <a:solidFill>
                  <a:schemeClr val="dk1"/>
                </a:solidFill>
              </a:rPr>
              <a:t> and NASA’s efforts to land humans on the moon.</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The game familiarizes players with key events, terminology, and challenges of space travel during the Apollo era.</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Recreating historical missions like </a:t>
            </a:r>
            <a:r>
              <a:rPr b="1" lang="en" sz="4083">
                <a:solidFill>
                  <a:schemeClr val="dk1"/>
                </a:solidFill>
              </a:rPr>
              <a:t>Apollo 11</a:t>
            </a:r>
            <a:r>
              <a:rPr lang="en" sz="4083">
                <a:solidFill>
                  <a:schemeClr val="dk1"/>
                </a:solidFill>
              </a:rPr>
              <a:t> offers a deeper appreciation for real-world space exploration and its significance.</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2. STEM Education (Science, Technology, Engineering, Math):</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Players learn about the scientific and technological principles behind space missions, such as fuel consumption, oxygen regulation, and spacecraft systems.</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Understanding the importance of </a:t>
            </a:r>
            <a:r>
              <a:rPr b="1" lang="en" sz="4083">
                <a:solidFill>
                  <a:schemeClr val="dk1"/>
                </a:solidFill>
              </a:rPr>
              <a:t>engineering</a:t>
            </a:r>
            <a:r>
              <a:rPr lang="en" sz="4083">
                <a:solidFill>
                  <a:schemeClr val="dk1"/>
                </a:solidFill>
              </a:rPr>
              <a:t> in solving technical problems that arise during space travel.</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Encourages interest in space-related fields by engaging with </a:t>
            </a:r>
            <a:r>
              <a:rPr b="1" lang="en" sz="4083">
                <a:solidFill>
                  <a:schemeClr val="dk1"/>
                </a:solidFill>
              </a:rPr>
              <a:t>real-world NASA data</a:t>
            </a:r>
            <a:r>
              <a:rPr lang="en" sz="4083">
                <a:solidFill>
                  <a:schemeClr val="dk1"/>
                </a:solidFill>
              </a:rPr>
              <a:t>.</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3. Teamwork &amp; Communication:</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Emphasizes the need for </a:t>
            </a:r>
            <a:r>
              <a:rPr b="1" lang="en" sz="4083">
                <a:solidFill>
                  <a:schemeClr val="dk1"/>
                </a:solidFill>
              </a:rPr>
              <a:t>clear, effective communication</a:t>
            </a:r>
            <a:r>
              <a:rPr lang="en" sz="4083">
                <a:solidFill>
                  <a:schemeClr val="dk1"/>
                </a:solidFill>
              </a:rPr>
              <a:t> between players in different roles (Mission Control and Astronauts).</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Players must work together, sharing information and updates to achieve the mission’s objectives.</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Demonstrates the importance of collaboration in high-stakes, time-sensitive environments.</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4. Problem-Solving &amp; Critical Thinking:</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Players are faced with unexpected challenges, simulating real-life malfunctions or crises during space missions.</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They need to </a:t>
            </a:r>
            <a:r>
              <a:rPr b="1" lang="en" sz="4083">
                <a:solidFill>
                  <a:schemeClr val="dk1"/>
                </a:solidFill>
              </a:rPr>
              <a:t>quickly assess situations</a:t>
            </a:r>
            <a:r>
              <a:rPr lang="en" sz="4083">
                <a:solidFill>
                  <a:schemeClr val="dk1"/>
                </a:solidFill>
              </a:rPr>
              <a:t>, manage resources, and find solutions under pressure.</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Develops skills in </a:t>
            </a:r>
            <a:r>
              <a:rPr b="1" lang="en" sz="4083">
                <a:solidFill>
                  <a:schemeClr val="dk1"/>
                </a:solidFill>
              </a:rPr>
              <a:t>logical reasoning</a:t>
            </a:r>
            <a:r>
              <a:rPr lang="en" sz="4083">
                <a:solidFill>
                  <a:schemeClr val="dk1"/>
                </a:solidFill>
              </a:rPr>
              <a:t>, decision-making, and strategic planning.</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5. Resource Management:</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Teaches players to </a:t>
            </a:r>
            <a:r>
              <a:rPr b="1" lang="en" sz="4083">
                <a:solidFill>
                  <a:schemeClr val="dk1"/>
                </a:solidFill>
              </a:rPr>
              <a:t>balance limited resources</a:t>
            </a:r>
            <a:r>
              <a:rPr lang="en" sz="4083">
                <a:solidFill>
                  <a:schemeClr val="dk1"/>
                </a:solidFill>
              </a:rPr>
              <a:t> (like oxygen, fuel, and power) to keep the mission going.</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Reinforces the concept of prioritization, where players must decide which problems to address first based on their urgency and impact on the mission.</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6. Resilience &amp; Adaptability:</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Players experience the difficulties astronauts and NASA engineers faced when things didn’t go according to plan.</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Encourages </a:t>
            </a:r>
            <a:r>
              <a:rPr b="1" lang="en" sz="4083">
                <a:solidFill>
                  <a:schemeClr val="dk1"/>
                </a:solidFill>
              </a:rPr>
              <a:t>resilience</a:t>
            </a:r>
            <a:r>
              <a:rPr lang="en" sz="4083">
                <a:solidFill>
                  <a:schemeClr val="dk1"/>
                </a:solidFill>
              </a:rPr>
              <a:t> by requiring players to adapt their strategy when new challenges emerge.</a:t>
            </a:r>
            <a:endParaRPr sz="4083">
              <a:solidFill>
                <a:schemeClr val="dk1"/>
              </a:solidFill>
            </a:endParaRPr>
          </a:p>
          <a:p>
            <a:pPr indent="0" lvl="0" marL="0" rtl="0" algn="l">
              <a:spcBef>
                <a:spcPts val="1400"/>
              </a:spcBef>
              <a:spcAft>
                <a:spcPts val="0"/>
              </a:spcAft>
              <a:buClr>
                <a:schemeClr val="dk1"/>
              </a:buClr>
              <a:buSzPct val="25679"/>
              <a:buFont typeface="Arial"/>
              <a:buNone/>
            </a:pPr>
            <a:r>
              <a:rPr b="1" lang="en" sz="4283">
                <a:solidFill>
                  <a:schemeClr val="dk1"/>
                </a:solidFill>
              </a:rPr>
              <a:t>7. Risk Assessment &amp; Mitigation:</a:t>
            </a:r>
            <a:endParaRPr b="1" sz="4283">
              <a:solidFill>
                <a:schemeClr val="dk1"/>
              </a:solidFill>
            </a:endParaRPr>
          </a:p>
          <a:p>
            <a:pPr indent="-293427" lvl="0" marL="457200" rtl="0" algn="l">
              <a:spcBef>
                <a:spcPts val="1200"/>
              </a:spcBef>
              <a:spcAft>
                <a:spcPts val="0"/>
              </a:spcAft>
              <a:buClr>
                <a:schemeClr val="dk1"/>
              </a:buClr>
              <a:buSzPct val="100000"/>
              <a:buChar char="●"/>
            </a:pPr>
            <a:r>
              <a:rPr lang="en" sz="4083">
                <a:solidFill>
                  <a:schemeClr val="dk1"/>
                </a:solidFill>
              </a:rPr>
              <a:t>Players learn about the importance of anticipating risks and making </a:t>
            </a:r>
            <a:r>
              <a:rPr b="1" lang="en" sz="4083">
                <a:solidFill>
                  <a:schemeClr val="dk1"/>
                </a:solidFill>
              </a:rPr>
              <a:t>informed decisions</a:t>
            </a:r>
            <a:r>
              <a:rPr lang="en" sz="4083">
                <a:solidFill>
                  <a:schemeClr val="dk1"/>
                </a:solidFill>
              </a:rPr>
              <a:t> to avoid mission failure.</a:t>
            </a:r>
            <a:endParaRPr sz="4083">
              <a:solidFill>
                <a:schemeClr val="dk1"/>
              </a:solidFill>
            </a:endParaRPr>
          </a:p>
          <a:p>
            <a:pPr indent="-293427" lvl="0" marL="457200" rtl="0" algn="l">
              <a:spcBef>
                <a:spcPts val="0"/>
              </a:spcBef>
              <a:spcAft>
                <a:spcPts val="0"/>
              </a:spcAft>
              <a:buClr>
                <a:schemeClr val="dk1"/>
              </a:buClr>
              <a:buSzPct val="100000"/>
              <a:buChar char="●"/>
            </a:pPr>
            <a:r>
              <a:rPr lang="en" sz="4083">
                <a:solidFill>
                  <a:schemeClr val="dk1"/>
                </a:solidFill>
              </a:rPr>
              <a:t>They engage in a dynamic environment where risk-taking must be calculated and weighed against the benefits of advancing the mission.</a:t>
            </a:r>
            <a:endParaRPr sz="4083">
              <a:solidFill>
                <a:schemeClr val="dk1"/>
              </a:solidFill>
            </a:endParaRPr>
          </a:p>
          <a:p>
            <a:pPr indent="0" lvl="0" marL="0" rtl="0" algn="l">
              <a:spcBef>
                <a:spcPts val="1200"/>
              </a:spcBef>
              <a:spcAft>
                <a:spcPts val="0"/>
              </a:spcAft>
              <a:buClr>
                <a:schemeClr val="dk1"/>
              </a:buClr>
              <a:buSzPct val="26937"/>
              <a:buFont typeface="Arial"/>
              <a:buNone/>
            </a:pPr>
            <a:r>
              <a:rPr lang="en" sz="4083">
                <a:solidFill>
                  <a:schemeClr val="dk1"/>
                </a:solidFill>
              </a:rPr>
              <a:t>Overall, </a:t>
            </a:r>
            <a:r>
              <a:rPr i="1" lang="en" sz="4083">
                <a:solidFill>
                  <a:schemeClr val="dk1"/>
                </a:solidFill>
              </a:rPr>
              <a:t>Apollo</a:t>
            </a:r>
            <a:r>
              <a:rPr lang="en" sz="4083">
                <a:solidFill>
                  <a:schemeClr val="dk1"/>
                </a:solidFill>
              </a:rPr>
              <a:t> fosters a blend of educational content with real-world applications, making it a fun and enriching way to learn about space exploration, teamwork, and the complexities of mission planning.</a:t>
            </a:r>
            <a:endParaRPr sz="4083">
              <a:solidFill>
                <a:schemeClr val="dk1"/>
              </a:solidFill>
            </a:endParaRPr>
          </a:p>
          <a:p>
            <a:pPr indent="0" lvl="0" marL="0" rtl="0" algn="l">
              <a:spcBef>
                <a:spcPts val="1200"/>
              </a:spcBef>
              <a:spcAft>
                <a:spcPts val="0"/>
              </a:spcAft>
              <a:buNone/>
            </a:pPr>
            <a:r>
              <a:t/>
            </a:r>
            <a:endParaRPr b="1" sz="3757">
              <a:solidFill>
                <a:schemeClr val="dk1"/>
              </a:solidFill>
            </a:endParaRPr>
          </a:p>
          <a:p>
            <a:pPr indent="0" lvl="0" marL="457200" rtl="0" algn="l">
              <a:spcBef>
                <a:spcPts val="1200"/>
              </a:spcBef>
              <a:spcAft>
                <a:spcPts val="1200"/>
              </a:spcAft>
              <a:buNone/>
            </a:pPr>
            <a:r>
              <a:t/>
            </a:r>
            <a:endParaRPr b="1" sz="3939">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264900" y="266199"/>
            <a:ext cx="7242600" cy="718200"/>
          </a:xfrm>
          <a:prstGeom prst="rect">
            <a:avLst/>
          </a:prstGeom>
        </p:spPr>
        <p:txBody>
          <a:bodyPr anchorCtr="0" anchor="t" bIns="91425" lIns="91425" spcFirstLastPara="1" rIns="91425" wrap="square" tIns="91425">
            <a:normAutofit/>
          </a:bodyPr>
          <a:lstStyle/>
          <a:p>
            <a:pPr indent="0" lvl="0" marL="0" rtl="0" algn="l">
              <a:lnSpc>
                <a:spcPct val="115000"/>
              </a:lnSpc>
              <a:spcBef>
                <a:spcPts val="1400"/>
              </a:spcBef>
              <a:spcAft>
                <a:spcPts val="400"/>
              </a:spcAft>
              <a:buClr>
                <a:schemeClr val="dk1"/>
              </a:buClr>
              <a:buSzPts val="1100"/>
              <a:buFont typeface="Arial"/>
              <a:buNone/>
            </a:pPr>
            <a:r>
              <a:rPr b="1" lang="en" sz="1300"/>
              <a:t>NGSS Standards Related to Apollo:</a:t>
            </a:r>
            <a:endParaRPr/>
          </a:p>
        </p:txBody>
      </p:sp>
      <p:sp>
        <p:nvSpPr>
          <p:cNvPr id="72" name="Google Shape;72;p15"/>
          <p:cNvSpPr txBox="1"/>
          <p:nvPr>
            <p:ph type="title"/>
          </p:nvPr>
        </p:nvSpPr>
        <p:spPr>
          <a:xfrm>
            <a:off x="284600" y="591800"/>
            <a:ext cx="7242600" cy="94992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400"/>
              </a:spcBef>
              <a:spcAft>
                <a:spcPts val="0"/>
              </a:spcAft>
              <a:buNone/>
            </a:pPr>
            <a:r>
              <a:rPr b="1" lang="en" sz="1300"/>
              <a:t>1. Science and Engineering Practices</a:t>
            </a:r>
            <a:endParaRPr b="1" sz="1300"/>
          </a:p>
          <a:p>
            <a:pPr indent="-291465" lvl="0" marL="457200" rtl="0" algn="l">
              <a:lnSpc>
                <a:spcPct val="115000"/>
              </a:lnSpc>
              <a:spcBef>
                <a:spcPts val="1200"/>
              </a:spcBef>
              <a:spcAft>
                <a:spcPts val="0"/>
              </a:spcAft>
              <a:buSzPct val="100000"/>
              <a:buChar char="●"/>
            </a:pPr>
            <a:r>
              <a:rPr b="1" lang="en" sz="1100"/>
              <a:t>NGSS Practice 1: Asking Questions and Defining Problems</a:t>
            </a:r>
            <a:endParaRPr b="1" sz="1100"/>
          </a:p>
          <a:p>
            <a:pPr indent="-291465" lvl="1" marL="914400" rtl="0" algn="l">
              <a:lnSpc>
                <a:spcPct val="115000"/>
              </a:lnSpc>
              <a:spcBef>
                <a:spcPts val="0"/>
              </a:spcBef>
              <a:spcAft>
                <a:spcPts val="0"/>
              </a:spcAft>
              <a:buSzPct val="100000"/>
              <a:buChar char="○"/>
            </a:pPr>
            <a:r>
              <a:rPr lang="en" sz="1100"/>
              <a:t>Players are required to address various mission-related challenges, much like engineers and scientists who define problems in space travel. The game simulates scenarios where questions must be asked to diagnose and solve spacecraft issues.</a:t>
            </a:r>
            <a:endParaRPr sz="1100"/>
          </a:p>
          <a:p>
            <a:pPr indent="-291465" lvl="0" marL="457200" rtl="0" algn="l">
              <a:lnSpc>
                <a:spcPct val="115000"/>
              </a:lnSpc>
              <a:spcBef>
                <a:spcPts val="0"/>
              </a:spcBef>
              <a:spcAft>
                <a:spcPts val="0"/>
              </a:spcAft>
              <a:buSzPct val="100000"/>
              <a:buChar char="●"/>
            </a:pPr>
            <a:r>
              <a:rPr b="1" lang="en" sz="1100"/>
              <a:t>NGSS Practice 2: Developing and Using Models</a:t>
            </a:r>
            <a:endParaRPr b="1" sz="1100"/>
          </a:p>
          <a:p>
            <a:pPr indent="-291465" lvl="1" marL="914400" rtl="0" algn="l">
              <a:lnSpc>
                <a:spcPct val="115000"/>
              </a:lnSpc>
              <a:spcBef>
                <a:spcPts val="0"/>
              </a:spcBef>
              <a:spcAft>
                <a:spcPts val="0"/>
              </a:spcAft>
              <a:buSzPct val="100000"/>
              <a:buChar char="○"/>
            </a:pPr>
            <a:r>
              <a:rPr lang="en" sz="1100"/>
              <a:t>The game provides a simplified model of real-world space missions. Through gameplay, students engage in conceptual models of spacecraft systems, fuel use, and resource management, reflecting the real challenges NASA astronauts and engineers faced.</a:t>
            </a:r>
            <a:endParaRPr sz="1100"/>
          </a:p>
          <a:p>
            <a:pPr indent="-291465" lvl="0" marL="457200" rtl="0" algn="l">
              <a:lnSpc>
                <a:spcPct val="115000"/>
              </a:lnSpc>
              <a:spcBef>
                <a:spcPts val="0"/>
              </a:spcBef>
              <a:spcAft>
                <a:spcPts val="0"/>
              </a:spcAft>
              <a:buSzPct val="100000"/>
              <a:buChar char="●"/>
            </a:pPr>
            <a:r>
              <a:rPr b="1" lang="en" sz="1100"/>
              <a:t>NGSS Practice 4: Analyzing and Interpreting Data</a:t>
            </a:r>
            <a:endParaRPr b="1" sz="1100"/>
          </a:p>
          <a:p>
            <a:pPr indent="-291465" lvl="1" marL="914400" rtl="0" algn="l">
              <a:lnSpc>
                <a:spcPct val="115000"/>
              </a:lnSpc>
              <a:spcBef>
                <a:spcPts val="0"/>
              </a:spcBef>
              <a:spcAft>
                <a:spcPts val="0"/>
              </a:spcAft>
              <a:buSzPct val="100000"/>
              <a:buChar char="○"/>
            </a:pPr>
            <a:r>
              <a:rPr lang="en" sz="1100"/>
              <a:t>Mission Control players monitor various mission metrics (e.g., fuel, oxygen, energy levels), requiring data interpretation to guide decisions. This reflects real-world practices in space exploration, where astronauts and engineers analyze critical data to ensure mission success.</a:t>
            </a:r>
            <a:endParaRPr sz="1100"/>
          </a:p>
          <a:p>
            <a:pPr indent="-291465" lvl="0" marL="457200" rtl="0" algn="l">
              <a:lnSpc>
                <a:spcPct val="115000"/>
              </a:lnSpc>
              <a:spcBef>
                <a:spcPts val="0"/>
              </a:spcBef>
              <a:spcAft>
                <a:spcPts val="0"/>
              </a:spcAft>
              <a:buSzPct val="100000"/>
              <a:buChar char="●"/>
            </a:pPr>
            <a:r>
              <a:rPr b="1" lang="en" sz="1100"/>
              <a:t>NGSS Practice 5: Using Mathematics and Computational Thinking</a:t>
            </a:r>
            <a:endParaRPr b="1" sz="1100"/>
          </a:p>
          <a:p>
            <a:pPr indent="-291465" lvl="1" marL="914400" rtl="0" algn="l">
              <a:lnSpc>
                <a:spcPct val="115000"/>
              </a:lnSpc>
              <a:spcBef>
                <a:spcPts val="0"/>
              </a:spcBef>
              <a:spcAft>
                <a:spcPts val="0"/>
              </a:spcAft>
              <a:buSzPct val="100000"/>
              <a:buChar char="○"/>
            </a:pPr>
            <a:r>
              <a:rPr lang="en" sz="1100"/>
              <a:t>Players are involved in calculations related to resource management (e.g., balancing oxygen, fuel usage). The game incorporates mathematical thinking by requiring players to optimize these resources over time, a key challenge in space exploration.</a:t>
            </a:r>
            <a:endParaRPr sz="1100"/>
          </a:p>
          <a:p>
            <a:pPr indent="-291465" lvl="0" marL="457200" rtl="0" algn="l">
              <a:lnSpc>
                <a:spcPct val="115000"/>
              </a:lnSpc>
              <a:spcBef>
                <a:spcPts val="0"/>
              </a:spcBef>
              <a:spcAft>
                <a:spcPts val="0"/>
              </a:spcAft>
              <a:buSzPct val="100000"/>
              <a:buChar char="●"/>
            </a:pPr>
            <a:r>
              <a:rPr b="1" lang="en" sz="1100"/>
              <a:t>NGSS Practice 6: Constructing Explanations and Designing Solutions</a:t>
            </a:r>
            <a:endParaRPr b="1" sz="1100"/>
          </a:p>
          <a:p>
            <a:pPr indent="-291465" lvl="1" marL="914400" rtl="0" algn="l">
              <a:lnSpc>
                <a:spcPct val="115000"/>
              </a:lnSpc>
              <a:spcBef>
                <a:spcPts val="0"/>
              </a:spcBef>
              <a:spcAft>
                <a:spcPts val="0"/>
              </a:spcAft>
              <a:buSzPct val="100000"/>
              <a:buChar char="○"/>
            </a:pPr>
            <a:r>
              <a:rPr lang="en" sz="1100"/>
              <a:t>Players need to diagnose problems (like malfunctions in spacecraft systems) and come up with strategies to solve them using available resources, mimicking the process of designing solutions in engineering challenges.</a:t>
            </a:r>
            <a:endParaRPr sz="1100"/>
          </a:p>
          <a:p>
            <a:pPr indent="0" lvl="0" marL="0" rtl="0" algn="l">
              <a:lnSpc>
                <a:spcPct val="115000"/>
              </a:lnSpc>
              <a:spcBef>
                <a:spcPts val="1400"/>
              </a:spcBef>
              <a:spcAft>
                <a:spcPts val="0"/>
              </a:spcAft>
              <a:buNone/>
            </a:pPr>
            <a:r>
              <a:rPr b="1" lang="en" sz="1300"/>
              <a:t>2. Disciplinary Core Ideas</a:t>
            </a:r>
            <a:endParaRPr b="1" sz="1300"/>
          </a:p>
          <a:p>
            <a:pPr indent="-291465" lvl="0" marL="457200" rtl="0" algn="l">
              <a:lnSpc>
                <a:spcPct val="115000"/>
              </a:lnSpc>
              <a:spcBef>
                <a:spcPts val="1200"/>
              </a:spcBef>
              <a:spcAft>
                <a:spcPts val="0"/>
              </a:spcAft>
              <a:buSzPct val="100000"/>
              <a:buChar char="●"/>
            </a:pPr>
            <a:r>
              <a:rPr b="1" lang="en" sz="1100"/>
              <a:t>PS3: Energy</a:t>
            </a:r>
            <a:endParaRPr b="1" sz="1100"/>
          </a:p>
          <a:p>
            <a:pPr indent="-291465" lvl="1" marL="914400" rtl="0" algn="l">
              <a:lnSpc>
                <a:spcPct val="115000"/>
              </a:lnSpc>
              <a:spcBef>
                <a:spcPts val="0"/>
              </a:spcBef>
              <a:spcAft>
                <a:spcPts val="0"/>
              </a:spcAft>
              <a:buSzPct val="100000"/>
              <a:buChar char="○"/>
            </a:pPr>
            <a:r>
              <a:rPr lang="en" sz="1100"/>
              <a:t>The game incorporates concepts of energy, such as fuel consumption and power use, which align with </a:t>
            </a:r>
            <a:r>
              <a:rPr b="1" lang="en" sz="1100"/>
              <a:t>PS3.A: Definitions of Energy</a:t>
            </a:r>
            <a:r>
              <a:rPr lang="en" sz="1100"/>
              <a:t> and </a:t>
            </a:r>
            <a:r>
              <a:rPr b="1" lang="en" sz="1100"/>
              <a:t>PS3.B: Conservation of Energy and Energy Transfer</a:t>
            </a:r>
            <a:r>
              <a:rPr lang="en" sz="1100"/>
              <a:t>. Players must understand how energy systems on spacecraft are managed and conserved during missions.</a:t>
            </a:r>
            <a:endParaRPr sz="1100"/>
          </a:p>
          <a:p>
            <a:pPr indent="-291465" lvl="0" marL="457200" rtl="0" algn="l">
              <a:lnSpc>
                <a:spcPct val="115000"/>
              </a:lnSpc>
              <a:spcBef>
                <a:spcPts val="0"/>
              </a:spcBef>
              <a:spcAft>
                <a:spcPts val="0"/>
              </a:spcAft>
              <a:buSzPct val="100000"/>
              <a:buChar char="●"/>
            </a:pPr>
            <a:r>
              <a:rPr b="1" lang="en" sz="1100"/>
              <a:t>ETS1: Engineering Design</a:t>
            </a:r>
            <a:endParaRPr b="1" sz="1100"/>
          </a:p>
          <a:p>
            <a:pPr indent="-291465" lvl="1" marL="914400" rtl="0" algn="l">
              <a:lnSpc>
                <a:spcPct val="115000"/>
              </a:lnSpc>
              <a:spcBef>
                <a:spcPts val="0"/>
              </a:spcBef>
              <a:spcAft>
                <a:spcPts val="0"/>
              </a:spcAft>
              <a:buSzPct val="100000"/>
              <a:buChar char="○"/>
            </a:pPr>
            <a:r>
              <a:rPr lang="en" sz="1100"/>
              <a:t>The game focuses heavily on the </a:t>
            </a:r>
            <a:r>
              <a:rPr b="1" lang="en" sz="1100"/>
              <a:t>engineering design process</a:t>
            </a:r>
            <a:r>
              <a:rPr lang="en" sz="1100"/>
              <a:t>, as players must identify and solve complex problems. This aligns with standards </a:t>
            </a:r>
            <a:r>
              <a:rPr b="1" lang="en" sz="1100"/>
              <a:t>ETS1.A: Defining and Delimiting Engineering Problems</a:t>
            </a:r>
            <a:r>
              <a:rPr lang="en" sz="1100"/>
              <a:t>, </a:t>
            </a:r>
            <a:r>
              <a:rPr b="1" lang="en" sz="1100"/>
              <a:t>ETS1.B: Developing Possible Solutions</a:t>
            </a:r>
            <a:r>
              <a:rPr lang="en" sz="1100"/>
              <a:t>, and </a:t>
            </a:r>
            <a:r>
              <a:rPr b="1" lang="en" sz="1100"/>
              <a:t>ETS1.C: Optimizing the Design Solution</a:t>
            </a:r>
            <a:r>
              <a:rPr lang="en" sz="1100"/>
              <a:t>. Throughout the game, players simulate solving real-world space mission challenges by designing solutions under constraints.</a:t>
            </a:r>
            <a:endParaRPr sz="1100"/>
          </a:p>
          <a:p>
            <a:pPr indent="-291465" lvl="0" marL="457200" rtl="0" algn="l">
              <a:lnSpc>
                <a:spcPct val="115000"/>
              </a:lnSpc>
              <a:spcBef>
                <a:spcPts val="0"/>
              </a:spcBef>
              <a:spcAft>
                <a:spcPts val="0"/>
              </a:spcAft>
              <a:buSzPct val="100000"/>
              <a:buChar char="●"/>
            </a:pPr>
            <a:r>
              <a:rPr b="1" lang="en" sz="1100"/>
              <a:t>ESS1: Earth’s Place in the Universe</a:t>
            </a:r>
            <a:endParaRPr b="1" sz="1100"/>
          </a:p>
          <a:p>
            <a:pPr indent="-291465" lvl="1" marL="914400" rtl="0" algn="l">
              <a:lnSpc>
                <a:spcPct val="115000"/>
              </a:lnSpc>
              <a:spcBef>
                <a:spcPts val="0"/>
              </a:spcBef>
              <a:spcAft>
                <a:spcPts val="0"/>
              </a:spcAft>
              <a:buSzPct val="100000"/>
              <a:buChar char="○"/>
            </a:pPr>
            <a:r>
              <a:rPr lang="en" sz="1100"/>
              <a:t>The game’s theme of space exploration ties into </a:t>
            </a:r>
            <a:r>
              <a:rPr b="1" lang="en" sz="1100"/>
              <a:t>ESS1.B: Earth and the Solar System</a:t>
            </a:r>
            <a:r>
              <a:rPr lang="en" sz="1100"/>
              <a:t>, providing a foundation for understanding Earth's place within the solar system and humanity’s exploration of the moon.</a:t>
            </a:r>
            <a:endParaRPr sz="1100"/>
          </a:p>
          <a:p>
            <a:pPr indent="0" lvl="0" marL="0" rtl="0" algn="l">
              <a:lnSpc>
                <a:spcPct val="115000"/>
              </a:lnSpc>
              <a:spcBef>
                <a:spcPts val="1400"/>
              </a:spcBef>
              <a:spcAft>
                <a:spcPts val="0"/>
              </a:spcAft>
              <a:buNone/>
            </a:pPr>
            <a:r>
              <a:rPr b="1" lang="en" sz="1300"/>
              <a:t>3. Crosscutting Concepts</a:t>
            </a:r>
            <a:endParaRPr b="1" sz="1300"/>
          </a:p>
          <a:p>
            <a:pPr indent="-291465" lvl="0" marL="457200" rtl="0" algn="l">
              <a:lnSpc>
                <a:spcPct val="115000"/>
              </a:lnSpc>
              <a:spcBef>
                <a:spcPts val="1200"/>
              </a:spcBef>
              <a:spcAft>
                <a:spcPts val="0"/>
              </a:spcAft>
              <a:buSzPct val="100000"/>
              <a:buChar char="●"/>
            </a:pPr>
            <a:r>
              <a:rPr b="1" lang="en" sz="1100"/>
              <a:t>Cause and Effect</a:t>
            </a:r>
            <a:r>
              <a:rPr lang="en" sz="1100"/>
              <a:t>:</a:t>
            </a:r>
            <a:endParaRPr sz="1100"/>
          </a:p>
          <a:p>
            <a:pPr indent="-291465" lvl="1" marL="914400" rtl="0" algn="l">
              <a:lnSpc>
                <a:spcPct val="115000"/>
              </a:lnSpc>
              <a:spcBef>
                <a:spcPts val="0"/>
              </a:spcBef>
              <a:spcAft>
                <a:spcPts val="0"/>
              </a:spcAft>
              <a:buSzPct val="100000"/>
              <a:buChar char="○"/>
            </a:pPr>
            <a:r>
              <a:rPr lang="en" sz="1100"/>
              <a:t>Players experience how specific decisions (such as fuel management or oxygen use) lead to direct outcomes that affect the mission's success. This demonstrates </a:t>
            </a:r>
            <a:r>
              <a:rPr b="1" lang="en" sz="1100"/>
              <a:t>cause and effect relationships</a:t>
            </a:r>
            <a:r>
              <a:rPr lang="en" sz="1100"/>
              <a:t> in engineering and space science contexts.</a:t>
            </a:r>
            <a:endParaRPr sz="1100"/>
          </a:p>
          <a:p>
            <a:pPr indent="-291465" lvl="0" marL="457200" rtl="0" algn="l">
              <a:lnSpc>
                <a:spcPct val="115000"/>
              </a:lnSpc>
              <a:spcBef>
                <a:spcPts val="0"/>
              </a:spcBef>
              <a:spcAft>
                <a:spcPts val="0"/>
              </a:spcAft>
              <a:buSzPct val="100000"/>
              <a:buChar char="●"/>
            </a:pPr>
            <a:r>
              <a:rPr b="1" lang="en" sz="1100"/>
              <a:t>Systems and System Models</a:t>
            </a:r>
            <a:r>
              <a:rPr lang="en" sz="1100"/>
              <a:t>:</a:t>
            </a:r>
            <a:endParaRPr sz="1100"/>
          </a:p>
          <a:p>
            <a:pPr indent="-291465" lvl="1" marL="914400" rtl="0" algn="l">
              <a:lnSpc>
                <a:spcPct val="115000"/>
              </a:lnSpc>
              <a:spcBef>
                <a:spcPts val="0"/>
              </a:spcBef>
              <a:spcAft>
                <a:spcPts val="0"/>
              </a:spcAft>
              <a:buSzPct val="100000"/>
              <a:buChar char="○"/>
            </a:pPr>
            <a:r>
              <a:rPr lang="en" sz="1100"/>
              <a:t>The game serves as a model for complex systems, representing a spacecraft as a system with interconnected parts that require balancing (e.g., oxygen, fuel, mechanical systems). Players gain an understanding of how systems operate and the consequences of failure within a system.</a:t>
            </a:r>
            <a:endParaRPr sz="1100"/>
          </a:p>
          <a:p>
            <a:pPr indent="-291465" lvl="0" marL="457200" rtl="0" algn="l">
              <a:lnSpc>
                <a:spcPct val="115000"/>
              </a:lnSpc>
              <a:spcBef>
                <a:spcPts val="0"/>
              </a:spcBef>
              <a:spcAft>
                <a:spcPts val="0"/>
              </a:spcAft>
              <a:buSzPct val="100000"/>
              <a:buChar char="●"/>
            </a:pPr>
            <a:r>
              <a:rPr b="1" lang="en" sz="1100"/>
              <a:t>Energy and Matter</a:t>
            </a:r>
            <a:r>
              <a:rPr lang="en" sz="1100"/>
              <a:t>:</a:t>
            </a:r>
            <a:endParaRPr sz="1100"/>
          </a:p>
          <a:p>
            <a:pPr indent="-291465" lvl="1" marL="914400" rtl="0" algn="l">
              <a:lnSpc>
                <a:spcPct val="115000"/>
              </a:lnSpc>
              <a:spcBef>
                <a:spcPts val="0"/>
              </a:spcBef>
              <a:spcAft>
                <a:spcPts val="0"/>
              </a:spcAft>
              <a:buSzPct val="100000"/>
              <a:buChar char="○"/>
            </a:pPr>
            <a:r>
              <a:rPr lang="en" sz="1100"/>
              <a:t>By managing limited resources (fuel, oxygen, power), the game introduces players to the </a:t>
            </a:r>
            <a:r>
              <a:rPr b="1" lang="en" sz="1100"/>
              <a:t>energy and matter</a:t>
            </a:r>
            <a:r>
              <a:rPr lang="en" sz="1100"/>
              <a:t> flows within a space system, emphasizing conservation and the role of finite resources in successful mission planning.</a:t>
            </a:r>
            <a:endParaRPr sz="1100"/>
          </a:p>
          <a:p>
            <a:pPr indent="-291465" lvl="0" marL="457200" rtl="0" algn="l">
              <a:lnSpc>
                <a:spcPct val="115000"/>
              </a:lnSpc>
              <a:spcBef>
                <a:spcPts val="0"/>
              </a:spcBef>
              <a:spcAft>
                <a:spcPts val="0"/>
              </a:spcAft>
              <a:buSzPct val="100000"/>
              <a:buChar char="●"/>
            </a:pPr>
            <a:r>
              <a:rPr b="1" lang="en" sz="1100"/>
              <a:t>Stability and Change</a:t>
            </a:r>
            <a:r>
              <a:rPr lang="en" sz="1100"/>
              <a:t>:</a:t>
            </a:r>
            <a:endParaRPr sz="1100"/>
          </a:p>
          <a:p>
            <a:pPr indent="-291465" lvl="1" marL="914400" rtl="0" algn="l">
              <a:lnSpc>
                <a:spcPct val="115000"/>
              </a:lnSpc>
              <a:spcBef>
                <a:spcPts val="0"/>
              </a:spcBef>
              <a:spcAft>
                <a:spcPts val="0"/>
              </a:spcAft>
              <a:buSzPct val="100000"/>
              <a:buChar char="○"/>
            </a:pPr>
            <a:r>
              <a:rPr lang="en" sz="1100"/>
              <a:t>As the game progresses, players must recognize when systems are stable and when they’re at risk of failing. Understanding </a:t>
            </a:r>
            <a:r>
              <a:rPr b="1" lang="en" sz="1100"/>
              <a:t>stability and change</a:t>
            </a:r>
            <a:r>
              <a:rPr lang="en" sz="1100"/>
              <a:t> in a dynamic system is key to managing crises during space missions.</a:t>
            </a:r>
            <a:endParaRPr sz="1100"/>
          </a:p>
          <a:p>
            <a:pPr indent="0" lvl="0" marL="0" rtl="0" algn="l">
              <a:lnSpc>
                <a:spcPct val="115000"/>
              </a:lnSpc>
              <a:spcBef>
                <a:spcPts val="1400"/>
              </a:spcBef>
              <a:spcAft>
                <a:spcPts val="400"/>
              </a:spcAft>
              <a:buNone/>
            </a:pPr>
            <a:r>
              <a:rPr b="1" lang="en" sz="1300"/>
              <a:t>4</a:t>
            </a: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264950" y="429198"/>
            <a:ext cx="7242600" cy="4209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b="1" lang="en" sz="1400"/>
              <a:t>Teaching Ideas:</a:t>
            </a:r>
            <a:endParaRPr b="1" sz="1400"/>
          </a:p>
        </p:txBody>
      </p:sp>
      <p:sp>
        <p:nvSpPr>
          <p:cNvPr id="78" name="Google Shape;78;p16"/>
          <p:cNvSpPr txBox="1"/>
          <p:nvPr/>
        </p:nvSpPr>
        <p:spPr>
          <a:xfrm>
            <a:off x="415250" y="1032275"/>
            <a:ext cx="6942000" cy="7325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11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457200" rtl="0" algn="l">
              <a:lnSpc>
                <a:spcPct val="115000"/>
              </a:lnSpc>
              <a:spcBef>
                <a:spcPts val="0"/>
              </a:spcBef>
              <a:spcAft>
                <a:spcPts val="0"/>
              </a:spcAft>
              <a:buNone/>
            </a:pPr>
            <a:r>
              <a:t/>
            </a:r>
            <a:endParaRPr sz="1200">
              <a:solidFill>
                <a:schemeClr val="dk1"/>
              </a:solidFill>
            </a:endParaRPr>
          </a:p>
          <a:p>
            <a:pPr indent="-304800" lvl="0" marL="457200" rtl="0" algn="l">
              <a:lnSpc>
                <a:spcPct val="115000"/>
              </a:lnSpc>
              <a:spcBef>
                <a:spcPts val="0"/>
              </a:spcBef>
              <a:spcAft>
                <a:spcPts val="0"/>
              </a:spcAft>
              <a:buClr>
                <a:schemeClr val="dk1"/>
              </a:buClr>
              <a:buSzPts val="1200"/>
              <a:buChar char="●"/>
            </a:pPr>
            <a:r>
              <a:t/>
            </a:r>
            <a:endParaRPr sz="1200">
              <a:solidFill>
                <a:schemeClr val="dk1"/>
              </a:solidFill>
            </a:endParaRPr>
          </a:p>
          <a:p>
            <a:pPr indent="0" lvl="0" marL="0" rtl="0" algn="l">
              <a:lnSpc>
                <a:spcPct val="115000"/>
              </a:lnSpc>
              <a:spcBef>
                <a:spcPts val="0"/>
              </a:spcBef>
              <a:spcAft>
                <a:spcPts val="0"/>
              </a:spcAft>
              <a:buNone/>
            </a:pPr>
            <a:r>
              <a:t/>
            </a:r>
            <a:endParaRPr sz="1100">
              <a:solidFill>
                <a:schemeClr val="dk1"/>
              </a:solidFill>
            </a:endParaRPr>
          </a:p>
        </p:txBody>
      </p:sp>
      <p:sp>
        <p:nvSpPr>
          <p:cNvPr id="79" name="Google Shape;79;p16"/>
          <p:cNvSpPr txBox="1"/>
          <p:nvPr/>
        </p:nvSpPr>
        <p:spPr>
          <a:xfrm>
            <a:off x="415250" y="9508650"/>
            <a:ext cx="7028700" cy="306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i="1" lang="en" sz="1000">
                <a:solidFill>
                  <a:schemeClr val="dk2"/>
                </a:solidFill>
              </a:rPr>
              <a:t>Disclaimer</a:t>
            </a:r>
            <a:r>
              <a:rPr i="1" lang="en" sz="1000">
                <a:solidFill>
                  <a:schemeClr val="dk2"/>
                </a:solidFill>
              </a:rPr>
              <a:t>: Most of these ideas were taken or adapted from teacher posts on social media. </a:t>
            </a:r>
            <a:endParaRPr i="1" sz="1000">
              <a:solidFill>
                <a:schemeClr val="dk2"/>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